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647" r:id="rId2"/>
    <p:sldId id="672" r:id="rId3"/>
    <p:sldId id="695" r:id="rId4"/>
    <p:sldId id="697" r:id="rId5"/>
    <p:sldId id="698" r:id="rId6"/>
    <p:sldId id="699" r:id="rId7"/>
    <p:sldId id="700" r:id="rId8"/>
    <p:sldId id="701" r:id="rId9"/>
    <p:sldId id="712" r:id="rId10"/>
    <p:sldId id="715" r:id="rId11"/>
    <p:sldId id="713" r:id="rId12"/>
    <p:sldId id="716" r:id="rId13"/>
    <p:sldId id="702" r:id="rId14"/>
    <p:sldId id="703" r:id="rId15"/>
    <p:sldId id="705" r:id="rId16"/>
    <p:sldId id="704" r:id="rId17"/>
    <p:sldId id="706" r:id="rId18"/>
    <p:sldId id="707" r:id="rId19"/>
    <p:sldId id="708" r:id="rId20"/>
    <p:sldId id="709" r:id="rId21"/>
    <p:sldId id="710" r:id="rId22"/>
    <p:sldId id="711" r:id="rId23"/>
    <p:sldId id="717" r:id="rId24"/>
    <p:sldId id="718" r:id="rId25"/>
    <p:sldId id="719" r:id="rId26"/>
    <p:sldId id="720" r:id="rId27"/>
    <p:sldId id="721" r:id="rId28"/>
    <p:sldId id="722" r:id="rId29"/>
    <p:sldId id="673" r:id="rId30"/>
    <p:sldId id="693" r:id="rId31"/>
    <p:sldId id="694" r:id="rId3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662" autoAdjust="0"/>
  </p:normalViewPr>
  <p:slideViewPr>
    <p:cSldViewPr>
      <p:cViewPr varScale="1">
        <p:scale>
          <a:sx n="68" d="100"/>
          <a:sy n="68" d="100"/>
        </p:scale>
        <p:origin x="39" y="63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16907-3C65-4E36-B449-361FDAD4C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AA8CCFC8-16A0-4DCA-B284-D6CE1B6D6F05}">
      <dgm:prSet phldrT="[Text]"/>
      <dgm:spPr/>
      <dgm:t>
        <a:bodyPr/>
        <a:lstStyle/>
        <a:p>
          <a:r>
            <a:rPr lang="en-US" noProof="0" dirty="0"/>
            <a:t>How can ML support the legal reasoning process of lawyers and judges?</a:t>
          </a:r>
        </a:p>
      </dgm:t>
    </dgm:pt>
    <dgm:pt modelId="{7CB3EC2B-582E-4240-9163-029E3BD0C753}" type="parTrans" cxnId="{4A6AA656-446C-4AD7-AF43-F77A91F29C48}">
      <dgm:prSet/>
      <dgm:spPr/>
      <dgm:t>
        <a:bodyPr/>
        <a:lstStyle/>
        <a:p>
          <a:endParaRPr lang="de-DE"/>
        </a:p>
      </dgm:t>
    </dgm:pt>
    <dgm:pt modelId="{727EFDAE-7BE0-462D-AF22-48BC5E6CDBAA}" type="sibTrans" cxnId="{4A6AA656-446C-4AD7-AF43-F77A91F29C48}">
      <dgm:prSet/>
      <dgm:spPr/>
      <dgm:t>
        <a:bodyPr/>
        <a:lstStyle/>
        <a:p>
          <a:endParaRPr lang="de-DE"/>
        </a:p>
      </dgm:t>
    </dgm:pt>
    <dgm:pt modelId="{F2958254-5759-4F07-97CB-22D81E777C33}">
      <dgm:prSet phldrT="[Text]"/>
      <dgm:spPr/>
      <dgm:t>
        <a:bodyPr/>
        <a:lstStyle/>
        <a:p>
          <a:r>
            <a:rPr lang="en-US" dirty="0"/>
            <a:t>What are the functional and non-functional requirements (evaluation criteria) of a software for the classification of judgments?</a:t>
          </a:r>
        </a:p>
      </dgm:t>
    </dgm:pt>
    <dgm:pt modelId="{D40EA31B-007F-405C-B4E8-D147281BA03E}" type="parTrans" cxnId="{9F4027F7-C1C5-4895-820B-3AA56A4AEA96}">
      <dgm:prSet/>
      <dgm:spPr/>
      <dgm:t>
        <a:bodyPr/>
        <a:lstStyle/>
        <a:p>
          <a:endParaRPr lang="de-DE"/>
        </a:p>
      </dgm:t>
    </dgm:pt>
    <dgm:pt modelId="{22848673-2D2C-4E31-970F-172B69E5A9D4}" type="sibTrans" cxnId="{9F4027F7-C1C5-4895-820B-3AA56A4AEA96}">
      <dgm:prSet/>
      <dgm:spPr/>
      <dgm:t>
        <a:bodyPr/>
        <a:lstStyle/>
        <a:p>
          <a:endParaRPr lang="de-DE"/>
        </a:p>
      </dgm:t>
    </dgm:pt>
    <dgm:pt modelId="{64C29DAD-97C9-4E4D-88DA-DC18B5675ABE}">
      <dgm:prSet phldrT="[Text]"/>
      <dgm:spPr/>
      <dgm:t>
        <a:bodyPr/>
        <a:lstStyle/>
        <a:p>
          <a:r>
            <a:rPr lang="en-US" noProof="0" dirty="0"/>
            <a:t>What is the most suitable classifier of BTC in context of jurisdiction?</a:t>
          </a:r>
          <a:endParaRPr lang="de-DE" dirty="0"/>
        </a:p>
      </dgm:t>
    </dgm:pt>
    <dgm:pt modelId="{48DC9EB9-5941-45A9-A3F2-98DB83EC9B77}" type="parTrans" cxnId="{FE93511C-DC40-4A3F-AE9D-E27EFD6B61C4}">
      <dgm:prSet/>
      <dgm:spPr/>
      <dgm:t>
        <a:bodyPr/>
        <a:lstStyle/>
        <a:p>
          <a:endParaRPr lang="de-DE"/>
        </a:p>
      </dgm:t>
    </dgm:pt>
    <dgm:pt modelId="{66228FE3-409E-4EC2-B14F-F62BC462C03C}" type="sibTrans" cxnId="{FE93511C-DC40-4A3F-AE9D-E27EFD6B61C4}">
      <dgm:prSet/>
      <dgm:spPr/>
      <dgm:t>
        <a:bodyPr/>
        <a:lstStyle/>
        <a:p>
          <a:endParaRPr lang="de-DE"/>
        </a:p>
      </dgm:t>
    </dgm:pt>
    <dgm:pt modelId="{D20E6D17-4C22-446E-AA3B-55FD272EB07B}">
      <dgm:prSet/>
      <dgm:spPr/>
      <dgm:t>
        <a:bodyPr/>
        <a:lstStyle/>
        <a:p>
          <a:r>
            <a:rPr lang="en-US" noProof="0" dirty="0"/>
            <a:t>Which is the best query strategy for the purpose of BTC in context of jurisdiction?</a:t>
          </a:r>
        </a:p>
      </dgm:t>
    </dgm:pt>
    <dgm:pt modelId="{E9C380B2-DAAD-424A-A86E-6635B2390A8C}" type="parTrans" cxnId="{DB9EFEB8-A192-4F9B-BF6E-F5B032DE9A1F}">
      <dgm:prSet/>
      <dgm:spPr/>
      <dgm:t>
        <a:bodyPr/>
        <a:lstStyle/>
        <a:p>
          <a:endParaRPr lang="de-DE"/>
        </a:p>
      </dgm:t>
    </dgm:pt>
    <dgm:pt modelId="{B1743D30-21BE-4DE5-9938-AAD3EB651111}" type="sibTrans" cxnId="{DB9EFEB8-A192-4F9B-BF6E-F5B032DE9A1F}">
      <dgm:prSet/>
      <dgm:spPr/>
      <dgm:t>
        <a:bodyPr/>
        <a:lstStyle/>
        <a:p>
          <a:endParaRPr lang="de-DE"/>
        </a:p>
      </dgm:t>
    </dgm:pt>
    <dgm:pt modelId="{92041D6A-7750-49D5-9184-7DE7E0734250}" type="pres">
      <dgm:prSet presAssocID="{09816907-3C65-4E36-B449-361FDAD4C011}" presName="Name0" presStyleCnt="0">
        <dgm:presLayoutVars>
          <dgm:chMax val="7"/>
          <dgm:chPref val="7"/>
          <dgm:dir/>
        </dgm:presLayoutVars>
      </dgm:prSet>
      <dgm:spPr/>
    </dgm:pt>
    <dgm:pt modelId="{F9E3DBCF-14BB-40E5-8E3C-CAD55C0753B8}" type="pres">
      <dgm:prSet presAssocID="{09816907-3C65-4E36-B449-361FDAD4C011}" presName="Name1" presStyleCnt="0"/>
      <dgm:spPr/>
    </dgm:pt>
    <dgm:pt modelId="{94258DB4-E9D4-4EBB-8626-8B1FDA987165}" type="pres">
      <dgm:prSet presAssocID="{09816907-3C65-4E36-B449-361FDAD4C011}" presName="cycle" presStyleCnt="0"/>
      <dgm:spPr/>
    </dgm:pt>
    <dgm:pt modelId="{C02547DD-2635-4718-A1D2-1D744237F85C}" type="pres">
      <dgm:prSet presAssocID="{09816907-3C65-4E36-B449-361FDAD4C011}" presName="srcNode" presStyleLbl="node1" presStyleIdx="0" presStyleCnt="4"/>
      <dgm:spPr/>
    </dgm:pt>
    <dgm:pt modelId="{BCC3BA35-917C-4D78-B5FD-EE568B2AFAA4}" type="pres">
      <dgm:prSet presAssocID="{09816907-3C65-4E36-B449-361FDAD4C011}" presName="conn" presStyleLbl="parChTrans1D2" presStyleIdx="0" presStyleCnt="1"/>
      <dgm:spPr/>
    </dgm:pt>
    <dgm:pt modelId="{56524348-0FE0-4E75-A66D-6122F860F6B9}" type="pres">
      <dgm:prSet presAssocID="{09816907-3C65-4E36-B449-361FDAD4C011}" presName="extraNode" presStyleLbl="node1" presStyleIdx="0" presStyleCnt="4"/>
      <dgm:spPr/>
    </dgm:pt>
    <dgm:pt modelId="{300F33C2-B306-442F-BC92-72ACB6CF1480}" type="pres">
      <dgm:prSet presAssocID="{09816907-3C65-4E36-B449-361FDAD4C011}" presName="dstNode" presStyleLbl="node1" presStyleIdx="0" presStyleCnt="4"/>
      <dgm:spPr/>
    </dgm:pt>
    <dgm:pt modelId="{816FC1DA-9FD3-4A1A-8975-671556156922}" type="pres">
      <dgm:prSet presAssocID="{AA8CCFC8-16A0-4DCA-B284-D6CE1B6D6F05}" presName="text_1" presStyleLbl="node1" presStyleIdx="0" presStyleCnt="4">
        <dgm:presLayoutVars>
          <dgm:bulletEnabled val="1"/>
        </dgm:presLayoutVars>
      </dgm:prSet>
      <dgm:spPr/>
    </dgm:pt>
    <dgm:pt modelId="{1261E445-8E43-44C1-9DF4-F0994012BF8B}" type="pres">
      <dgm:prSet presAssocID="{AA8CCFC8-16A0-4DCA-B284-D6CE1B6D6F05}" presName="accent_1" presStyleCnt="0"/>
      <dgm:spPr/>
    </dgm:pt>
    <dgm:pt modelId="{BAAAA743-20A5-4336-A1AE-73B26EFF8C1C}" type="pres">
      <dgm:prSet presAssocID="{AA8CCFC8-16A0-4DCA-B284-D6CE1B6D6F05}" presName="accentRepeatNode" presStyleLbl="solidFgAcc1" presStyleIdx="0" presStyleCnt="4"/>
      <dgm:spPr/>
    </dgm:pt>
    <dgm:pt modelId="{14F8762C-14C6-4CE8-A33E-72FD598E70B9}" type="pres">
      <dgm:prSet presAssocID="{F2958254-5759-4F07-97CB-22D81E777C33}" presName="text_2" presStyleLbl="node1" presStyleIdx="1" presStyleCnt="4">
        <dgm:presLayoutVars>
          <dgm:bulletEnabled val="1"/>
        </dgm:presLayoutVars>
      </dgm:prSet>
      <dgm:spPr/>
    </dgm:pt>
    <dgm:pt modelId="{407B4C82-CFB7-43BB-96C5-9088C7129007}" type="pres">
      <dgm:prSet presAssocID="{F2958254-5759-4F07-97CB-22D81E777C33}" presName="accent_2" presStyleCnt="0"/>
      <dgm:spPr/>
    </dgm:pt>
    <dgm:pt modelId="{D3D28659-99E3-49BD-BDBB-B6F702481A8C}" type="pres">
      <dgm:prSet presAssocID="{F2958254-5759-4F07-97CB-22D81E777C33}" presName="accentRepeatNode" presStyleLbl="solidFgAcc1" presStyleIdx="1" presStyleCnt="4"/>
      <dgm:spPr/>
    </dgm:pt>
    <dgm:pt modelId="{C6D1429D-45ED-40E4-ABB9-C5E7783B8860}" type="pres">
      <dgm:prSet presAssocID="{64C29DAD-97C9-4E4D-88DA-DC18B5675ABE}" presName="text_3" presStyleLbl="node1" presStyleIdx="2" presStyleCnt="4">
        <dgm:presLayoutVars>
          <dgm:bulletEnabled val="1"/>
        </dgm:presLayoutVars>
      </dgm:prSet>
      <dgm:spPr/>
    </dgm:pt>
    <dgm:pt modelId="{2DD916C1-C304-4AE5-8849-4F75D1E977C9}" type="pres">
      <dgm:prSet presAssocID="{64C29DAD-97C9-4E4D-88DA-DC18B5675ABE}" presName="accent_3" presStyleCnt="0"/>
      <dgm:spPr/>
    </dgm:pt>
    <dgm:pt modelId="{5EE97B19-B7EB-461F-B133-5146583D461F}" type="pres">
      <dgm:prSet presAssocID="{64C29DAD-97C9-4E4D-88DA-DC18B5675ABE}" presName="accentRepeatNode" presStyleLbl="solidFgAcc1" presStyleIdx="2" presStyleCnt="4"/>
      <dgm:spPr/>
    </dgm:pt>
    <dgm:pt modelId="{82B605AE-8BB5-46A7-B98E-52F3DDD26AE7}" type="pres">
      <dgm:prSet presAssocID="{D20E6D17-4C22-446E-AA3B-55FD272EB07B}" presName="text_4" presStyleLbl="node1" presStyleIdx="3" presStyleCnt="4">
        <dgm:presLayoutVars>
          <dgm:bulletEnabled val="1"/>
        </dgm:presLayoutVars>
      </dgm:prSet>
      <dgm:spPr/>
    </dgm:pt>
    <dgm:pt modelId="{6AA4C41E-106D-4DAA-86EF-3A6A28CEC91E}" type="pres">
      <dgm:prSet presAssocID="{D20E6D17-4C22-446E-AA3B-55FD272EB07B}" presName="accent_4" presStyleCnt="0"/>
      <dgm:spPr/>
    </dgm:pt>
    <dgm:pt modelId="{4A379F34-44FE-459A-BE7A-36B0DB1B7224}" type="pres">
      <dgm:prSet presAssocID="{D20E6D17-4C22-446E-AA3B-55FD272EB07B}" presName="accentRepeatNode" presStyleLbl="solidFgAcc1" presStyleIdx="3" presStyleCnt="4"/>
      <dgm:spPr/>
    </dgm:pt>
  </dgm:ptLst>
  <dgm:cxnLst>
    <dgm:cxn modelId="{FE93511C-DC40-4A3F-AE9D-E27EFD6B61C4}" srcId="{09816907-3C65-4E36-B449-361FDAD4C011}" destId="{64C29DAD-97C9-4E4D-88DA-DC18B5675ABE}" srcOrd="2" destOrd="0" parTransId="{48DC9EB9-5941-45A9-A3F2-98DB83EC9B77}" sibTransId="{66228FE3-409E-4EC2-B14F-F62BC462C03C}"/>
    <dgm:cxn modelId="{E5BD8621-7817-4B39-A37C-C31EC3620A8B}" type="presOf" srcId="{D20E6D17-4C22-446E-AA3B-55FD272EB07B}" destId="{82B605AE-8BB5-46A7-B98E-52F3DDD26AE7}" srcOrd="0" destOrd="0" presId="urn:microsoft.com/office/officeart/2008/layout/VerticalCurvedList"/>
    <dgm:cxn modelId="{D234936D-AEAD-45F5-8F7C-C4149412DE9C}" type="presOf" srcId="{727EFDAE-7BE0-462D-AF22-48BC5E6CDBAA}" destId="{BCC3BA35-917C-4D78-B5FD-EE568B2AFAA4}" srcOrd="0" destOrd="0" presId="urn:microsoft.com/office/officeart/2008/layout/VerticalCurvedList"/>
    <dgm:cxn modelId="{4A6AA656-446C-4AD7-AF43-F77A91F29C48}" srcId="{09816907-3C65-4E36-B449-361FDAD4C011}" destId="{AA8CCFC8-16A0-4DCA-B284-D6CE1B6D6F05}" srcOrd="0" destOrd="0" parTransId="{7CB3EC2B-582E-4240-9163-029E3BD0C753}" sibTransId="{727EFDAE-7BE0-462D-AF22-48BC5E6CDBAA}"/>
    <dgm:cxn modelId="{E353B87E-4E03-4C80-9FB9-6CFF610BF7BD}" type="presOf" srcId="{64C29DAD-97C9-4E4D-88DA-DC18B5675ABE}" destId="{C6D1429D-45ED-40E4-ABB9-C5E7783B8860}" srcOrd="0" destOrd="0" presId="urn:microsoft.com/office/officeart/2008/layout/VerticalCurvedList"/>
    <dgm:cxn modelId="{28732E94-7114-4B53-AC68-1A3AF0FBD482}" type="presOf" srcId="{F2958254-5759-4F07-97CB-22D81E777C33}" destId="{14F8762C-14C6-4CE8-A33E-72FD598E70B9}" srcOrd="0" destOrd="0" presId="urn:microsoft.com/office/officeart/2008/layout/VerticalCurvedList"/>
    <dgm:cxn modelId="{DB9EFEB8-A192-4F9B-BF6E-F5B032DE9A1F}" srcId="{09816907-3C65-4E36-B449-361FDAD4C011}" destId="{D20E6D17-4C22-446E-AA3B-55FD272EB07B}" srcOrd="3" destOrd="0" parTransId="{E9C380B2-DAAD-424A-A86E-6635B2390A8C}" sibTransId="{B1743D30-21BE-4DE5-9938-AAD3EB651111}"/>
    <dgm:cxn modelId="{4E0046CB-B7D1-48D4-BCA9-F4555049E3DE}" type="presOf" srcId="{09816907-3C65-4E36-B449-361FDAD4C011}" destId="{92041D6A-7750-49D5-9184-7DE7E0734250}" srcOrd="0" destOrd="0" presId="urn:microsoft.com/office/officeart/2008/layout/VerticalCurvedList"/>
    <dgm:cxn modelId="{DF6690F1-EF30-49B6-92E0-72DE08FAF968}" type="presOf" srcId="{AA8CCFC8-16A0-4DCA-B284-D6CE1B6D6F05}" destId="{816FC1DA-9FD3-4A1A-8975-671556156922}" srcOrd="0" destOrd="0" presId="urn:microsoft.com/office/officeart/2008/layout/VerticalCurvedList"/>
    <dgm:cxn modelId="{9F4027F7-C1C5-4895-820B-3AA56A4AEA96}" srcId="{09816907-3C65-4E36-B449-361FDAD4C011}" destId="{F2958254-5759-4F07-97CB-22D81E777C33}" srcOrd="1" destOrd="0" parTransId="{D40EA31B-007F-405C-B4E8-D147281BA03E}" sibTransId="{22848673-2D2C-4E31-970F-172B69E5A9D4}"/>
    <dgm:cxn modelId="{0EBBF8CC-1D22-4125-97C1-4788371DA9F6}" type="presParOf" srcId="{92041D6A-7750-49D5-9184-7DE7E0734250}" destId="{F9E3DBCF-14BB-40E5-8E3C-CAD55C0753B8}" srcOrd="0" destOrd="0" presId="urn:microsoft.com/office/officeart/2008/layout/VerticalCurvedList"/>
    <dgm:cxn modelId="{3E32163F-AAB1-488F-9205-ECD39D8EA0F7}" type="presParOf" srcId="{F9E3DBCF-14BB-40E5-8E3C-CAD55C0753B8}" destId="{94258DB4-E9D4-4EBB-8626-8B1FDA987165}" srcOrd="0" destOrd="0" presId="urn:microsoft.com/office/officeart/2008/layout/VerticalCurvedList"/>
    <dgm:cxn modelId="{53740CA8-6CC1-4BB8-94CD-9E9332786A6E}" type="presParOf" srcId="{94258DB4-E9D4-4EBB-8626-8B1FDA987165}" destId="{C02547DD-2635-4718-A1D2-1D744237F85C}" srcOrd="0" destOrd="0" presId="urn:microsoft.com/office/officeart/2008/layout/VerticalCurvedList"/>
    <dgm:cxn modelId="{1FDABF54-E52C-4E97-87E3-223B1D8E3073}" type="presParOf" srcId="{94258DB4-E9D4-4EBB-8626-8B1FDA987165}" destId="{BCC3BA35-917C-4D78-B5FD-EE568B2AFAA4}" srcOrd="1" destOrd="0" presId="urn:microsoft.com/office/officeart/2008/layout/VerticalCurvedList"/>
    <dgm:cxn modelId="{F088253B-0CAB-4E4B-8587-B5E6C50A77DC}" type="presParOf" srcId="{94258DB4-E9D4-4EBB-8626-8B1FDA987165}" destId="{56524348-0FE0-4E75-A66D-6122F860F6B9}" srcOrd="2" destOrd="0" presId="urn:microsoft.com/office/officeart/2008/layout/VerticalCurvedList"/>
    <dgm:cxn modelId="{0701D644-E6CC-4E1B-8942-4123AA5C9A0A}" type="presParOf" srcId="{94258DB4-E9D4-4EBB-8626-8B1FDA987165}" destId="{300F33C2-B306-442F-BC92-72ACB6CF1480}" srcOrd="3" destOrd="0" presId="urn:microsoft.com/office/officeart/2008/layout/VerticalCurvedList"/>
    <dgm:cxn modelId="{530C6A54-2622-4933-B509-C623A7824298}" type="presParOf" srcId="{F9E3DBCF-14BB-40E5-8E3C-CAD55C0753B8}" destId="{816FC1DA-9FD3-4A1A-8975-671556156922}" srcOrd="1" destOrd="0" presId="urn:microsoft.com/office/officeart/2008/layout/VerticalCurvedList"/>
    <dgm:cxn modelId="{56355D90-BD51-4703-8E12-DD55EAB02BD7}" type="presParOf" srcId="{F9E3DBCF-14BB-40E5-8E3C-CAD55C0753B8}" destId="{1261E445-8E43-44C1-9DF4-F0994012BF8B}" srcOrd="2" destOrd="0" presId="urn:microsoft.com/office/officeart/2008/layout/VerticalCurvedList"/>
    <dgm:cxn modelId="{C151C3B9-6BF5-4ACE-8579-8A98AB0702BD}" type="presParOf" srcId="{1261E445-8E43-44C1-9DF4-F0994012BF8B}" destId="{BAAAA743-20A5-4336-A1AE-73B26EFF8C1C}" srcOrd="0" destOrd="0" presId="urn:microsoft.com/office/officeart/2008/layout/VerticalCurvedList"/>
    <dgm:cxn modelId="{86EBB526-13CA-442E-9D01-39351FB7DCA9}" type="presParOf" srcId="{F9E3DBCF-14BB-40E5-8E3C-CAD55C0753B8}" destId="{14F8762C-14C6-4CE8-A33E-72FD598E70B9}" srcOrd="3" destOrd="0" presId="urn:microsoft.com/office/officeart/2008/layout/VerticalCurvedList"/>
    <dgm:cxn modelId="{8F9D649D-9D59-4876-90FC-06052EA3FCFF}" type="presParOf" srcId="{F9E3DBCF-14BB-40E5-8E3C-CAD55C0753B8}" destId="{407B4C82-CFB7-43BB-96C5-9088C7129007}" srcOrd="4" destOrd="0" presId="urn:microsoft.com/office/officeart/2008/layout/VerticalCurvedList"/>
    <dgm:cxn modelId="{3920E090-4365-4498-B51A-7E5AB35F127B}" type="presParOf" srcId="{407B4C82-CFB7-43BB-96C5-9088C7129007}" destId="{D3D28659-99E3-49BD-BDBB-B6F702481A8C}" srcOrd="0" destOrd="0" presId="urn:microsoft.com/office/officeart/2008/layout/VerticalCurvedList"/>
    <dgm:cxn modelId="{6436411F-D18C-4793-AD9D-515BB14F7AA5}" type="presParOf" srcId="{F9E3DBCF-14BB-40E5-8E3C-CAD55C0753B8}" destId="{C6D1429D-45ED-40E4-ABB9-C5E7783B8860}" srcOrd="5" destOrd="0" presId="urn:microsoft.com/office/officeart/2008/layout/VerticalCurvedList"/>
    <dgm:cxn modelId="{C8378DB2-13EE-4127-ADAA-C8E6F086473D}" type="presParOf" srcId="{F9E3DBCF-14BB-40E5-8E3C-CAD55C0753B8}" destId="{2DD916C1-C304-4AE5-8849-4F75D1E977C9}" srcOrd="6" destOrd="0" presId="urn:microsoft.com/office/officeart/2008/layout/VerticalCurvedList"/>
    <dgm:cxn modelId="{539DAB7C-53DB-4C3F-8EDD-D65A0003F088}" type="presParOf" srcId="{2DD916C1-C304-4AE5-8849-4F75D1E977C9}" destId="{5EE97B19-B7EB-461F-B133-5146583D461F}" srcOrd="0" destOrd="0" presId="urn:microsoft.com/office/officeart/2008/layout/VerticalCurvedList"/>
    <dgm:cxn modelId="{AF63BDFD-8E92-483C-AA11-549E18077953}" type="presParOf" srcId="{F9E3DBCF-14BB-40E5-8E3C-CAD55C0753B8}" destId="{82B605AE-8BB5-46A7-B98E-52F3DDD26AE7}" srcOrd="7" destOrd="0" presId="urn:microsoft.com/office/officeart/2008/layout/VerticalCurvedList"/>
    <dgm:cxn modelId="{DDA10A07-5CAB-48E1-A625-9D7AC64D2C90}" type="presParOf" srcId="{F9E3DBCF-14BB-40E5-8E3C-CAD55C0753B8}" destId="{6AA4C41E-106D-4DAA-86EF-3A6A28CEC91E}" srcOrd="8" destOrd="0" presId="urn:microsoft.com/office/officeart/2008/layout/VerticalCurvedList"/>
    <dgm:cxn modelId="{DC818D52-F8D3-4F09-A2F6-03B08DC66CE8}" type="presParOf" srcId="{6AA4C41E-106D-4DAA-86EF-3A6A28CEC91E}" destId="{4A379F34-44FE-459A-BE7A-36B0DB1B72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F4EEC-6135-418C-ACB2-75DA9BACB22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71F5D298-0956-4EAE-AFC1-7CBDBF206298}">
      <dgm:prSet phldrT="[Text]" custT="1"/>
      <dgm:spPr/>
      <dgm:t>
        <a:bodyPr/>
        <a:lstStyle/>
        <a:p>
          <a:r>
            <a:rPr lang="de-DE" sz="1600" dirty="0"/>
            <a:t>1. Research</a:t>
          </a:r>
        </a:p>
      </dgm:t>
    </dgm:pt>
    <dgm:pt modelId="{64C56765-0B8B-44EE-A438-C7848665CEB0}" type="parTrans" cxnId="{3F7B0C98-8A97-40DD-A973-D35ED5E3322A}">
      <dgm:prSet/>
      <dgm:spPr/>
      <dgm:t>
        <a:bodyPr/>
        <a:lstStyle/>
        <a:p>
          <a:endParaRPr lang="de-DE"/>
        </a:p>
      </dgm:t>
    </dgm:pt>
    <dgm:pt modelId="{1EB24992-7166-4B60-B76D-A258A0D79270}" type="sibTrans" cxnId="{3F7B0C98-8A97-40DD-A973-D35ED5E3322A}">
      <dgm:prSet/>
      <dgm:spPr/>
      <dgm:t>
        <a:bodyPr/>
        <a:lstStyle/>
        <a:p>
          <a:endParaRPr lang="de-DE"/>
        </a:p>
      </dgm:t>
    </dgm:pt>
    <dgm:pt modelId="{59750659-FCA5-4BFB-AC20-5B758B235FEB}">
      <dgm:prSet phldrT="[Text]" custT="1"/>
      <dgm:spPr/>
      <dgm:t>
        <a:bodyPr/>
        <a:lstStyle/>
        <a:p>
          <a:r>
            <a:rPr lang="de-DE" sz="1400" dirty="0" err="1"/>
            <a:t>Literature</a:t>
          </a:r>
          <a:r>
            <a:rPr lang="de-DE" sz="1400" dirty="0"/>
            <a:t> Research</a:t>
          </a:r>
        </a:p>
      </dgm:t>
    </dgm:pt>
    <dgm:pt modelId="{5FA8710A-C1C9-491F-9606-7095A8CCA805}" type="parTrans" cxnId="{A4DB2301-37BC-46BD-961D-22BAA1944521}">
      <dgm:prSet/>
      <dgm:spPr/>
      <dgm:t>
        <a:bodyPr/>
        <a:lstStyle/>
        <a:p>
          <a:endParaRPr lang="de-DE"/>
        </a:p>
      </dgm:t>
    </dgm:pt>
    <dgm:pt modelId="{139EECBD-140C-4E77-8C64-014D50586EE5}" type="sibTrans" cxnId="{A4DB2301-37BC-46BD-961D-22BAA1944521}">
      <dgm:prSet/>
      <dgm:spPr/>
      <dgm:t>
        <a:bodyPr/>
        <a:lstStyle/>
        <a:p>
          <a:endParaRPr lang="de-DE"/>
        </a:p>
      </dgm:t>
    </dgm:pt>
    <dgm:pt modelId="{9751EF15-D777-4119-A052-BC089822C9EB}">
      <dgm:prSet phldrT="[Text]" custT="1"/>
      <dgm:spPr/>
      <dgm:t>
        <a:bodyPr/>
        <a:lstStyle/>
        <a:p>
          <a:r>
            <a:rPr lang="de-DE" sz="1600" dirty="0"/>
            <a:t>5. Evaluation</a:t>
          </a:r>
        </a:p>
      </dgm:t>
    </dgm:pt>
    <dgm:pt modelId="{1EE0448C-2BA4-41C4-95CC-316A7CA9EFFE}" type="parTrans" cxnId="{0F634702-0DA3-4DC9-824B-E563A86EBAB6}">
      <dgm:prSet/>
      <dgm:spPr/>
      <dgm:t>
        <a:bodyPr/>
        <a:lstStyle/>
        <a:p>
          <a:endParaRPr lang="de-DE"/>
        </a:p>
      </dgm:t>
    </dgm:pt>
    <dgm:pt modelId="{6F57CED9-D20D-4693-AD98-C9815D07C794}" type="sibTrans" cxnId="{0F634702-0DA3-4DC9-824B-E563A86EBAB6}">
      <dgm:prSet/>
      <dgm:spPr/>
      <dgm:t>
        <a:bodyPr/>
        <a:lstStyle/>
        <a:p>
          <a:endParaRPr lang="de-DE"/>
        </a:p>
      </dgm:t>
    </dgm:pt>
    <dgm:pt modelId="{8E16148B-8380-4351-8226-6343DBCE7B83}">
      <dgm:prSet phldrT="[Text]" custT="1"/>
      <dgm:spPr/>
      <dgm:t>
        <a:bodyPr/>
        <a:lstStyle/>
        <a:p>
          <a:r>
            <a:rPr lang="de-DE" sz="1400" dirty="0" err="1"/>
            <a:t>Validate</a:t>
          </a:r>
          <a:r>
            <a:rPr lang="de-DE" sz="1400" dirty="0"/>
            <a:t> </a:t>
          </a:r>
          <a:r>
            <a:rPr lang="de-DE" sz="1400" dirty="0" err="1"/>
            <a:t>Requirements</a:t>
          </a:r>
          <a:endParaRPr lang="de-DE" sz="1400" dirty="0"/>
        </a:p>
      </dgm:t>
    </dgm:pt>
    <dgm:pt modelId="{2F9DBB2C-5ED4-4C85-BEC5-A08D9A448077}" type="parTrans" cxnId="{21D2868E-19D4-4965-8508-2F86FE87162E}">
      <dgm:prSet/>
      <dgm:spPr/>
      <dgm:t>
        <a:bodyPr/>
        <a:lstStyle/>
        <a:p>
          <a:endParaRPr lang="de-DE"/>
        </a:p>
      </dgm:t>
    </dgm:pt>
    <dgm:pt modelId="{03007DC4-32CA-4738-8772-DA27A5A57C7F}" type="sibTrans" cxnId="{21D2868E-19D4-4965-8508-2F86FE87162E}">
      <dgm:prSet/>
      <dgm:spPr/>
      <dgm:t>
        <a:bodyPr/>
        <a:lstStyle/>
        <a:p>
          <a:endParaRPr lang="de-DE"/>
        </a:p>
      </dgm:t>
    </dgm:pt>
    <dgm:pt modelId="{69A3B7E7-B535-472B-B3A0-8C9469D2C92D}">
      <dgm:prSet custT="1"/>
      <dgm:spPr/>
      <dgm:t>
        <a:bodyPr/>
        <a:lstStyle/>
        <a:p>
          <a:r>
            <a:rPr lang="de-DE" sz="1600" dirty="0"/>
            <a:t>2. </a:t>
          </a:r>
          <a:r>
            <a:rPr lang="de-DE" sz="1600" dirty="0" err="1"/>
            <a:t>Machine</a:t>
          </a:r>
          <a:r>
            <a:rPr lang="de-DE" sz="1600" dirty="0"/>
            <a:t> Learning </a:t>
          </a:r>
          <a:r>
            <a:rPr lang="de-DE" sz="1600" dirty="0" err="1"/>
            <a:t>for</a:t>
          </a:r>
          <a:r>
            <a:rPr lang="de-DE" sz="1600" dirty="0"/>
            <a:t> Binary Text Classification</a:t>
          </a:r>
        </a:p>
      </dgm:t>
    </dgm:pt>
    <dgm:pt modelId="{32D492A8-0E08-4850-87F1-0E379CCD08A6}" type="parTrans" cxnId="{6E672CB1-FA5D-4008-A722-DFECC30D5E6C}">
      <dgm:prSet/>
      <dgm:spPr/>
      <dgm:t>
        <a:bodyPr/>
        <a:lstStyle/>
        <a:p>
          <a:endParaRPr lang="de-DE"/>
        </a:p>
      </dgm:t>
    </dgm:pt>
    <dgm:pt modelId="{19A598AF-615F-4E22-8FD2-29BCE08EECC9}" type="sibTrans" cxnId="{6E672CB1-FA5D-4008-A722-DFECC30D5E6C}">
      <dgm:prSet/>
      <dgm:spPr/>
      <dgm:t>
        <a:bodyPr/>
        <a:lstStyle/>
        <a:p>
          <a:endParaRPr lang="de-DE"/>
        </a:p>
      </dgm:t>
    </dgm:pt>
    <dgm:pt modelId="{3AA47736-6126-4B2C-A164-143C3B73B8DE}">
      <dgm:prSet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Requirements</a:t>
          </a:r>
          <a:r>
            <a:rPr lang="de-DE" sz="1600" dirty="0"/>
            <a:t> Engineering</a:t>
          </a:r>
        </a:p>
      </dgm:t>
    </dgm:pt>
    <dgm:pt modelId="{2E7C82E0-486F-4611-8D5A-ABB06D97B82E}" type="parTrans" cxnId="{A7EAB8D5-37C9-4177-BE95-999D1A847AF2}">
      <dgm:prSet/>
      <dgm:spPr/>
      <dgm:t>
        <a:bodyPr/>
        <a:lstStyle/>
        <a:p>
          <a:endParaRPr lang="de-DE"/>
        </a:p>
      </dgm:t>
    </dgm:pt>
    <dgm:pt modelId="{3F79B60B-3A2D-41B0-AE74-723B0CD3D41A}" type="sibTrans" cxnId="{A7EAB8D5-37C9-4177-BE95-999D1A847AF2}">
      <dgm:prSet/>
      <dgm:spPr/>
      <dgm:t>
        <a:bodyPr/>
        <a:lstStyle/>
        <a:p>
          <a:endParaRPr lang="de-DE"/>
        </a:p>
      </dgm:t>
    </dgm:pt>
    <dgm:pt modelId="{F073C62A-A42C-4112-8535-264EDE77063B}">
      <dgm:prSet custT="1"/>
      <dgm:spPr/>
      <dgm:t>
        <a:bodyPr/>
        <a:lstStyle/>
        <a:p>
          <a:r>
            <a:rPr lang="de-DE" sz="1600" dirty="0"/>
            <a:t>4. Implementation</a:t>
          </a:r>
        </a:p>
      </dgm:t>
    </dgm:pt>
    <dgm:pt modelId="{F054C5C5-50F7-477D-8A4F-99000A1B430C}" type="parTrans" cxnId="{B9D49AA6-2D07-45B3-9A99-082C3F7A15C4}">
      <dgm:prSet/>
      <dgm:spPr/>
      <dgm:t>
        <a:bodyPr/>
        <a:lstStyle/>
        <a:p>
          <a:endParaRPr lang="de-DE"/>
        </a:p>
      </dgm:t>
    </dgm:pt>
    <dgm:pt modelId="{D8D2DB1D-0919-4C3E-BED5-96543F197262}" type="sibTrans" cxnId="{B9D49AA6-2D07-45B3-9A99-082C3F7A15C4}">
      <dgm:prSet/>
      <dgm:spPr/>
      <dgm:t>
        <a:bodyPr/>
        <a:lstStyle/>
        <a:p>
          <a:endParaRPr lang="de-DE"/>
        </a:p>
      </dgm:t>
    </dgm:pt>
    <dgm:pt modelId="{C616314F-378A-468F-9B72-E402464146DC}">
      <dgm:prSet phldrT="[Text]" custT="1"/>
      <dgm:spPr/>
      <dgm:t>
        <a:bodyPr/>
        <a:lstStyle/>
        <a:p>
          <a:r>
            <a:rPr lang="de-DE" sz="1400" dirty="0" err="1"/>
            <a:t>Finding</a:t>
          </a:r>
          <a:r>
            <a:rPr lang="de-DE" sz="1400" dirty="0"/>
            <a:t> </a:t>
          </a:r>
          <a:r>
            <a:rPr lang="de-DE" sz="1400" dirty="0" err="1"/>
            <a:t>state</a:t>
          </a:r>
          <a:r>
            <a:rPr lang="de-DE" sz="1400" dirty="0"/>
            <a:t> </a:t>
          </a:r>
          <a:r>
            <a:rPr lang="de-DE" sz="1400" dirty="0" err="1"/>
            <a:t>of</a:t>
          </a:r>
          <a:r>
            <a:rPr lang="de-DE" sz="1400" dirty="0"/>
            <a:t> </a:t>
          </a:r>
          <a:r>
            <a:rPr lang="de-DE" sz="1400" dirty="0" err="1"/>
            <a:t>the</a:t>
          </a:r>
          <a:r>
            <a:rPr lang="de-DE" sz="1400" dirty="0"/>
            <a:t> </a:t>
          </a:r>
          <a:r>
            <a:rPr lang="de-DE" sz="1400" dirty="0" err="1"/>
            <a:t>art</a:t>
          </a:r>
          <a:r>
            <a:rPr lang="de-DE" sz="1400" dirty="0"/>
            <a:t> </a:t>
          </a:r>
          <a:r>
            <a:rPr lang="de-DE" sz="1400" dirty="0" err="1"/>
            <a:t>solutions</a:t>
          </a:r>
          <a:endParaRPr lang="de-DE" sz="1400" dirty="0"/>
        </a:p>
      </dgm:t>
    </dgm:pt>
    <dgm:pt modelId="{A05AC1E2-ED42-4672-B10E-3F60213ECDB5}" type="parTrans" cxnId="{714A01AA-C91D-40C8-BF15-03A42DF4B608}">
      <dgm:prSet/>
      <dgm:spPr/>
      <dgm:t>
        <a:bodyPr/>
        <a:lstStyle/>
        <a:p>
          <a:endParaRPr lang="de-DE"/>
        </a:p>
      </dgm:t>
    </dgm:pt>
    <dgm:pt modelId="{F9092626-39CF-4CED-81CA-AFB417717AE8}" type="sibTrans" cxnId="{714A01AA-C91D-40C8-BF15-03A42DF4B608}">
      <dgm:prSet/>
      <dgm:spPr/>
      <dgm:t>
        <a:bodyPr/>
        <a:lstStyle/>
        <a:p>
          <a:endParaRPr lang="de-DE"/>
        </a:p>
      </dgm:t>
    </dgm:pt>
    <dgm:pt modelId="{04FFF5FD-6095-4125-9D78-438CB1B33E4E}">
      <dgm:prSet custT="1"/>
      <dgm:spPr/>
      <dgm:t>
        <a:bodyPr/>
        <a:lstStyle/>
        <a:p>
          <a:r>
            <a:rPr lang="de-DE" sz="1400" dirty="0" err="1"/>
            <a:t>What</a:t>
          </a:r>
          <a:r>
            <a:rPr lang="de-DE" sz="1400" dirty="0"/>
            <a:t> </a:t>
          </a:r>
          <a:r>
            <a:rPr lang="de-DE" sz="1400" dirty="0" err="1"/>
            <a:t>are</a:t>
          </a:r>
          <a:r>
            <a:rPr lang="de-DE" sz="1400" dirty="0"/>
            <a:t> viable AML </a:t>
          </a:r>
          <a:r>
            <a:rPr lang="de-DE" sz="1400" dirty="0" err="1"/>
            <a:t>concepts</a:t>
          </a:r>
          <a:r>
            <a:rPr lang="de-DE" sz="1400" dirty="0"/>
            <a:t> </a:t>
          </a:r>
          <a:r>
            <a:rPr lang="de-DE" sz="1400" dirty="0" err="1"/>
            <a:t>for</a:t>
          </a:r>
          <a:r>
            <a:rPr lang="de-DE" sz="1400" dirty="0"/>
            <a:t> Binary Text Classification?</a:t>
          </a:r>
        </a:p>
      </dgm:t>
    </dgm:pt>
    <dgm:pt modelId="{96C9610E-3E8F-4CF3-A4C9-32770A5D2DCC}" type="parTrans" cxnId="{14705CB7-32D5-4062-B340-F11F482032BF}">
      <dgm:prSet/>
      <dgm:spPr/>
      <dgm:t>
        <a:bodyPr/>
        <a:lstStyle/>
        <a:p>
          <a:endParaRPr lang="de-DE"/>
        </a:p>
      </dgm:t>
    </dgm:pt>
    <dgm:pt modelId="{E86EB168-0D8C-4D9C-8E02-9BBF54FD5751}" type="sibTrans" cxnId="{14705CB7-32D5-4062-B340-F11F482032BF}">
      <dgm:prSet/>
      <dgm:spPr/>
      <dgm:t>
        <a:bodyPr/>
        <a:lstStyle/>
        <a:p>
          <a:endParaRPr lang="de-DE"/>
        </a:p>
      </dgm:t>
    </dgm:pt>
    <dgm:pt modelId="{F0324447-9E2D-4F0E-8EF3-F5A9B2544E8F}">
      <dgm:prSet custT="1"/>
      <dgm:spPr/>
      <dgm:t>
        <a:bodyPr/>
        <a:lstStyle/>
        <a:p>
          <a:r>
            <a:rPr lang="en-US" sz="1400" noProof="0" dirty="0"/>
            <a:t>Which is the best query strategy for the purpose of BTC in context of jurisdiction?</a:t>
          </a:r>
          <a:endParaRPr lang="de-DE" sz="1400" dirty="0"/>
        </a:p>
      </dgm:t>
    </dgm:pt>
    <dgm:pt modelId="{87825B3B-2840-490C-BA34-02BBAFA911D3}" type="parTrans" cxnId="{2EB0A739-7193-4F9E-8DB3-1C6E426D2395}">
      <dgm:prSet/>
      <dgm:spPr/>
      <dgm:t>
        <a:bodyPr/>
        <a:lstStyle/>
        <a:p>
          <a:endParaRPr lang="de-DE"/>
        </a:p>
      </dgm:t>
    </dgm:pt>
    <dgm:pt modelId="{3E703926-7A80-4881-BCC9-39E170DAE0DD}" type="sibTrans" cxnId="{2EB0A739-7193-4F9E-8DB3-1C6E426D2395}">
      <dgm:prSet/>
      <dgm:spPr/>
      <dgm:t>
        <a:bodyPr/>
        <a:lstStyle/>
        <a:p>
          <a:endParaRPr lang="de-DE"/>
        </a:p>
      </dgm:t>
    </dgm:pt>
    <dgm:pt modelId="{BA0612D1-9233-4204-A759-5B042849B270}">
      <dgm:prSet custT="1"/>
      <dgm:spPr/>
      <dgm:t>
        <a:bodyPr/>
        <a:lstStyle/>
        <a:p>
          <a:r>
            <a:rPr lang="en-US" sz="1400" noProof="0" dirty="0"/>
            <a:t>What is the most suitable classifier of BTC in context of jurisdiction?</a:t>
          </a:r>
          <a:endParaRPr lang="de-DE" sz="1400" dirty="0"/>
        </a:p>
      </dgm:t>
    </dgm:pt>
    <dgm:pt modelId="{39264AE8-B461-45FE-98B5-534DFC0AA648}" type="parTrans" cxnId="{23D17BCD-0C2C-42E4-89D2-EC989CC8140D}">
      <dgm:prSet/>
      <dgm:spPr/>
      <dgm:t>
        <a:bodyPr/>
        <a:lstStyle/>
        <a:p>
          <a:endParaRPr lang="de-DE"/>
        </a:p>
      </dgm:t>
    </dgm:pt>
    <dgm:pt modelId="{4A67BD60-FD0B-47E2-82E6-AE6EBFAD8BF0}" type="sibTrans" cxnId="{23D17BCD-0C2C-42E4-89D2-EC989CC8140D}">
      <dgm:prSet/>
      <dgm:spPr/>
      <dgm:t>
        <a:bodyPr/>
        <a:lstStyle/>
        <a:p>
          <a:endParaRPr lang="de-DE"/>
        </a:p>
      </dgm:t>
    </dgm:pt>
    <dgm:pt modelId="{E62C023F-2193-4B7C-BBC4-86A69536C9B1}">
      <dgm:prSet custT="1"/>
      <dgm:spPr/>
      <dgm:t>
        <a:bodyPr/>
        <a:lstStyle/>
        <a:p>
          <a:r>
            <a:rPr lang="en-US" sz="1400" dirty="0"/>
            <a:t>What are the functional and non-functional requirements (evaluation criteria) of a software for the classification of judgments?</a:t>
          </a:r>
          <a:endParaRPr lang="de-DE" sz="1400" dirty="0"/>
        </a:p>
      </dgm:t>
    </dgm:pt>
    <dgm:pt modelId="{95DEA967-7733-488B-A5E6-635DE3187314}" type="parTrans" cxnId="{9D140651-EFDE-4DEC-A5DD-F72E614C5333}">
      <dgm:prSet/>
      <dgm:spPr/>
      <dgm:t>
        <a:bodyPr/>
        <a:lstStyle/>
        <a:p>
          <a:endParaRPr lang="de-DE"/>
        </a:p>
      </dgm:t>
    </dgm:pt>
    <dgm:pt modelId="{7FD7D69C-D5ED-4F8B-A6FF-A4B2AFB33648}" type="sibTrans" cxnId="{9D140651-EFDE-4DEC-A5DD-F72E614C5333}">
      <dgm:prSet/>
      <dgm:spPr/>
      <dgm:t>
        <a:bodyPr/>
        <a:lstStyle/>
        <a:p>
          <a:endParaRPr lang="de-DE"/>
        </a:p>
      </dgm:t>
    </dgm:pt>
    <dgm:pt modelId="{924E00DD-AC3E-42CE-9F66-14044235DEDB}">
      <dgm:prSet custT="1"/>
      <dgm:spPr/>
      <dgm:t>
        <a:bodyPr/>
        <a:lstStyle/>
        <a:p>
          <a:r>
            <a:rPr lang="de-DE" sz="1400" dirty="0" err="1"/>
            <a:t>Identify</a:t>
          </a:r>
          <a:r>
            <a:rPr lang="de-DE" sz="1400" dirty="0"/>
            <a:t> </a:t>
          </a:r>
          <a:r>
            <a:rPr lang="de-DE" sz="1400" dirty="0" err="1"/>
            <a:t>stakeholders</a:t>
          </a:r>
          <a:r>
            <a:rPr lang="de-DE" sz="1400" dirty="0"/>
            <a:t> and </a:t>
          </a:r>
          <a:r>
            <a:rPr lang="de-DE" sz="1400" dirty="0" err="1"/>
            <a:t>understand</a:t>
          </a:r>
          <a:r>
            <a:rPr lang="de-DE" sz="1400" dirty="0"/>
            <a:t> </a:t>
          </a:r>
          <a:r>
            <a:rPr lang="de-DE" sz="1400" dirty="0" err="1"/>
            <a:t>their</a:t>
          </a:r>
          <a:r>
            <a:rPr lang="de-DE" sz="1400" dirty="0"/>
            <a:t> </a:t>
          </a:r>
          <a:r>
            <a:rPr lang="de-DE" sz="1400" dirty="0" err="1"/>
            <a:t>needs</a:t>
          </a:r>
          <a:endParaRPr lang="de-DE" sz="1400" dirty="0"/>
        </a:p>
      </dgm:t>
    </dgm:pt>
    <dgm:pt modelId="{031ABE29-86F4-45B5-96FC-273EB46D622E}" type="parTrans" cxnId="{0E203D0E-EC4B-4DF3-93A0-B5DA6BFB39C1}">
      <dgm:prSet/>
      <dgm:spPr/>
      <dgm:t>
        <a:bodyPr/>
        <a:lstStyle/>
        <a:p>
          <a:endParaRPr lang="de-DE"/>
        </a:p>
      </dgm:t>
    </dgm:pt>
    <dgm:pt modelId="{F45BC3AF-3930-4BA6-844D-76D84FA2E0C5}" type="sibTrans" cxnId="{0E203D0E-EC4B-4DF3-93A0-B5DA6BFB39C1}">
      <dgm:prSet/>
      <dgm:spPr/>
      <dgm:t>
        <a:bodyPr/>
        <a:lstStyle/>
        <a:p>
          <a:endParaRPr lang="de-DE"/>
        </a:p>
      </dgm:t>
    </dgm:pt>
    <dgm:pt modelId="{3B4DA418-7FB8-4FD9-8BE9-CA8FDEBCA8B2}">
      <dgm:prSet custT="1"/>
      <dgm:spPr/>
      <dgm:t>
        <a:bodyPr/>
        <a:lstStyle/>
        <a:p>
          <a:r>
            <a:rPr lang="de-DE" sz="1400" dirty="0" err="1"/>
            <a:t>What</a:t>
          </a:r>
          <a:r>
            <a:rPr lang="de-DE" sz="1400" dirty="0"/>
            <a:t> </a:t>
          </a:r>
          <a:r>
            <a:rPr lang="de-DE" sz="1400" dirty="0" err="1"/>
            <a:t>challenges</a:t>
          </a:r>
          <a:r>
            <a:rPr lang="de-DE" sz="1400" dirty="0"/>
            <a:t> </a:t>
          </a:r>
          <a:r>
            <a:rPr lang="de-DE" sz="1400" dirty="0" err="1"/>
            <a:t>occur</a:t>
          </a:r>
          <a:r>
            <a:rPr lang="de-DE" sz="1400" dirty="0"/>
            <a:t> </a:t>
          </a:r>
          <a:r>
            <a:rPr lang="de-DE" sz="1400" dirty="0" err="1"/>
            <a:t>when</a:t>
          </a:r>
          <a:r>
            <a:rPr lang="de-DE" sz="1400" dirty="0"/>
            <a:t> </a:t>
          </a:r>
          <a:r>
            <a:rPr lang="de-DE" sz="1400" dirty="0" err="1"/>
            <a:t>using</a:t>
          </a:r>
          <a:r>
            <a:rPr lang="de-DE" sz="1400" dirty="0"/>
            <a:t> BTC in </a:t>
          </a:r>
          <a:r>
            <a:rPr lang="de-DE" sz="1400" dirty="0" err="1"/>
            <a:t>jurisdiction</a:t>
          </a:r>
          <a:r>
            <a:rPr lang="de-DE" sz="1400" dirty="0"/>
            <a:t>?</a:t>
          </a:r>
        </a:p>
      </dgm:t>
    </dgm:pt>
    <dgm:pt modelId="{0F59DBA0-66E2-4D01-A0C8-3D4E561EADE3}" type="parTrans" cxnId="{3E5D3FA9-70DD-4649-A5E7-1EB0B1522A98}">
      <dgm:prSet/>
      <dgm:spPr/>
      <dgm:t>
        <a:bodyPr/>
        <a:lstStyle/>
        <a:p>
          <a:endParaRPr lang="de-DE"/>
        </a:p>
      </dgm:t>
    </dgm:pt>
    <dgm:pt modelId="{1ABFEF9D-D24A-4924-96FE-945A011D5DBF}" type="sibTrans" cxnId="{3E5D3FA9-70DD-4649-A5E7-1EB0B1522A98}">
      <dgm:prSet/>
      <dgm:spPr/>
      <dgm:t>
        <a:bodyPr/>
        <a:lstStyle/>
        <a:p>
          <a:endParaRPr lang="de-DE"/>
        </a:p>
      </dgm:t>
    </dgm:pt>
    <dgm:pt modelId="{9F15E3D4-825D-415C-AC24-4EB300F2DC75}">
      <dgm:prSet custT="1"/>
      <dgm:spPr/>
      <dgm:t>
        <a:bodyPr/>
        <a:lstStyle/>
        <a:p>
          <a:r>
            <a:rPr lang="de-DE" sz="1400" dirty="0" err="1"/>
            <a:t>Expand</a:t>
          </a:r>
          <a:r>
            <a:rPr lang="de-DE" sz="1400" dirty="0"/>
            <a:t> </a:t>
          </a:r>
          <a:r>
            <a:rPr lang="de-DE" sz="1400" dirty="0" err="1"/>
            <a:t>Lexia`s</a:t>
          </a:r>
          <a:r>
            <a:rPr lang="de-DE" sz="1400" dirty="0"/>
            <a:t> UI</a:t>
          </a:r>
        </a:p>
      </dgm:t>
    </dgm:pt>
    <dgm:pt modelId="{B12FE68C-F975-4877-B406-BF0E1BD51F91}" type="parTrans" cxnId="{BA95BC59-F62A-4B9E-9321-666BCD501269}">
      <dgm:prSet/>
      <dgm:spPr/>
      <dgm:t>
        <a:bodyPr/>
        <a:lstStyle/>
        <a:p>
          <a:endParaRPr lang="de-DE"/>
        </a:p>
      </dgm:t>
    </dgm:pt>
    <dgm:pt modelId="{85005F03-517E-4CF3-8BD4-C28ACFE986D5}" type="sibTrans" cxnId="{BA95BC59-F62A-4B9E-9321-666BCD501269}">
      <dgm:prSet/>
      <dgm:spPr/>
      <dgm:t>
        <a:bodyPr/>
        <a:lstStyle/>
        <a:p>
          <a:endParaRPr lang="de-DE"/>
        </a:p>
      </dgm:t>
    </dgm:pt>
    <dgm:pt modelId="{1B6E79D8-87D9-4DFB-AE43-F585B1EFE6A8}">
      <dgm:prSet custT="1"/>
      <dgm:spPr/>
      <dgm:t>
        <a:bodyPr/>
        <a:lstStyle/>
        <a:p>
          <a:r>
            <a:rPr lang="de-DE" sz="1400" dirty="0"/>
            <a:t>Implement a </a:t>
          </a:r>
          <a:r>
            <a:rPr lang="de-DE" sz="1400" dirty="0" err="1"/>
            <a:t>protypical</a:t>
          </a:r>
          <a:r>
            <a:rPr lang="de-DE" sz="1400" dirty="0"/>
            <a:t> </a:t>
          </a:r>
          <a:r>
            <a:rPr lang="de-DE" sz="1400" dirty="0" err="1"/>
            <a:t>solution</a:t>
          </a:r>
          <a:r>
            <a:rPr lang="de-DE" sz="1400" dirty="0"/>
            <a:t> </a:t>
          </a:r>
          <a:r>
            <a:rPr lang="de-DE" sz="1400" dirty="0" err="1"/>
            <a:t>within</a:t>
          </a:r>
          <a:r>
            <a:rPr lang="de-DE" sz="1400" dirty="0"/>
            <a:t> </a:t>
          </a:r>
          <a:r>
            <a:rPr lang="de-DE" sz="1400" dirty="0" err="1"/>
            <a:t>LexML</a:t>
          </a:r>
          <a:endParaRPr lang="de-DE" sz="1400" dirty="0"/>
        </a:p>
      </dgm:t>
    </dgm:pt>
    <dgm:pt modelId="{79134BB1-AD75-4B5B-8760-AC20AE0635C1}" type="parTrans" cxnId="{567D970C-270A-4DC4-B359-519AB3CEA493}">
      <dgm:prSet/>
      <dgm:spPr/>
      <dgm:t>
        <a:bodyPr/>
        <a:lstStyle/>
        <a:p>
          <a:endParaRPr lang="de-DE"/>
        </a:p>
      </dgm:t>
    </dgm:pt>
    <dgm:pt modelId="{86DF12DB-347D-4BEA-804D-3FA0B5577F69}" type="sibTrans" cxnId="{567D970C-270A-4DC4-B359-519AB3CEA493}">
      <dgm:prSet/>
      <dgm:spPr/>
      <dgm:t>
        <a:bodyPr/>
        <a:lstStyle/>
        <a:p>
          <a:endParaRPr lang="de-DE"/>
        </a:p>
      </dgm:t>
    </dgm:pt>
    <dgm:pt modelId="{0EF171A6-D8CA-4B81-B411-04F855E31E25}">
      <dgm:prSet phldrT="[Text]" custT="1"/>
      <dgm:spPr/>
      <dgm:t>
        <a:bodyPr/>
        <a:lstStyle/>
        <a:p>
          <a:r>
            <a:rPr lang="de-DE" sz="1400" dirty="0" err="1"/>
            <a:t>Evaluate</a:t>
          </a:r>
          <a:r>
            <a:rPr lang="de-DE" sz="1400" dirty="0"/>
            <a:t> </a:t>
          </a:r>
          <a:r>
            <a:rPr lang="de-DE" sz="1400" dirty="0" err="1"/>
            <a:t>the</a:t>
          </a:r>
          <a:r>
            <a:rPr lang="de-DE" sz="1400" dirty="0"/>
            <a:t> </a:t>
          </a:r>
          <a:r>
            <a:rPr lang="de-DE" sz="1400" dirty="0" err="1"/>
            <a:t>use</a:t>
          </a:r>
          <a:r>
            <a:rPr lang="de-DE" sz="1400" dirty="0"/>
            <a:t> </a:t>
          </a:r>
          <a:r>
            <a:rPr lang="de-DE" sz="1400" dirty="0" err="1"/>
            <a:t>case</a:t>
          </a:r>
          <a:r>
            <a:rPr lang="de-DE" sz="1400" dirty="0"/>
            <a:t> and different </a:t>
          </a:r>
          <a:r>
            <a:rPr lang="de-DE" sz="1400" dirty="0" err="1"/>
            <a:t>scenarios</a:t>
          </a:r>
          <a:endParaRPr lang="de-DE" sz="1400" dirty="0"/>
        </a:p>
      </dgm:t>
    </dgm:pt>
    <dgm:pt modelId="{AF6FC1E0-59F6-4F3E-8560-35B391383323}" type="parTrans" cxnId="{A3BF1EE5-9665-47CF-B9D5-ED2EF5E356B5}">
      <dgm:prSet/>
      <dgm:spPr/>
      <dgm:t>
        <a:bodyPr/>
        <a:lstStyle/>
        <a:p>
          <a:endParaRPr lang="de-DE"/>
        </a:p>
      </dgm:t>
    </dgm:pt>
    <dgm:pt modelId="{BA18CE5A-5A96-4393-B940-96B10B0F30A7}" type="sibTrans" cxnId="{A3BF1EE5-9665-47CF-B9D5-ED2EF5E356B5}">
      <dgm:prSet/>
      <dgm:spPr/>
      <dgm:t>
        <a:bodyPr/>
        <a:lstStyle/>
        <a:p>
          <a:endParaRPr lang="de-DE"/>
        </a:p>
      </dgm:t>
    </dgm:pt>
    <dgm:pt modelId="{C95099AB-1878-4DF4-BC44-3A389AAAD8C4}" type="pres">
      <dgm:prSet presAssocID="{772F4EEC-6135-418C-ACB2-75DA9BACB220}" presName="linear" presStyleCnt="0">
        <dgm:presLayoutVars>
          <dgm:animLvl val="lvl"/>
          <dgm:resizeHandles val="exact"/>
        </dgm:presLayoutVars>
      </dgm:prSet>
      <dgm:spPr/>
    </dgm:pt>
    <dgm:pt modelId="{700ACE88-43C8-4744-8826-E7F7EE4D101F}" type="pres">
      <dgm:prSet presAssocID="{71F5D298-0956-4EAE-AFC1-7CBDBF206298}" presName="parentText" presStyleLbl="node1" presStyleIdx="0" presStyleCnt="5" custScaleY="43316">
        <dgm:presLayoutVars>
          <dgm:chMax val="0"/>
          <dgm:bulletEnabled val="1"/>
        </dgm:presLayoutVars>
      </dgm:prSet>
      <dgm:spPr/>
    </dgm:pt>
    <dgm:pt modelId="{553A2FAF-163D-4795-BB6E-C72221245CA3}" type="pres">
      <dgm:prSet presAssocID="{71F5D298-0956-4EAE-AFC1-7CBDBF206298}" presName="childText" presStyleLbl="revTx" presStyleIdx="0" presStyleCnt="5" custScaleY="81775">
        <dgm:presLayoutVars>
          <dgm:bulletEnabled val="1"/>
        </dgm:presLayoutVars>
      </dgm:prSet>
      <dgm:spPr/>
    </dgm:pt>
    <dgm:pt modelId="{83F936F3-4EC9-4850-9A2E-517B950886AB}" type="pres">
      <dgm:prSet presAssocID="{69A3B7E7-B535-472B-B3A0-8C9469D2C92D}" presName="parentText" presStyleLbl="node1" presStyleIdx="1" presStyleCnt="5" custScaleY="43316">
        <dgm:presLayoutVars>
          <dgm:chMax val="0"/>
          <dgm:bulletEnabled val="1"/>
        </dgm:presLayoutVars>
      </dgm:prSet>
      <dgm:spPr/>
    </dgm:pt>
    <dgm:pt modelId="{834C964D-3B6B-45CF-AEB8-B5BAA0CDB763}" type="pres">
      <dgm:prSet presAssocID="{69A3B7E7-B535-472B-B3A0-8C9469D2C92D}" presName="childText" presStyleLbl="revTx" presStyleIdx="1" presStyleCnt="5" custScaleY="118025">
        <dgm:presLayoutVars>
          <dgm:bulletEnabled val="1"/>
        </dgm:presLayoutVars>
      </dgm:prSet>
      <dgm:spPr/>
    </dgm:pt>
    <dgm:pt modelId="{ECF1233F-134A-424C-96FC-421320A455EF}" type="pres">
      <dgm:prSet presAssocID="{3AA47736-6126-4B2C-A164-143C3B73B8DE}" presName="parentText" presStyleLbl="node1" presStyleIdx="2" presStyleCnt="5" custScaleY="43316">
        <dgm:presLayoutVars>
          <dgm:chMax val="0"/>
          <dgm:bulletEnabled val="1"/>
        </dgm:presLayoutVars>
      </dgm:prSet>
      <dgm:spPr/>
    </dgm:pt>
    <dgm:pt modelId="{67F5A981-6770-4ADF-A92E-92C4515F9E61}" type="pres">
      <dgm:prSet presAssocID="{3AA47736-6126-4B2C-A164-143C3B73B8DE}" presName="childText" presStyleLbl="revTx" presStyleIdx="2" presStyleCnt="5" custScaleY="133268">
        <dgm:presLayoutVars>
          <dgm:bulletEnabled val="1"/>
        </dgm:presLayoutVars>
      </dgm:prSet>
      <dgm:spPr/>
    </dgm:pt>
    <dgm:pt modelId="{18E6CF16-FB1D-4290-A4C3-A49A5DB530CD}" type="pres">
      <dgm:prSet presAssocID="{F073C62A-A42C-4112-8535-264EDE77063B}" presName="parentText" presStyleLbl="node1" presStyleIdx="3" presStyleCnt="5" custScaleY="43316">
        <dgm:presLayoutVars>
          <dgm:chMax val="0"/>
          <dgm:bulletEnabled val="1"/>
        </dgm:presLayoutVars>
      </dgm:prSet>
      <dgm:spPr/>
    </dgm:pt>
    <dgm:pt modelId="{933A0AEA-22B5-4B6D-A9C0-F5F3282BF6FC}" type="pres">
      <dgm:prSet presAssocID="{F073C62A-A42C-4112-8535-264EDE77063B}" presName="childText" presStyleLbl="revTx" presStyleIdx="3" presStyleCnt="5">
        <dgm:presLayoutVars>
          <dgm:bulletEnabled val="1"/>
        </dgm:presLayoutVars>
      </dgm:prSet>
      <dgm:spPr/>
    </dgm:pt>
    <dgm:pt modelId="{8E1E15F5-3506-4F76-B450-B467473FAC39}" type="pres">
      <dgm:prSet presAssocID="{9751EF15-D777-4119-A052-BC089822C9EB}" presName="parentText" presStyleLbl="node1" presStyleIdx="4" presStyleCnt="5" custScaleY="43316">
        <dgm:presLayoutVars>
          <dgm:chMax val="0"/>
          <dgm:bulletEnabled val="1"/>
        </dgm:presLayoutVars>
      </dgm:prSet>
      <dgm:spPr/>
    </dgm:pt>
    <dgm:pt modelId="{9A24D177-D2AC-421D-AB12-699CDE489813}" type="pres">
      <dgm:prSet presAssocID="{9751EF15-D777-4119-A052-BC089822C9E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36428600-8225-4D22-BB84-CA95615677E3}" type="presOf" srcId="{772F4EEC-6135-418C-ACB2-75DA9BACB220}" destId="{C95099AB-1878-4DF4-BC44-3A389AAAD8C4}" srcOrd="0" destOrd="0" presId="urn:microsoft.com/office/officeart/2005/8/layout/vList2"/>
    <dgm:cxn modelId="{A4DB2301-37BC-46BD-961D-22BAA1944521}" srcId="{71F5D298-0956-4EAE-AFC1-7CBDBF206298}" destId="{59750659-FCA5-4BFB-AC20-5B758B235FEB}" srcOrd="0" destOrd="0" parTransId="{5FA8710A-C1C9-491F-9606-7095A8CCA805}" sibTransId="{139EECBD-140C-4E77-8C64-014D50586EE5}"/>
    <dgm:cxn modelId="{0F634702-0DA3-4DC9-824B-E563A86EBAB6}" srcId="{772F4EEC-6135-418C-ACB2-75DA9BACB220}" destId="{9751EF15-D777-4119-A052-BC089822C9EB}" srcOrd="4" destOrd="0" parTransId="{1EE0448C-2BA4-41C4-95CC-316A7CA9EFFE}" sibTransId="{6F57CED9-D20D-4693-AD98-C9815D07C794}"/>
    <dgm:cxn modelId="{567D970C-270A-4DC4-B359-519AB3CEA493}" srcId="{F073C62A-A42C-4112-8535-264EDE77063B}" destId="{1B6E79D8-87D9-4DFB-AE43-F585B1EFE6A8}" srcOrd="1" destOrd="0" parTransId="{79134BB1-AD75-4B5B-8760-AC20AE0635C1}" sibTransId="{86DF12DB-347D-4BEA-804D-3FA0B5577F69}"/>
    <dgm:cxn modelId="{0E203D0E-EC4B-4DF3-93A0-B5DA6BFB39C1}" srcId="{3AA47736-6126-4B2C-A164-143C3B73B8DE}" destId="{924E00DD-AC3E-42CE-9F66-14044235DEDB}" srcOrd="1" destOrd="0" parTransId="{031ABE29-86F4-45B5-96FC-273EB46D622E}" sibTransId="{F45BC3AF-3930-4BA6-844D-76D84FA2E0C5}"/>
    <dgm:cxn modelId="{194A221F-5A1B-4C67-AEB8-FBCBC352F56E}" type="presOf" srcId="{69A3B7E7-B535-472B-B3A0-8C9469D2C92D}" destId="{83F936F3-4EC9-4850-9A2E-517B950886AB}" srcOrd="0" destOrd="0" presId="urn:microsoft.com/office/officeart/2005/8/layout/vList2"/>
    <dgm:cxn modelId="{003CCD1F-8615-4932-967C-3AFE15D06CB4}" type="presOf" srcId="{71F5D298-0956-4EAE-AFC1-7CBDBF206298}" destId="{700ACE88-43C8-4744-8826-E7F7EE4D101F}" srcOrd="0" destOrd="0" presId="urn:microsoft.com/office/officeart/2005/8/layout/vList2"/>
    <dgm:cxn modelId="{9BFDC331-5153-44B9-AA02-B19C308D6DE7}" type="presOf" srcId="{F0324447-9E2D-4F0E-8EF3-F5A9B2544E8F}" destId="{834C964D-3B6B-45CF-AEB8-B5BAA0CDB763}" srcOrd="0" destOrd="1" presId="urn:microsoft.com/office/officeart/2005/8/layout/vList2"/>
    <dgm:cxn modelId="{2EB0A739-7193-4F9E-8DB3-1C6E426D2395}" srcId="{69A3B7E7-B535-472B-B3A0-8C9469D2C92D}" destId="{F0324447-9E2D-4F0E-8EF3-F5A9B2544E8F}" srcOrd="1" destOrd="0" parTransId="{87825B3B-2840-490C-BA34-02BBAFA911D3}" sibTransId="{3E703926-7A80-4881-BCC9-39E170DAE0DD}"/>
    <dgm:cxn modelId="{D51BAB47-9D93-48F8-AEC1-A96673419F98}" type="presOf" srcId="{BA0612D1-9233-4204-A759-5B042849B270}" destId="{834C964D-3B6B-45CF-AEB8-B5BAA0CDB763}" srcOrd="0" destOrd="2" presId="urn:microsoft.com/office/officeart/2005/8/layout/vList2"/>
    <dgm:cxn modelId="{E9C9DB68-E41A-434A-B3FC-1EB26C4F3D0E}" type="presOf" srcId="{04FFF5FD-6095-4125-9D78-438CB1B33E4E}" destId="{834C964D-3B6B-45CF-AEB8-B5BAA0CDB763}" srcOrd="0" destOrd="0" presId="urn:microsoft.com/office/officeart/2005/8/layout/vList2"/>
    <dgm:cxn modelId="{940C0A4C-14B6-4EE4-BAC3-16197DC6A83F}" type="presOf" srcId="{3B4DA418-7FB8-4FD9-8BE9-CA8FDEBCA8B2}" destId="{834C964D-3B6B-45CF-AEB8-B5BAA0CDB763}" srcOrd="0" destOrd="3" presId="urn:microsoft.com/office/officeart/2005/8/layout/vList2"/>
    <dgm:cxn modelId="{9D140651-EFDE-4DEC-A5DD-F72E614C5333}" srcId="{3AA47736-6126-4B2C-A164-143C3B73B8DE}" destId="{E62C023F-2193-4B7C-BBC4-86A69536C9B1}" srcOrd="0" destOrd="0" parTransId="{95DEA967-7733-488B-A5E6-635DE3187314}" sibTransId="{7FD7D69C-D5ED-4F8B-A6FF-A4B2AFB33648}"/>
    <dgm:cxn modelId="{BA95BC59-F62A-4B9E-9321-666BCD501269}" srcId="{F073C62A-A42C-4112-8535-264EDE77063B}" destId="{9F15E3D4-825D-415C-AC24-4EB300F2DC75}" srcOrd="0" destOrd="0" parTransId="{B12FE68C-F975-4877-B406-BF0E1BD51F91}" sibTransId="{85005F03-517E-4CF3-8BD4-C28ACFE986D5}"/>
    <dgm:cxn modelId="{48FDEE5A-D6AF-4931-B75F-46F8183A56BC}" type="presOf" srcId="{E62C023F-2193-4B7C-BBC4-86A69536C9B1}" destId="{67F5A981-6770-4ADF-A92E-92C4515F9E61}" srcOrd="0" destOrd="0" presId="urn:microsoft.com/office/officeart/2005/8/layout/vList2"/>
    <dgm:cxn modelId="{B82BB47B-A2B9-4586-B6DA-4E2114EFD0AA}" type="presOf" srcId="{924E00DD-AC3E-42CE-9F66-14044235DEDB}" destId="{67F5A981-6770-4ADF-A92E-92C4515F9E61}" srcOrd="0" destOrd="1" presId="urn:microsoft.com/office/officeart/2005/8/layout/vList2"/>
    <dgm:cxn modelId="{21D2868E-19D4-4965-8508-2F86FE87162E}" srcId="{9751EF15-D777-4119-A052-BC089822C9EB}" destId="{8E16148B-8380-4351-8226-6343DBCE7B83}" srcOrd="0" destOrd="0" parTransId="{2F9DBB2C-5ED4-4C85-BEC5-A08D9A448077}" sibTransId="{03007DC4-32CA-4738-8772-DA27A5A57C7F}"/>
    <dgm:cxn modelId="{0FD5E496-687C-44E9-A5EC-92A91E961755}" type="presOf" srcId="{3AA47736-6126-4B2C-A164-143C3B73B8DE}" destId="{ECF1233F-134A-424C-96FC-421320A455EF}" srcOrd="0" destOrd="0" presId="urn:microsoft.com/office/officeart/2005/8/layout/vList2"/>
    <dgm:cxn modelId="{3F7B0C98-8A97-40DD-A973-D35ED5E3322A}" srcId="{772F4EEC-6135-418C-ACB2-75DA9BACB220}" destId="{71F5D298-0956-4EAE-AFC1-7CBDBF206298}" srcOrd="0" destOrd="0" parTransId="{64C56765-0B8B-44EE-A438-C7848665CEB0}" sibTransId="{1EB24992-7166-4B60-B76D-A258A0D79270}"/>
    <dgm:cxn modelId="{B9D49AA6-2D07-45B3-9A99-082C3F7A15C4}" srcId="{772F4EEC-6135-418C-ACB2-75DA9BACB220}" destId="{F073C62A-A42C-4112-8535-264EDE77063B}" srcOrd="3" destOrd="0" parTransId="{F054C5C5-50F7-477D-8A4F-99000A1B430C}" sibTransId="{D8D2DB1D-0919-4C3E-BED5-96543F197262}"/>
    <dgm:cxn modelId="{3E5D3FA9-70DD-4649-A5E7-1EB0B1522A98}" srcId="{69A3B7E7-B535-472B-B3A0-8C9469D2C92D}" destId="{3B4DA418-7FB8-4FD9-8BE9-CA8FDEBCA8B2}" srcOrd="3" destOrd="0" parTransId="{0F59DBA0-66E2-4D01-A0C8-3D4E561EADE3}" sibTransId="{1ABFEF9D-D24A-4924-96FE-945A011D5DBF}"/>
    <dgm:cxn modelId="{714A01AA-C91D-40C8-BF15-03A42DF4B608}" srcId="{71F5D298-0956-4EAE-AFC1-7CBDBF206298}" destId="{C616314F-378A-468F-9B72-E402464146DC}" srcOrd="1" destOrd="0" parTransId="{A05AC1E2-ED42-4672-B10E-3F60213ECDB5}" sibTransId="{F9092626-39CF-4CED-81CA-AFB417717AE8}"/>
    <dgm:cxn modelId="{6E672CB1-FA5D-4008-A722-DFECC30D5E6C}" srcId="{772F4EEC-6135-418C-ACB2-75DA9BACB220}" destId="{69A3B7E7-B535-472B-B3A0-8C9469D2C92D}" srcOrd="1" destOrd="0" parTransId="{32D492A8-0E08-4850-87F1-0E379CCD08A6}" sibTransId="{19A598AF-615F-4E22-8FD2-29BCE08EECC9}"/>
    <dgm:cxn modelId="{14705CB7-32D5-4062-B340-F11F482032BF}" srcId="{69A3B7E7-B535-472B-B3A0-8C9469D2C92D}" destId="{04FFF5FD-6095-4125-9D78-438CB1B33E4E}" srcOrd="0" destOrd="0" parTransId="{96C9610E-3E8F-4CF3-A4C9-32770A5D2DCC}" sibTransId="{E86EB168-0D8C-4D9C-8E02-9BBF54FD5751}"/>
    <dgm:cxn modelId="{3BF96CB9-7600-47C4-9250-3C3E3E5ACE92}" type="presOf" srcId="{1B6E79D8-87D9-4DFB-AE43-F585B1EFE6A8}" destId="{933A0AEA-22B5-4B6D-A9C0-F5F3282BF6FC}" srcOrd="0" destOrd="1" presId="urn:microsoft.com/office/officeart/2005/8/layout/vList2"/>
    <dgm:cxn modelId="{23D17BCD-0C2C-42E4-89D2-EC989CC8140D}" srcId="{69A3B7E7-B535-472B-B3A0-8C9469D2C92D}" destId="{BA0612D1-9233-4204-A759-5B042849B270}" srcOrd="2" destOrd="0" parTransId="{39264AE8-B461-45FE-98B5-534DFC0AA648}" sibTransId="{4A67BD60-FD0B-47E2-82E6-AE6EBFAD8BF0}"/>
    <dgm:cxn modelId="{55FA33D1-75ED-4140-8EA4-600B3467452D}" type="presOf" srcId="{8E16148B-8380-4351-8226-6343DBCE7B83}" destId="{9A24D177-D2AC-421D-AB12-699CDE489813}" srcOrd="0" destOrd="0" presId="urn:microsoft.com/office/officeart/2005/8/layout/vList2"/>
    <dgm:cxn modelId="{A7EAB8D5-37C9-4177-BE95-999D1A847AF2}" srcId="{772F4EEC-6135-418C-ACB2-75DA9BACB220}" destId="{3AA47736-6126-4B2C-A164-143C3B73B8DE}" srcOrd="2" destOrd="0" parTransId="{2E7C82E0-486F-4611-8D5A-ABB06D97B82E}" sibTransId="{3F79B60B-3A2D-41B0-AE74-723B0CD3D41A}"/>
    <dgm:cxn modelId="{DCE29CE0-28EF-42BA-8E22-55B53469BBF3}" type="presOf" srcId="{59750659-FCA5-4BFB-AC20-5B758B235FEB}" destId="{553A2FAF-163D-4795-BB6E-C72221245CA3}" srcOrd="0" destOrd="0" presId="urn:microsoft.com/office/officeart/2005/8/layout/vList2"/>
    <dgm:cxn modelId="{3266E2E4-AAD5-488A-B8B2-758456AD25D5}" type="presOf" srcId="{F073C62A-A42C-4112-8535-264EDE77063B}" destId="{18E6CF16-FB1D-4290-A4C3-A49A5DB530CD}" srcOrd="0" destOrd="0" presId="urn:microsoft.com/office/officeart/2005/8/layout/vList2"/>
    <dgm:cxn modelId="{A3BF1EE5-9665-47CF-B9D5-ED2EF5E356B5}" srcId="{9751EF15-D777-4119-A052-BC089822C9EB}" destId="{0EF171A6-D8CA-4B81-B411-04F855E31E25}" srcOrd="1" destOrd="0" parTransId="{AF6FC1E0-59F6-4F3E-8560-35B391383323}" sibTransId="{BA18CE5A-5A96-4393-B940-96B10B0F30A7}"/>
    <dgm:cxn modelId="{FF1434EE-AB04-43BC-8A9A-D0E4B54638B3}" type="presOf" srcId="{9F15E3D4-825D-415C-AC24-4EB300F2DC75}" destId="{933A0AEA-22B5-4B6D-A9C0-F5F3282BF6FC}" srcOrd="0" destOrd="0" presId="urn:microsoft.com/office/officeart/2005/8/layout/vList2"/>
    <dgm:cxn modelId="{07F381F4-17C9-4382-943C-2C41F770A3BB}" type="presOf" srcId="{C616314F-378A-468F-9B72-E402464146DC}" destId="{553A2FAF-163D-4795-BB6E-C72221245CA3}" srcOrd="0" destOrd="1" presId="urn:microsoft.com/office/officeart/2005/8/layout/vList2"/>
    <dgm:cxn modelId="{FEBF4AF8-6665-4EFC-B84B-2383A97A57BA}" type="presOf" srcId="{9751EF15-D777-4119-A052-BC089822C9EB}" destId="{8E1E15F5-3506-4F76-B450-B467473FAC39}" srcOrd="0" destOrd="0" presId="urn:microsoft.com/office/officeart/2005/8/layout/vList2"/>
    <dgm:cxn modelId="{3446AFFE-CAFF-4C70-AC63-42CDE5430398}" type="presOf" srcId="{0EF171A6-D8CA-4B81-B411-04F855E31E25}" destId="{9A24D177-D2AC-421D-AB12-699CDE489813}" srcOrd="0" destOrd="1" presId="urn:microsoft.com/office/officeart/2005/8/layout/vList2"/>
    <dgm:cxn modelId="{6DB75B54-C268-40E8-A4CC-DCFE6AB2789A}" type="presParOf" srcId="{C95099AB-1878-4DF4-BC44-3A389AAAD8C4}" destId="{700ACE88-43C8-4744-8826-E7F7EE4D101F}" srcOrd="0" destOrd="0" presId="urn:microsoft.com/office/officeart/2005/8/layout/vList2"/>
    <dgm:cxn modelId="{428419B8-AB97-4EA7-8AD8-E9E663F3A0AF}" type="presParOf" srcId="{C95099AB-1878-4DF4-BC44-3A389AAAD8C4}" destId="{553A2FAF-163D-4795-BB6E-C72221245CA3}" srcOrd="1" destOrd="0" presId="urn:microsoft.com/office/officeart/2005/8/layout/vList2"/>
    <dgm:cxn modelId="{D8E7FE09-DF07-4B21-8492-60ED96AAC1CC}" type="presParOf" srcId="{C95099AB-1878-4DF4-BC44-3A389AAAD8C4}" destId="{83F936F3-4EC9-4850-9A2E-517B950886AB}" srcOrd="2" destOrd="0" presId="urn:microsoft.com/office/officeart/2005/8/layout/vList2"/>
    <dgm:cxn modelId="{3785A42F-0B21-4FD0-8F0B-58BD2C913E1D}" type="presParOf" srcId="{C95099AB-1878-4DF4-BC44-3A389AAAD8C4}" destId="{834C964D-3B6B-45CF-AEB8-B5BAA0CDB763}" srcOrd="3" destOrd="0" presId="urn:microsoft.com/office/officeart/2005/8/layout/vList2"/>
    <dgm:cxn modelId="{CCEFD69E-7E8C-49D1-85CB-39008F365294}" type="presParOf" srcId="{C95099AB-1878-4DF4-BC44-3A389AAAD8C4}" destId="{ECF1233F-134A-424C-96FC-421320A455EF}" srcOrd="4" destOrd="0" presId="urn:microsoft.com/office/officeart/2005/8/layout/vList2"/>
    <dgm:cxn modelId="{7BCF85B3-B28D-4679-A49B-4CD633965769}" type="presParOf" srcId="{C95099AB-1878-4DF4-BC44-3A389AAAD8C4}" destId="{67F5A981-6770-4ADF-A92E-92C4515F9E61}" srcOrd="5" destOrd="0" presId="urn:microsoft.com/office/officeart/2005/8/layout/vList2"/>
    <dgm:cxn modelId="{AEE27F64-82A1-40AE-9AD8-890A75CB0299}" type="presParOf" srcId="{C95099AB-1878-4DF4-BC44-3A389AAAD8C4}" destId="{18E6CF16-FB1D-4290-A4C3-A49A5DB530CD}" srcOrd="6" destOrd="0" presId="urn:microsoft.com/office/officeart/2005/8/layout/vList2"/>
    <dgm:cxn modelId="{CFC3325D-0378-49B3-B9B6-0E0E19947447}" type="presParOf" srcId="{C95099AB-1878-4DF4-BC44-3A389AAAD8C4}" destId="{933A0AEA-22B5-4B6D-A9C0-F5F3282BF6FC}" srcOrd="7" destOrd="0" presId="urn:microsoft.com/office/officeart/2005/8/layout/vList2"/>
    <dgm:cxn modelId="{91456A77-79F5-4396-A1C8-FC44AFEF2496}" type="presParOf" srcId="{C95099AB-1878-4DF4-BC44-3A389AAAD8C4}" destId="{8E1E15F5-3506-4F76-B450-B467473FAC39}" srcOrd="8" destOrd="0" presId="urn:microsoft.com/office/officeart/2005/8/layout/vList2"/>
    <dgm:cxn modelId="{7BA63E85-CE56-4378-9B58-CF288C09CEC5}" type="presParOf" srcId="{C95099AB-1878-4DF4-BC44-3A389AAAD8C4}" destId="{9A24D177-D2AC-421D-AB12-699CDE48981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BA35-917C-4D78-B5FD-EE568B2AFAA4}">
      <dsp:nvSpPr>
        <dsp:cNvPr id="0" name=""/>
        <dsp:cNvSpPr/>
      </dsp:nvSpPr>
      <dsp:spPr>
        <a:xfrm>
          <a:off x="-6106625" y="-934316"/>
          <a:ext cx="7269307" cy="7269307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FC1DA-9FD3-4A1A-8975-671556156922}">
      <dsp:nvSpPr>
        <dsp:cNvPr id="0" name=""/>
        <dsp:cNvSpPr/>
      </dsp:nvSpPr>
      <dsp:spPr>
        <a:xfrm>
          <a:off x="608507" y="415203"/>
          <a:ext cx="7957544" cy="8308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How can ML support the legal reasoning process of lawyers and judges?</a:t>
          </a:r>
        </a:p>
      </dsp:txBody>
      <dsp:txXfrm>
        <a:off x="608507" y="415203"/>
        <a:ext cx="7957544" cy="830839"/>
      </dsp:txXfrm>
    </dsp:sp>
    <dsp:sp modelId="{BAAAA743-20A5-4336-A1AE-73B26EFF8C1C}">
      <dsp:nvSpPr>
        <dsp:cNvPr id="0" name=""/>
        <dsp:cNvSpPr/>
      </dsp:nvSpPr>
      <dsp:spPr>
        <a:xfrm>
          <a:off x="89232" y="311348"/>
          <a:ext cx="1038549" cy="10385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8762C-14C6-4CE8-A33E-72FD598E70B9}">
      <dsp:nvSpPr>
        <dsp:cNvPr id="0" name=""/>
        <dsp:cNvSpPr/>
      </dsp:nvSpPr>
      <dsp:spPr>
        <a:xfrm>
          <a:off x="1084847" y="1661679"/>
          <a:ext cx="7481204" cy="8308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the functional and non-functional requirements (evaluation criteria) of a software for the classification of judgments?</a:t>
          </a:r>
        </a:p>
      </dsp:txBody>
      <dsp:txXfrm>
        <a:off x="1084847" y="1661679"/>
        <a:ext cx="7481204" cy="830839"/>
      </dsp:txXfrm>
    </dsp:sp>
    <dsp:sp modelId="{D3D28659-99E3-49BD-BDBB-B6F702481A8C}">
      <dsp:nvSpPr>
        <dsp:cNvPr id="0" name=""/>
        <dsp:cNvSpPr/>
      </dsp:nvSpPr>
      <dsp:spPr>
        <a:xfrm>
          <a:off x="565572" y="1557824"/>
          <a:ext cx="1038549" cy="10385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1429D-45ED-40E4-ABB9-C5E7783B8860}">
      <dsp:nvSpPr>
        <dsp:cNvPr id="0" name=""/>
        <dsp:cNvSpPr/>
      </dsp:nvSpPr>
      <dsp:spPr>
        <a:xfrm>
          <a:off x="1084847" y="2908155"/>
          <a:ext cx="7481204" cy="8308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What is the most suitable classifier of BTC in context of jurisdiction?</a:t>
          </a:r>
          <a:endParaRPr lang="de-DE" sz="1800" kern="1200" dirty="0"/>
        </a:p>
      </dsp:txBody>
      <dsp:txXfrm>
        <a:off x="1084847" y="2908155"/>
        <a:ext cx="7481204" cy="830839"/>
      </dsp:txXfrm>
    </dsp:sp>
    <dsp:sp modelId="{5EE97B19-B7EB-461F-B133-5146583D461F}">
      <dsp:nvSpPr>
        <dsp:cNvPr id="0" name=""/>
        <dsp:cNvSpPr/>
      </dsp:nvSpPr>
      <dsp:spPr>
        <a:xfrm>
          <a:off x="565572" y="2804300"/>
          <a:ext cx="1038549" cy="10385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605AE-8BB5-46A7-B98E-52F3DDD26AE7}">
      <dsp:nvSpPr>
        <dsp:cNvPr id="0" name=""/>
        <dsp:cNvSpPr/>
      </dsp:nvSpPr>
      <dsp:spPr>
        <a:xfrm>
          <a:off x="608507" y="4154631"/>
          <a:ext cx="7957544" cy="8308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Which is the best query strategy for the purpose of BTC in context of jurisdiction?</a:t>
          </a:r>
        </a:p>
      </dsp:txBody>
      <dsp:txXfrm>
        <a:off x="608507" y="4154631"/>
        <a:ext cx="7957544" cy="830839"/>
      </dsp:txXfrm>
    </dsp:sp>
    <dsp:sp modelId="{4A379F34-44FE-459A-BE7A-36B0DB1B7224}">
      <dsp:nvSpPr>
        <dsp:cNvPr id="0" name=""/>
        <dsp:cNvSpPr/>
      </dsp:nvSpPr>
      <dsp:spPr>
        <a:xfrm>
          <a:off x="89232" y="4050776"/>
          <a:ext cx="1038549" cy="10385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ACE88-43C8-4744-8826-E7F7EE4D101F}">
      <dsp:nvSpPr>
        <dsp:cNvPr id="0" name=""/>
        <dsp:cNvSpPr/>
      </dsp:nvSpPr>
      <dsp:spPr>
        <a:xfrm>
          <a:off x="0" y="10662"/>
          <a:ext cx="8642350" cy="340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Research</a:t>
          </a:r>
        </a:p>
      </dsp:txBody>
      <dsp:txXfrm>
        <a:off x="16625" y="27287"/>
        <a:ext cx="8609100" cy="307317"/>
      </dsp:txXfrm>
    </dsp:sp>
    <dsp:sp modelId="{553A2FAF-163D-4795-BB6E-C72221245CA3}">
      <dsp:nvSpPr>
        <dsp:cNvPr id="0" name=""/>
        <dsp:cNvSpPr/>
      </dsp:nvSpPr>
      <dsp:spPr>
        <a:xfrm>
          <a:off x="0" y="351229"/>
          <a:ext cx="8642350" cy="56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Literature</a:t>
          </a:r>
          <a:r>
            <a:rPr lang="de-DE" sz="1400" kern="1200" dirty="0"/>
            <a:t> 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Finding</a:t>
          </a:r>
          <a:r>
            <a:rPr lang="de-DE" sz="1400" kern="1200" dirty="0"/>
            <a:t> </a:t>
          </a:r>
          <a:r>
            <a:rPr lang="de-DE" sz="1400" kern="1200" dirty="0" err="1"/>
            <a:t>state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art</a:t>
          </a:r>
          <a:r>
            <a:rPr lang="de-DE" sz="1400" kern="1200" dirty="0"/>
            <a:t> </a:t>
          </a:r>
          <a:r>
            <a:rPr lang="de-DE" sz="1400" kern="1200" dirty="0" err="1"/>
            <a:t>solutions</a:t>
          </a:r>
          <a:endParaRPr lang="de-DE" sz="1400" kern="1200" dirty="0"/>
        </a:p>
      </dsp:txBody>
      <dsp:txXfrm>
        <a:off x="0" y="351229"/>
        <a:ext cx="8642350" cy="568761"/>
      </dsp:txXfrm>
    </dsp:sp>
    <dsp:sp modelId="{83F936F3-4EC9-4850-9A2E-517B950886AB}">
      <dsp:nvSpPr>
        <dsp:cNvPr id="0" name=""/>
        <dsp:cNvSpPr/>
      </dsp:nvSpPr>
      <dsp:spPr>
        <a:xfrm>
          <a:off x="0" y="919991"/>
          <a:ext cx="8642350" cy="340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</a:t>
          </a:r>
          <a:r>
            <a:rPr lang="de-DE" sz="1600" kern="1200" dirty="0" err="1"/>
            <a:t>Machine</a:t>
          </a:r>
          <a:r>
            <a:rPr lang="de-DE" sz="1600" kern="1200" dirty="0"/>
            <a:t> Learning </a:t>
          </a:r>
          <a:r>
            <a:rPr lang="de-DE" sz="1600" kern="1200" dirty="0" err="1"/>
            <a:t>for</a:t>
          </a:r>
          <a:r>
            <a:rPr lang="de-DE" sz="1600" kern="1200" dirty="0"/>
            <a:t> Binary Text Classification</a:t>
          </a:r>
        </a:p>
      </dsp:txBody>
      <dsp:txXfrm>
        <a:off x="16625" y="936616"/>
        <a:ext cx="8609100" cy="307317"/>
      </dsp:txXfrm>
    </dsp:sp>
    <dsp:sp modelId="{834C964D-3B6B-45CF-AEB8-B5BAA0CDB763}">
      <dsp:nvSpPr>
        <dsp:cNvPr id="0" name=""/>
        <dsp:cNvSpPr/>
      </dsp:nvSpPr>
      <dsp:spPr>
        <a:xfrm>
          <a:off x="0" y="1260559"/>
          <a:ext cx="8642350" cy="10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What</a:t>
          </a:r>
          <a:r>
            <a:rPr lang="de-DE" sz="1400" kern="1200" dirty="0"/>
            <a:t> </a:t>
          </a:r>
          <a:r>
            <a:rPr lang="de-DE" sz="1400" kern="1200" dirty="0" err="1"/>
            <a:t>are</a:t>
          </a:r>
          <a:r>
            <a:rPr lang="de-DE" sz="1400" kern="1200" dirty="0"/>
            <a:t> viable AML </a:t>
          </a:r>
          <a:r>
            <a:rPr lang="de-DE" sz="1400" kern="1200" dirty="0" err="1"/>
            <a:t>concepts</a:t>
          </a:r>
          <a:r>
            <a:rPr lang="de-DE" sz="1400" kern="1200" dirty="0"/>
            <a:t> </a:t>
          </a:r>
          <a:r>
            <a:rPr lang="de-DE" sz="1400" kern="1200" dirty="0" err="1"/>
            <a:t>for</a:t>
          </a:r>
          <a:r>
            <a:rPr lang="de-DE" sz="1400" kern="1200" dirty="0"/>
            <a:t> Binary Text Classification?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Which is the best query strategy for the purpose of BTC in context of jurisdiction?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What is the most suitable classifier of BTC in context of jurisdiction?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What</a:t>
          </a:r>
          <a:r>
            <a:rPr lang="de-DE" sz="1400" kern="1200" dirty="0"/>
            <a:t> </a:t>
          </a:r>
          <a:r>
            <a:rPr lang="de-DE" sz="1400" kern="1200" dirty="0" err="1"/>
            <a:t>challenges</a:t>
          </a:r>
          <a:r>
            <a:rPr lang="de-DE" sz="1400" kern="1200" dirty="0"/>
            <a:t> </a:t>
          </a:r>
          <a:r>
            <a:rPr lang="de-DE" sz="1400" kern="1200" dirty="0" err="1"/>
            <a:t>occur</a:t>
          </a:r>
          <a:r>
            <a:rPr lang="de-DE" sz="1400" kern="1200" dirty="0"/>
            <a:t> </a:t>
          </a:r>
          <a:r>
            <a:rPr lang="de-DE" sz="1400" kern="1200" dirty="0" err="1"/>
            <a:t>when</a:t>
          </a:r>
          <a:r>
            <a:rPr lang="de-DE" sz="1400" kern="1200" dirty="0"/>
            <a:t> </a:t>
          </a:r>
          <a:r>
            <a:rPr lang="de-DE" sz="1400" kern="1200" dirty="0" err="1"/>
            <a:t>using</a:t>
          </a:r>
          <a:r>
            <a:rPr lang="de-DE" sz="1400" kern="1200" dirty="0"/>
            <a:t> BTC in </a:t>
          </a:r>
          <a:r>
            <a:rPr lang="de-DE" sz="1400" kern="1200" dirty="0" err="1"/>
            <a:t>jurisdiction</a:t>
          </a:r>
          <a:r>
            <a:rPr lang="de-DE" sz="1400" kern="1200" dirty="0"/>
            <a:t>?</a:t>
          </a:r>
        </a:p>
      </dsp:txBody>
      <dsp:txXfrm>
        <a:off x="0" y="1260559"/>
        <a:ext cx="8642350" cy="1077414"/>
      </dsp:txXfrm>
    </dsp:sp>
    <dsp:sp modelId="{ECF1233F-134A-424C-96FC-421320A455EF}">
      <dsp:nvSpPr>
        <dsp:cNvPr id="0" name=""/>
        <dsp:cNvSpPr/>
      </dsp:nvSpPr>
      <dsp:spPr>
        <a:xfrm>
          <a:off x="0" y="2337973"/>
          <a:ext cx="8642350" cy="340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Requirements</a:t>
          </a:r>
          <a:r>
            <a:rPr lang="de-DE" sz="1600" kern="1200" dirty="0"/>
            <a:t> Engineering</a:t>
          </a:r>
        </a:p>
      </dsp:txBody>
      <dsp:txXfrm>
        <a:off x="16625" y="2354598"/>
        <a:ext cx="8609100" cy="307317"/>
      </dsp:txXfrm>
    </dsp:sp>
    <dsp:sp modelId="{67F5A981-6770-4ADF-A92E-92C4515F9E61}">
      <dsp:nvSpPr>
        <dsp:cNvPr id="0" name=""/>
        <dsp:cNvSpPr/>
      </dsp:nvSpPr>
      <dsp:spPr>
        <a:xfrm>
          <a:off x="0" y="2678541"/>
          <a:ext cx="8642350" cy="92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What are the functional and non-functional requirements (evaluation criteria) of a software for the classification of judgments?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Identify</a:t>
          </a:r>
          <a:r>
            <a:rPr lang="de-DE" sz="1400" kern="1200" dirty="0"/>
            <a:t> </a:t>
          </a:r>
          <a:r>
            <a:rPr lang="de-DE" sz="1400" kern="1200" dirty="0" err="1"/>
            <a:t>stakeholders</a:t>
          </a:r>
          <a:r>
            <a:rPr lang="de-DE" sz="1400" kern="1200" dirty="0"/>
            <a:t> and </a:t>
          </a:r>
          <a:r>
            <a:rPr lang="de-DE" sz="1400" kern="1200" dirty="0" err="1"/>
            <a:t>understand</a:t>
          </a:r>
          <a:r>
            <a:rPr lang="de-DE" sz="1400" kern="1200" dirty="0"/>
            <a:t> </a:t>
          </a:r>
          <a:r>
            <a:rPr lang="de-DE" sz="1400" kern="1200" dirty="0" err="1"/>
            <a:t>their</a:t>
          </a:r>
          <a:r>
            <a:rPr lang="de-DE" sz="1400" kern="1200" dirty="0"/>
            <a:t> </a:t>
          </a:r>
          <a:r>
            <a:rPr lang="de-DE" sz="1400" kern="1200" dirty="0" err="1"/>
            <a:t>needs</a:t>
          </a:r>
          <a:endParaRPr lang="de-DE" sz="1400" kern="1200" dirty="0"/>
        </a:p>
      </dsp:txBody>
      <dsp:txXfrm>
        <a:off x="0" y="2678541"/>
        <a:ext cx="8642350" cy="926905"/>
      </dsp:txXfrm>
    </dsp:sp>
    <dsp:sp modelId="{18E6CF16-FB1D-4290-A4C3-A49A5DB530CD}">
      <dsp:nvSpPr>
        <dsp:cNvPr id="0" name=""/>
        <dsp:cNvSpPr/>
      </dsp:nvSpPr>
      <dsp:spPr>
        <a:xfrm>
          <a:off x="0" y="3605447"/>
          <a:ext cx="8642350" cy="340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4. Implementation</a:t>
          </a:r>
        </a:p>
      </dsp:txBody>
      <dsp:txXfrm>
        <a:off x="16625" y="3622072"/>
        <a:ext cx="8609100" cy="307317"/>
      </dsp:txXfrm>
    </dsp:sp>
    <dsp:sp modelId="{933A0AEA-22B5-4B6D-A9C0-F5F3282BF6FC}">
      <dsp:nvSpPr>
        <dsp:cNvPr id="0" name=""/>
        <dsp:cNvSpPr/>
      </dsp:nvSpPr>
      <dsp:spPr>
        <a:xfrm>
          <a:off x="0" y="3946015"/>
          <a:ext cx="864235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Expand</a:t>
          </a:r>
          <a:r>
            <a:rPr lang="de-DE" sz="1400" kern="1200" dirty="0"/>
            <a:t> </a:t>
          </a:r>
          <a:r>
            <a:rPr lang="de-DE" sz="1400" kern="1200" dirty="0" err="1"/>
            <a:t>Lexia`s</a:t>
          </a:r>
          <a:r>
            <a:rPr lang="de-DE" sz="1400" kern="1200" dirty="0"/>
            <a:t> UI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/>
            <a:t>Implement a </a:t>
          </a:r>
          <a:r>
            <a:rPr lang="de-DE" sz="1400" kern="1200" dirty="0" err="1"/>
            <a:t>protypical</a:t>
          </a:r>
          <a:r>
            <a:rPr lang="de-DE" sz="1400" kern="1200" dirty="0"/>
            <a:t> </a:t>
          </a:r>
          <a:r>
            <a:rPr lang="de-DE" sz="1400" kern="1200" dirty="0" err="1"/>
            <a:t>solution</a:t>
          </a:r>
          <a:r>
            <a:rPr lang="de-DE" sz="1400" kern="1200" dirty="0"/>
            <a:t> </a:t>
          </a:r>
          <a:r>
            <a:rPr lang="de-DE" sz="1400" kern="1200" dirty="0" err="1"/>
            <a:t>within</a:t>
          </a:r>
          <a:r>
            <a:rPr lang="de-DE" sz="1400" kern="1200" dirty="0"/>
            <a:t> </a:t>
          </a:r>
          <a:r>
            <a:rPr lang="de-DE" sz="1400" kern="1200" dirty="0" err="1"/>
            <a:t>LexML</a:t>
          </a:r>
          <a:endParaRPr lang="de-DE" sz="1400" kern="1200" dirty="0"/>
        </a:p>
      </dsp:txBody>
      <dsp:txXfrm>
        <a:off x="0" y="3946015"/>
        <a:ext cx="8642350" cy="695520"/>
      </dsp:txXfrm>
    </dsp:sp>
    <dsp:sp modelId="{8E1E15F5-3506-4F76-B450-B467473FAC39}">
      <dsp:nvSpPr>
        <dsp:cNvPr id="0" name=""/>
        <dsp:cNvSpPr/>
      </dsp:nvSpPr>
      <dsp:spPr>
        <a:xfrm>
          <a:off x="0" y="4641535"/>
          <a:ext cx="8642350" cy="340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5. Evaluation</a:t>
          </a:r>
        </a:p>
      </dsp:txBody>
      <dsp:txXfrm>
        <a:off x="16625" y="4658160"/>
        <a:ext cx="8609100" cy="307317"/>
      </dsp:txXfrm>
    </dsp:sp>
    <dsp:sp modelId="{9A24D177-D2AC-421D-AB12-699CDE489813}">
      <dsp:nvSpPr>
        <dsp:cNvPr id="0" name=""/>
        <dsp:cNvSpPr/>
      </dsp:nvSpPr>
      <dsp:spPr>
        <a:xfrm>
          <a:off x="0" y="4982102"/>
          <a:ext cx="864235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Validate</a:t>
          </a:r>
          <a:r>
            <a:rPr lang="de-DE" sz="1400" kern="1200" dirty="0"/>
            <a:t> </a:t>
          </a:r>
          <a:r>
            <a:rPr lang="de-DE" sz="1400" kern="1200" dirty="0" err="1"/>
            <a:t>Requirements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Evaluate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use</a:t>
          </a:r>
          <a:r>
            <a:rPr lang="de-DE" sz="1400" kern="1200" dirty="0"/>
            <a:t> </a:t>
          </a:r>
          <a:r>
            <a:rPr lang="de-DE" sz="1400" kern="1200" dirty="0" err="1"/>
            <a:t>case</a:t>
          </a:r>
          <a:r>
            <a:rPr lang="de-DE" sz="1400" kern="1200" dirty="0"/>
            <a:t> and different </a:t>
          </a:r>
          <a:r>
            <a:rPr lang="de-DE" sz="1400" kern="1200" dirty="0" err="1"/>
            <a:t>scenarios</a:t>
          </a:r>
          <a:endParaRPr lang="de-DE" sz="1400" kern="1200" dirty="0"/>
        </a:p>
      </dsp:txBody>
      <dsp:txXfrm>
        <a:off x="0" y="4982102"/>
        <a:ext cx="8642350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7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18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171120 Boehm BA KickOff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171120 Boehm BA KickOff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sv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5.sv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svg"/><Relationship Id="rId9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ndestag.de/blob/194870/7c8a01e16c98fc9c32ddb203d7bd88e0/gesetzgebung_wp18-data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go.glaser@tum.de" TargetMode="External"/><Relationship Id="rId2" Type="http://schemas.openxmlformats.org/officeDocument/2006/relationships/hyperlink" Target="mailto:linus.boehm@tum.de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atthes@in.tum.d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matthes.in.tum.de/pages/ste22z023rd3/BEA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matthes.in.tum.de/pages/co7fr625vwih/Ha13g-Current-Tool-Support-for-Metrics-in-Enterprise-Architecture-Management" TargetMode="External"/><Relationship Id="rId5" Type="http://schemas.openxmlformats.org/officeDocument/2006/relationships/hyperlink" Target="https://wwwmatthes.in.tum.de/pages/19kw70p0u5vwv/EAM-KPI-Catalog" TargetMode="External"/><Relationship Id="rId4" Type="http://schemas.openxmlformats.org/officeDocument/2006/relationships/hyperlink" Target="https://wwwmatthes.in.tum.de/pages/3b4t6l34g936/EAM-Pattern-Catalo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12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15421"/>
            <a:ext cx="11432843" cy="1202994"/>
          </a:xfrm>
        </p:spPr>
        <p:txBody>
          <a:bodyPr/>
          <a:lstStyle/>
          <a:p>
            <a:r>
              <a:rPr lang="en-GB" sz="3200" dirty="0"/>
              <a:t>Supporting the Legal Reasoning Process by Classification of Judgments Applying Active Machine Learning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Linus Boehm, 20.11.17 Kick Off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0C6385-A333-4068-9E50-87B7C9D9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157192"/>
            <a:ext cx="952500" cy="952500"/>
          </a:xfrm>
          <a:prstGeom prst="rect">
            <a:avLst/>
          </a:prstGeo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639616" y="2701790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4CA5D0F-7769-497E-98C1-8B32DA286EC2}"/>
              </a:ext>
            </a:extLst>
          </p:cNvPr>
          <p:cNvSpPr/>
          <p:nvPr/>
        </p:nvSpPr>
        <p:spPr bwMode="auto">
          <a:xfrm rot="16200000">
            <a:off x="4933328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A23A34-0543-46EA-9AEC-77F42F0A1B78}"/>
              </a:ext>
            </a:extLst>
          </p:cNvPr>
          <p:cNvGrpSpPr/>
          <p:nvPr/>
        </p:nvGrpSpPr>
        <p:grpSpPr>
          <a:xfrm>
            <a:off x="2414562" y="1281480"/>
            <a:ext cx="1512168" cy="1512168"/>
            <a:chOff x="2282095" y="1134505"/>
            <a:chExt cx="1512168" cy="1512168"/>
          </a:xfrm>
        </p:grpSpPr>
        <p:pic>
          <p:nvPicPr>
            <p:cNvPr id="10" name="Grafik 9" descr="Benutzer">
              <a:extLst>
                <a:ext uri="{FF2B5EF4-FFF2-40B4-BE49-F238E27FC236}">
                  <a16:creationId xmlns:a16="http://schemas.microsoft.com/office/drawing/2014/main" id="{3C49338E-2A44-4BBC-AF30-4615BA86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095" y="1134505"/>
              <a:ext cx="1512168" cy="1512168"/>
            </a:xfrm>
            <a:prstGeom prst="rect">
              <a:avLst/>
            </a:prstGeom>
          </p:spPr>
        </p:pic>
        <p:pic>
          <p:nvPicPr>
            <p:cNvPr id="21" name="Grafik 20" descr="Auktionshammer">
              <a:extLst>
                <a:ext uri="{FF2B5EF4-FFF2-40B4-BE49-F238E27FC236}">
                  <a16:creationId xmlns:a16="http://schemas.microsoft.com/office/drawing/2014/main" id="{ECC9BE27-5B9E-400D-8D88-DAB10A16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83632" y="1925732"/>
              <a:ext cx="518553" cy="51855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B2FD4282-D528-4B27-99C6-F94C4009A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221087"/>
            <a:ext cx="1404502" cy="143036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4B1AAF-28CD-42C9-A25D-8404E0F4E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8" y="4316215"/>
            <a:ext cx="488629" cy="4976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50" y="4216334"/>
            <a:ext cx="1435123" cy="1435123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64" y="4375726"/>
            <a:ext cx="390337" cy="390337"/>
          </a:xfr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C9A043C-2818-4059-9879-A657EE5830E2}"/>
              </a:ext>
            </a:extLst>
          </p:cNvPr>
          <p:cNvGrpSpPr/>
          <p:nvPr/>
        </p:nvGrpSpPr>
        <p:grpSpPr>
          <a:xfrm>
            <a:off x="1807768" y="963508"/>
            <a:ext cx="1224355" cy="1224355"/>
            <a:chOff x="9743810" y="3913809"/>
            <a:chExt cx="1819447" cy="1819447"/>
          </a:xfrm>
        </p:grpSpPr>
        <p:pic>
          <p:nvPicPr>
            <p:cNvPr id="26" name="Grafik 25" descr="Gericht">
              <a:extLst>
                <a:ext uri="{FF2B5EF4-FFF2-40B4-BE49-F238E27FC236}">
                  <a16:creationId xmlns:a16="http://schemas.microsoft.com/office/drawing/2014/main" id="{396177D9-FD58-4084-8045-1FE74BBE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3810" y="3913809"/>
              <a:ext cx="1819447" cy="1819447"/>
            </a:xfrm>
            <a:prstGeom prst="rect">
              <a:avLst/>
            </a:prstGeom>
          </p:spPr>
        </p:pic>
        <p:pic>
          <p:nvPicPr>
            <p:cNvPr id="27" name="Grafik 26" descr="Waage der Gerechtigkeit">
              <a:extLst>
                <a:ext uri="{FF2B5EF4-FFF2-40B4-BE49-F238E27FC236}">
                  <a16:creationId xmlns:a16="http://schemas.microsoft.com/office/drawing/2014/main" id="{B2837318-4EDA-4662-90CE-8FFF1F5FA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458206" y="4221088"/>
              <a:ext cx="390322" cy="390322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81A712B2-C07C-4254-B3E4-B73414831D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88" y="4375726"/>
            <a:ext cx="711035" cy="711035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C9861EFC-4166-4AF5-BCE4-09FD7CA2A577}"/>
              </a:ext>
            </a:extLst>
          </p:cNvPr>
          <p:cNvSpPr txBox="1"/>
          <p:nvPr/>
        </p:nvSpPr>
        <p:spPr>
          <a:xfrm>
            <a:off x="4045728" y="2580907"/>
            <a:ext cx="6502664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Judge reviews sources of law for relevant predicates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That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Legislative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judgments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E24FBC-AA7D-4466-933A-F1583764076F}"/>
              </a:ext>
            </a:extLst>
          </p:cNvPr>
          <p:cNvGrpSpPr/>
          <p:nvPr/>
        </p:nvGrpSpPr>
        <p:grpSpPr>
          <a:xfrm>
            <a:off x="6252031" y="4375726"/>
            <a:ext cx="799680" cy="799680"/>
            <a:chOff x="9358343" y="4170604"/>
            <a:chExt cx="1435123" cy="1435123"/>
          </a:xfrm>
        </p:grpSpPr>
        <p:pic>
          <p:nvPicPr>
            <p:cNvPr id="36" name="Grafik 35" descr="Waage der Gerechtigkeit">
              <a:extLst>
                <a:ext uri="{FF2B5EF4-FFF2-40B4-BE49-F238E27FC236}">
                  <a16:creationId xmlns:a16="http://schemas.microsoft.com/office/drawing/2014/main" id="{921582E4-8660-41AD-8C89-17E54489F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CC304233-5ED8-434E-9301-8B1841930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334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0C6385-A333-4068-9E50-87B7C9D9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157192"/>
            <a:ext cx="952500" cy="952500"/>
          </a:xfrm>
          <a:prstGeom prst="rect">
            <a:avLst/>
          </a:prstGeo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639616" y="2701790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4CA5D0F-7769-497E-98C1-8B32DA286EC2}"/>
              </a:ext>
            </a:extLst>
          </p:cNvPr>
          <p:cNvSpPr/>
          <p:nvPr/>
        </p:nvSpPr>
        <p:spPr bwMode="auto">
          <a:xfrm rot="16200000">
            <a:off x="4933328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48A0CD27-D597-4749-8F08-64336BF3D105}"/>
              </a:ext>
            </a:extLst>
          </p:cNvPr>
          <p:cNvSpPr/>
          <p:nvPr/>
        </p:nvSpPr>
        <p:spPr bwMode="auto">
          <a:xfrm rot="16200000">
            <a:off x="8105191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D2F592-D052-43EC-A7EE-F12E42A27FB6}"/>
              </a:ext>
            </a:extLst>
          </p:cNvPr>
          <p:cNvSpPr txBox="1"/>
          <p:nvPr/>
        </p:nvSpPr>
        <p:spPr>
          <a:xfrm>
            <a:off x="4057832" y="2185009"/>
            <a:ext cx="6862704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Judge incorporates identified predicates into the legal reasoning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Characteristics of the legal reasoning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Striving for consistency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Further development of the 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Attempts to regulate social relations by applying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/>
              <a:t>legislature’s intention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310357-3C7B-454C-B152-1BFFF5CF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00" y="4577464"/>
            <a:ext cx="647840" cy="64784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A23A34-0543-46EA-9AEC-77F42F0A1B78}"/>
              </a:ext>
            </a:extLst>
          </p:cNvPr>
          <p:cNvGrpSpPr/>
          <p:nvPr/>
        </p:nvGrpSpPr>
        <p:grpSpPr>
          <a:xfrm>
            <a:off x="2414562" y="1281480"/>
            <a:ext cx="1512168" cy="1512168"/>
            <a:chOff x="2282095" y="1134505"/>
            <a:chExt cx="1512168" cy="1512168"/>
          </a:xfrm>
        </p:grpSpPr>
        <p:pic>
          <p:nvPicPr>
            <p:cNvPr id="10" name="Grafik 9" descr="Benutzer">
              <a:extLst>
                <a:ext uri="{FF2B5EF4-FFF2-40B4-BE49-F238E27FC236}">
                  <a16:creationId xmlns:a16="http://schemas.microsoft.com/office/drawing/2014/main" id="{3C49338E-2A44-4BBC-AF30-4615BA86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2095" y="1134505"/>
              <a:ext cx="1512168" cy="1512168"/>
            </a:xfrm>
            <a:prstGeom prst="rect">
              <a:avLst/>
            </a:prstGeom>
          </p:spPr>
        </p:pic>
        <p:pic>
          <p:nvPicPr>
            <p:cNvPr id="21" name="Grafik 20" descr="Auktionshammer">
              <a:extLst>
                <a:ext uri="{FF2B5EF4-FFF2-40B4-BE49-F238E27FC236}">
                  <a16:creationId xmlns:a16="http://schemas.microsoft.com/office/drawing/2014/main" id="{ECC9BE27-5B9E-400D-8D88-DAB10A16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83632" y="1925732"/>
              <a:ext cx="518553" cy="51855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B2FD4282-D528-4B27-99C6-F94C4009A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221087"/>
            <a:ext cx="1404502" cy="143036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4B1AAF-28CD-42C9-A25D-8404E0F4E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8" y="4316215"/>
            <a:ext cx="488629" cy="4976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50" y="4216334"/>
            <a:ext cx="1435123" cy="1435123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64" y="4375726"/>
            <a:ext cx="390337" cy="390337"/>
          </a:xfr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C9A043C-2818-4059-9879-A657EE5830E2}"/>
              </a:ext>
            </a:extLst>
          </p:cNvPr>
          <p:cNvGrpSpPr/>
          <p:nvPr/>
        </p:nvGrpSpPr>
        <p:grpSpPr>
          <a:xfrm>
            <a:off x="1807768" y="963508"/>
            <a:ext cx="1224355" cy="1224355"/>
            <a:chOff x="9743810" y="3913809"/>
            <a:chExt cx="1819447" cy="1819447"/>
          </a:xfrm>
        </p:grpSpPr>
        <p:pic>
          <p:nvPicPr>
            <p:cNvPr id="26" name="Grafik 25" descr="Gericht">
              <a:extLst>
                <a:ext uri="{FF2B5EF4-FFF2-40B4-BE49-F238E27FC236}">
                  <a16:creationId xmlns:a16="http://schemas.microsoft.com/office/drawing/2014/main" id="{396177D9-FD58-4084-8045-1FE74BBE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3810" y="3913809"/>
              <a:ext cx="1819447" cy="1819447"/>
            </a:xfrm>
            <a:prstGeom prst="rect">
              <a:avLst/>
            </a:prstGeom>
          </p:spPr>
        </p:pic>
        <p:pic>
          <p:nvPicPr>
            <p:cNvPr id="27" name="Grafik 26" descr="Waage der Gerechtigkeit">
              <a:extLst>
                <a:ext uri="{FF2B5EF4-FFF2-40B4-BE49-F238E27FC236}">
                  <a16:creationId xmlns:a16="http://schemas.microsoft.com/office/drawing/2014/main" id="{B2837318-4EDA-4662-90CE-8FFF1F5FA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458206" y="4221088"/>
              <a:ext cx="390322" cy="390322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21C4266-3D81-4344-8D0B-F9E26FE868E7}"/>
              </a:ext>
            </a:extLst>
          </p:cNvPr>
          <p:cNvGrpSpPr/>
          <p:nvPr/>
        </p:nvGrpSpPr>
        <p:grpSpPr>
          <a:xfrm>
            <a:off x="9296659" y="4216334"/>
            <a:ext cx="1435123" cy="1435123"/>
            <a:chOff x="9358343" y="4170604"/>
            <a:chExt cx="1435123" cy="1435123"/>
          </a:xfrm>
        </p:grpSpPr>
        <p:pic>
          <p:nvPicPr>
            <p:cNvPr id="14" name="Grafik 13" descr="Waage der Gerechtigkeit">
              <a:extLst>
                <a:ext uri="{FF2B5EF4-FFF2-40B4-BE49-F238E27FC236}">
                  <a16:creationId xmlns:a16="http://schemas.microsoft.com/office/drawing/2014/main" id="{D85E49D5-E835-43A0-BCD9-EBB7E717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09BBB03-9FB2-405F-9F43-A1E95264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C261DCB-598D-4D5B-BC03-76A09C8255B3}"/>
              </a:ext>
            </a:extLst>
          </p:cNvPr>
          <p:cNvGrpSpPr/>
          <p:nvPr/>
        </p:nvGrpSpPr>
        <p:grpSpPr>
          <a:xfrm>
            <a:off x="6252031" y="4375726"/>
            <a:ext cx="799680" cy="799680"/>
            <a:chOff x="9358343" y="4170604"/>
            <a:chExt cx="1435123" cy="1435123"/>
          </a:xfrm>
        </p:grpSpPr>
        <p:pic>
          <p:nvPicPr>
            <p:cNvPr id="35" name="Grafik 34" descr="Waage der Gerechtigkeit">
              <a:extLst>
                <a:ext uri="{FF2B5EF4-FFF2-40B4-BE49-F238E27FC236}">
                  <a16:creationId xmlns:a16="http://schemas.microsoft.com/office/drawing/2014/main" id="{1768F03F-8919-45DC-A09F-18A457565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8C6A18C-366C-4918-ABA9-9033AB3F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208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0C6385-A333-4068-9E50-87B7C9D9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157192"/>
            <a:ext cx="952500" cy="952500"/>
          </a:xfrm>
          <a:prstGeom prst="rect">
            <a:avLst/>
          </a:prstGeo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639616" y="2701790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4CA5D0F-7769-497E-98C1-8B32DA286EC2}"/>
              </a:ext>
            </a:extLst>
          </p:cNvPr>
          <p:cNvSpPr/>
          <p:nvPr/>
        </p:nvSpPr>
        <p:spPr bwMode="auto">
          <a:xfrm rot="16200000">
            <a:off x="4933328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48A0CD27-D597-4749-8F08-64336BF3D105}"/>
              </a:ext>
            </a:extLst>
          </p:cNvPr>
          <p:cNvSpPr/>
          <p:nvPr/>
        </p:nvSpPr>
        <p:spPr bwMode="auto">
          <a:xfrm rot="16200000">
            <a:off x="8105191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D2F592-D052-43EC-A7EE-F12E42A27FB6}"/>
              </a:ext>
            </a:extLst>
          </p:cNvPr>
          <p:cNvSpPr txBox="1"/>
          <p:nvPr/>
        </p:nvSpPr>
        <p:spPr>
          <a:xfrm>
            <a:off x="4052788" y="1272013"/>
            <a:ext cx="6862704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Opportunity for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</a:rPr>
              <a:t>Lexia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 to support the legal reasoning process of a judge: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Automatic recognition of relevant predicates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Characteristics of the legal reasoning process of a judge: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Striving for consistency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Further development of the 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Attempts to regulate social relations by applying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/>
              <a:t>legislature’s intention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310357-3C7B-454C-B152-1BFFF5CF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00" y="4577464"/>
            <a:ext cx="647840" cy="64784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A23A34-0543-46EA-9AEC-77F42F0A1B78}"/>
              </a:ext>
            </a:extLst>
          </p:cNvPr>
          <p:cNvGrpSpPr/>
          <p:nvPr/>
        </p:nvGrpSpPr>
        <p:grpSpPr>
          <a:xfrm>
            <a:off x="2414562" y="1281480"/>
            <a:ext cx="1512168" cy="1512168"/>
            <a:chOff x="2282095" y="1134505"/>
            <a:chExt cx="1512168" cy="1512168"/>
          </a:xfrm>
        </p:grpSpPr>
        <p:pic>
          <p:nvPicPr>
            <p:cNvPr id="10" name="Grafik 9" descr="Benutzer">
              <a:extLst>
                <a:ext uri="{FF2B5EF4-FFF2-40B4-BE49-F238E27FC236}">
                  <a16:creationId xmlns:a16="http://schemas.microsoft.com/office/drawing/2014/main" id="{3C49338E-2A44-4BBC-AF30-4615BA86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2095" y="1134505"/>
              <a:ext cx="1512168" cy="1512168"/>
            </a:xfrm>
            <a:prstGeom prst="rect">
              <a:avLst/>
            </a:prstGeom>
          </p:spPr>
        </p:pic>
        <p:pic>
          <p:nvPicPr>
            <p:cNvPr id="21" name="Grafik 20" descr="Auktionshammer">
              <a:extLst>
                <a:ext uri="{FF2B5EF4-FFF2-40B4-BE49-F238E27FC236}">
                  <a16:creationId xmlns:a16="http://schemas.microsoft.com/office/drawing/2014/main" id="{ECC9BE27-5B9E-400D-8D88-DAB10A16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83632" y="1925732"/>
              <a:ext cx="518553" cy="51855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B2FD4282-D528-4B27-99C6-F94C4009A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221087"/>
            <a:ext cx="1404502" cy="143036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4B1AAF-28CD-42C9-A25D-8404E0F4E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8" y="4316215"/>
            <a:ext cx="488629" cy="4976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50" y="4216334"/>
            <a:ext cx="1435123" cy="1435123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64" y="4375726"/>
            <a:ext cx="390337" cy="390337"/>
          </a:xfr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C9A043C-2818-4059-9879-A657EE5830E2}"/>
              </a:ext>
            </a:extLst>
          </p:cNvPr>
          <p:cNvGrpSpPr/>
          <p:nvPr/>
        </p:nvGrpSpPr>
        <p:grpSpPr>
          <a:xfrm>
            <a:off x="1807768" y="963508"/>
            <a:ext cx="1224355" cy="1224355"/>
            <a:chOff x="9743810" y="3913809"/>
            <a:chExt cx="1819447" cy="1819447"/>
          </a:xfrm>
        </p:grpSpPr>
        <p:pic>
          <p:nvPicPr>
            <p:cNvPr id="26" name="Grafik 25" descr="Gericht">
              <a:extLst>
                <a:ext uri="{FF2B5EF4-FFF2-40B4-BE49-F238E27FC236}">
                  <a16:creationId xmlns:a16="http://schemas.microsoft.com/office/drawing/2014/main" id="{396177D9-FD58-4084-8045-1FE74BBE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3810" y="3913809"/>
              <a:ext cx="1819447" cy="1819447"/>
            </a:xfrm>
            <a:prstGeom prst="rect">
              <a:avLst/>
            </a:prstGeom>
          </p:spPr>
        </p:pic>
        <p:pic>
          <p:nvPicPr>
            <p:cNvPr id="27" name="Grafik 26" descr="Waage der Gerechtigkeit">
              <a:extLst>
                <a:ext uri="{FF2B5EF4-FFF2-40B4-BE49-F238E27FC236}">
                  <a16:creationId xmlns:a16="http://schemas.microsoft.com/office/drawing/2014/main" id="{B2837318-4EDA-4662-90CE-8FFF1F5FA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458206" y="4221088"/>
              <a:ext cx="390322" cy="390322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21C4266-3D81-4344-8D0B-F9E26FE868E7}"/>
              </a:ext>
            </a:extLst>
          </p:cNvPr>
          <p:cNvGrpSpPr/>
          <p:nvPr/>
        </p:nvGrpSpPr>
        <p:grpSpPr>
          <a:xfrm>
            <a:off x="9296659" y="4216334"/>
            <a:ext cx="1435123" cy="1435123"/>
            <a:chOff x="9358343" y="4170604"/>
            <a:chExt cx="1435123" cy="1435123"/>
          </a:xfrm>
        </p:grpSpPr>
        <p:pic>
          <p:nvPicPr>
            <p:cNvPr id="14" name="Grafik 13" descr="Waage der Gerechtigkeit">
              <a:extLst>
                <a:ext uri="{FF2B5EF4-FFF2-40B4-BE49-F238E27FC236}">
                  <a16:creationId xmlns:a16="http://schemas.microsoft.com/office/drawing/2014/main" id="{D85E49D5-E835-43A0-BCD9-EBB7E717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09BBB03-9FB2-405F-9F43-A1E95264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C261DCB-598D-4D5B-BC03-76A09C8255B3}"/>
              </a:ext>
            </a:extLst>
          </p:cNvPr>
          <p:cNvGrpSpPr/>
          <p:nvPr/>
        </p:nvGrpSpPr>
        <p:grpSpPr>
          <a:xfrm>
            <a:off x="6252031" y="4375726"/>
            <a:ext cx="799680" cy="799680"/>
            <a:chOff x="9358343" y="4170604"/>
            <a:chExt cx="1435123" cy="1435123"/>
          </a:xfrm>
        </p:grpSpPr>
        <p:pic>
          <p:nvPicPr>
            <p:cNvPr id="35" name="Grafik 34" descr="Waage der Gerechtigkeit">
              <a:extLst>
                <a:ext uri="{FF2B5EF4-FFF2-40B4-BE49-F238E27FC236}">
                  <a16:creationId xmlns:a16="http://schemas.microsoft.com/office/drawing/2014/main" id="{1768F03F-8919-45DC-A09F-18A457565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8C6A18C-366C-4918-ABA9-9033AB3F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id="{34375B7F-7A7A-4791-BA50-289ABFCAB3F5}"/>
              </a:ext>
            </a:extLst>
          </p:cNvPr>
          <p:cNvSpPr/>
          <p:nvPr/>
        </p:nvSpPr>
        <p:spPr bwMode="auto">
          <a:xfrm>
            <a:off x="4378681" y="4138305"/>
            <a:ext cx="1269363" cy="101612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98F699D-3315-464B-8F11-628B02FFD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2881" y="4294237"/>
            <a:ext cx="504056" cy="4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03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the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/>
            <a:endParaRPr lang="en-GB" dirty="0"/>
          </a:p>
          <a:p>
            <a:r>
              <a:rPr lang="en-GB" dirty="0"/>
              <a:t>Jurisdiction is constantly being adapted and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Quantity of information increases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judgements can possibly replace older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Unstructured plain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US" dirty="0"/>
              <a:t>Purpose and meaning of documents, paragraphs and sentences often unknown [3]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a predicate in the context of law?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Frequent use of abstract formulations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E.g. Should it be annotated?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Sentences without significance in judgments for the </a:t>
            </a:r>
            <a:r>
              <a:rPr lang="en-GB" dirty="0" err="1"/>
              <a:t>usecase</a:t>
            </a:r>
            <a:endParaRPr lang="en-GB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E.g. Opinion of the previous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2" name="Grafik 11" descr="Auktionshammer">
            <a:extLst>
              <a:ext uri="{FF2B5EF4-FFF2-40B4-BE49-F238E27FC236}">
                <a16:creationId xmlns:a16="http://schemas.microsoft.com/office/drawing/2014/main" id="{478F29DA-1FC3-4E18-963B-BB45F0F48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8208" y="1412776"/>
            <a:ext cx="914400" cy="914400"/>
          </a:xfrm>
          <a:prstGeom prst="rect">
            <a:avLst/>
          </a:prstGeom>
        </p:spPr>
      </p:pic>
      <p:pic>
        <p:nvPicPr>
          <p:cNvPr id="14" name="Grafik 13" descr="Waage der Gerechtigkeit">
            <a:extLst>
              <a:ext uri="{FF2B5EF4-FFF2-40B4-BE49-F238E27FC236}">
                <a16:creationId xmlns:a16="http://schemas.microsoft.com/office/drawing/2014/main" id="{2B5F0E3D-1ECC-4AFA-B693-989C9F591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8288" y="1985357"/>
            <a:ext cx="914400" cy="914400"/>
          </a:xfrm>
          <a:prstGeom prst="rect">
            <a:avLst/>
          </a:prstGeom>
        </p:spPr>
      </p:pic>
      <p:pic>
        <p:nvPicPr>
          <p:cNvPr id="16" name="Grafik 15" descr="Kopf mit Zahnrädern">
            <a:extLst>
              <a:ext uri="{FF2B5EF4-FFF2-40B4-BE49-F238E27FC236}">
                <a16:creationId xmlns:a16="http://schemas.microsoft.com/office/drawing/2014/main" id="{B45840D6-26D2-4255-9E60-32473CD96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60296" y="4437112"/>
            <a:ext cx="1003132" cy="10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07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56517-9D61-4E08-86CD-2FCD085F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D70A2-F410-47B2-A15A-E6080C23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Raw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BGH judgements of the VIII. Civil Senate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Subjects are limited to tenancy law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More than thousand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use of primary sources, everything else isn’t legally binding (e.g. articles)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Text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different ML and AML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Annotating predicates in judgments that say something about unlawfulness of clauses in tenancy contracts</a:t>
            </a:r>
          </a:p>
          <a:p>
            <a:endParaRPr lang="en-US" b="1" dirty="0"/>
          </a:p>
          <a:p>
            <a:r>
              <a:rPr lang="en-US" b="1" dirty="0"/>
              <a:t>Training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Pre-labeled Data from </a:t>
            </a:r>
            <a:r>
              <a:rPr lang="en-US" dirty="0" err="1"/>
              <a:t>Ruta</a:t>
            </a:r>
            <a:r>
              <a:rPr lang="en-US" dirty="0"/>
              <a:t> Rules/human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Verified and extended by human expert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C75EF-DE6D-45C4-9781-CA466A18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C30A69-73D9-46A5-AE85-CE75D537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7F639-2122-4848-9841-F8ABC074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0373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91D4A-8489-4B85-9C00-313205E7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– 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998E5A-ABF9-48FC-8172-94092968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query instances which have the least label certainty under the current</a:t>
            </a:r>
          </a:p>
          <a:p>
            <a:r>
              <a:rPr lang="en-GB" dirty="0"/>
              <a:t>trained model (most meaningful)</a:t>
            </a:r>
          </a:p>
          <a:p>
            <a:r>
              <a:rPr lang="en-GB" dirty="0"/>
              <a:t>→ Reduces size of needed training data</a:t>
            </a:r>
          </a:p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8C855D-A05B-4397-8890-8D6D0212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69221-7D03-4534-9355-C841930C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CB6BB-5CC8-426C-BC13-3D1FC65D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8" name="Grafik 7" descr="Benutzer">
            <a:extLst>
              <a:ext uri="{FF2B5EF4-FFF2-40B4-BE49-F238E27FC236}">
                <a16:creationId xmlns:a16="http://schemas.microsoft.com/office/drawing/2014/main" id="{5FA298C2-39B6-48E0-B876-67FB934F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7504" y="5175117"/>
            <a:ext cx="914400" cy="914400"/>
          </a:xfrm>
          <a:prstGeom prst="rect">
            <a:avLst/>
          </a:prstGeom>
        </p:spPr>
      </p:pic>
      <p:sp>
        <p:nvSpPr>
          <p:cNvPr id="17" name="Flussdiagramm: Alternativer Prozess 16">
            <a:extLst>
              <a:ext uri="{FF2B5EF4-FFF2-40B4-BE49-F238E27FC236}">
                <a16:creationId xmlns:a16="http://schemas.microsoft.com/office/drawing/2014/main" id="{3E5D1B24-78CF-4E34-A2F5-56FD04E555F4}"/>
              </a:ext>
            </a:extLst>
          </p:cNvPr>
          <p:cNvSpPr/>
          <p:nvPr/>
        </p:nvSpPr>
        <p:spPr bwMode="auto">
          <a:xfrm>
            <a:off x="4439816" y="2548601"/>
            <a:ext cx="2888304" cy="108012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 descr="Netzwerk">
            <a:extLst>
              <a:ext uri="{FF2B5EF4-FFF2-40B4-BE49-F238E27FC236}">
                <a16:creationId xmlns:a16="http://schemas.microsoft.com/office/drawing/2014/main" id="{DFB23EDE-853A-4250-9B5D-4ACDD0EA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1880" y="2778976"/>
            <a:ext cx="650025" cy="650025"/>
          </a:xfrm>
          <a:prstGeom prst="rect">
            <a:avLst/>
          </a:prstGeom>
        </p:spPr>
      </p:pic>
      <p:sp>
        <p:nvSpPr>
          <p:cNvPr id="20" name="Zylinder 19">
            <a:extLst>
              <a:ext uri="{FF2B5EF4-FFF2-40B4-BE49-F238E27FC236}">
                <a16:creationId xmlns:a16="http://schemas.microsoft.com/office/drawing/2014/main" id="{B08509DB-E661-4E91-8778-8B4CE986DA24}"/>
              </a:ext>
            </a:extLst>
          </p:cNvPr>
          <p:cNvSpPr/>
          <p:nvPr/>
        </p:nvSpPr>
        <p:spPr bwMode="auto">
          <a:xfrm>
            <a:off x="2820331" y="4208960"/>
            <a:ext cx="694222" cy="733947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20DC8A2-92FE-45BA-8CC8-2405951BC195}"/>
              </a:ext>
            </a:extLst>
          </p:cNvPr>
          <p:cNvSpPr txBox="1"/>
          <p:nvPr/>
        </p:nvSpPr>
        <p:spPr>
          <a:xfrm>
            <a:off x="5030602" y="2755825"/>
            <a:ext cx="212850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 Learning</a:t>
            </a:r>
          </a:p>
          <a:p>
            <a:pPr algn="ctr" eaLnBrk="0" hangingPunct="0"/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endParaRPr lang="en-GB" dirty="0">
              <a:latin typeface="Arial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3121AB6-EF78-4752-9B42-544E73883E1C}"/>
              </a:ext>
            </a:extLst>
          </p:cNvPr>
          <p:cNvSpPr txBox="1"/>
          <p:nvPr/>
        </p:nvSpPr>
        <p:spPr>
          <a:xfrm>
            <a:off x="2267342" y="3587463"/>
            <a:ext cx="18002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itchFamily="34" charset="0"/>
              </a:rPr>
              <a:t>Labeled</a:t>
            </a:r>
            <a:r>
              <a:rPr lang="en-GB" dirty="0">
                <a:latin typeface="Arial" pitchFamily="34" charset="0"/>
              </a:rPr>
              <a:t> training set</a:t>
            </a:r>
          </a:p>
          <a:p>
            <a:endParaRPr lang="en-GB" dirty="0">
              <a:latin typeface="Arial" pitchFamily="34" charset="0"/>
            </a:endParaRPr>
          </a:p>
        </p:txBody>
      </p:sp>
      <p:sp>
        <p:nvSpPr>
          <p:cNvPr id="24" name="Pfeil: gebogen 23">
            <a:extLst>
              <a:ext uri="{FF2B5EF4-FFF2-40B4-BE49-F238E27FC236}">
                <a16:creationId xmlns:a16="http://schemas.microsoft.com/office/drawing/2014/main" id="{B9438CCA-9DFD-4348-8A88-6C02BA4969B6}"/>
              </a:ext>
            </a:extLst>
          </p:cNvPr>
          <p:cNvSpPr/>
          <p:nvPr/>
        </p:nvSpPr>
        <p:spPr bwMode="auto">
          <a:xfrm rot="16200000">
            <a:off x="3421394" y="2247255"/>
            <a:ext cx="1744382" cy="26800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3579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8B81D844-8D72-481F-B064-A67D7C2CE625}"/>
              </a:ext>
            </a:extLst>
          </p:cNvPr>
          <p:cNvSpPr/>
          <p:nvPr/>
        </p:nvSpPr>
        <p:spPr bwMode="auto">
          <a:xfrm rot="10968670">
            <a:off x="2926051" y="4166216"/>
            <a:ext cx="2301734" cy="186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7900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19FE497-BAEF-497E-BE14-AE7112AE319A}"/>
              </a:ext>
            </a:extLst>
          </p:cNvPr>
          <p:cNvSpPr txBox="1"/>
          <p:nvPr/>
        </p:nvSpPr>
        <p:spPr>
          <a:xfrm>
            <a:off x="4654691" y="5389059"/>
            <a:ext cx="28803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latin typeface="Arial" pitchFamily="34" charset="0"/>
              </a:rPr>
              <a:t>Oracle</a:t>
            </a:r>
          </a:p>
          <a:p>
            <a:pPr algn="ctr"/>
            <a:r>
              <a:rPr lang="en-GB" dirty="0">
                <a:latin typeface="Arial" pitchFamily="34" charset="0"/>
              </a:rPr>
              <a:t>(human annotator)</a:t>
            </a: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B94FFB29-CB85-4B86-AAF9-2E97671898C9}"/>
              </a:ext>
            </a:extLst>
          </p:cNvPr>
          <p:cNvSpPr/>
          <p:nvPr/>
        </p:nvSpPr>
        <p:spPr bwMode="auto">
          <a:xfrm>
            <a:off x="8112224" y="4275172"/>
            <a:ext cx="694222" cy="733947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D4B22FE-2C79-4379-922B-514BD10E7517}"/>
              </a:ext>
            </a:extLst>
          </p:cNvPr>
          <p:cNvSpPr txBox="1"/>
          <p:nvPr/>
        </p:nvSpPr>
        <p:spPr>
          <a:xfrm>
            <a:off x="7693887" y="3589976"/>
            <a:ext cx="15006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itchFamily="34" charset="0"/>
              </a:rPr>
              <a:t>Unlabeled</a:t>
            </a:r>
            <a:r>
              <a:rPr lang="en-GB" dirty="0">
                <a:latin typeface="Arial" pitchFamily="34" charset="0"/>
              </a:rPr>
              <a:t> pool</a:t>
            </a:r>
          </a:p>
        </p:txBody>
      </p:sp>
      <p:sp>
        <p:nvSpPr>
          <p:cNvPr id="29" name="Pfeil: gebogen 28">
            <a:extLst>
              <a:ext uri="{FF2B5EF4-FFF2-40B4-BE49-F238E27FC236}">
                <a16:creationId xmlns:a16="http://schemas.microsoft.com/office/drawing/2014/main" id="{4C6FD45F-1646-4DA9-B186-69D3E91FCEA7}"/>
              </a:ext>
            </a:extLst>
          </p:cNvPr>
          <p:cNvSpPr/>
          <p:nvPr/>
        </p:nvSpPr>
        <p:spPr bwMode="auto">
          <a:xfrm>
            <a:off x="6354572" y="2673676"/>
            <a:ext cx="2271321" cy="18271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3579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: gebogen 30">
            <a:extLst>
              <a:ext uri="{FF2B5EF4-FFF2-40B4-BE49-F238E27FC236}">
                <a16:creationId xmlns:a16="http://schemas.microsoft.com/office/drawing/2014/main" id="{AD83A6C4-0984-4EE2-B5E9-568D7EEB6AA4}"/>
              </a:ext>
            </a:extLst>
          </p:cNvPr>
          <p:cNvSpPr/>
          <p:nvPr/>
        </p:nvSpPr>
        <p:spPr bwMode="auto">
          <a:xfrm rot="5400000">
            <a:off x="6535664" y="3912015"/>
            <a:ext cx="1682564" cy="256418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3579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5DB4145-2062-4565-ABB5-0DDF802071D0}"/>
                  </a:ext>
                </a:extLst>
              </p:cNvPr>
              <p:cNvSpPr txBox="1"/>
              <p:nvPr/>
            </p:nvSpPr>
            <p:spPr>
              <a:xfrm>
                <a:off x="3063600" y="4452571"/>
                <a:ext cx="207685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GB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5DB4145-2062-4565-ABB5-0DDF80207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00" y="4452571"/>
                <a:ext cx="207685" cy="276999"/>
              </a:xfrm>
              <a:prstGeom prst="rect">
                <a:avLst/>
              </a:prstGeom>
              <a:blipFill>
                <a:blip r:embed="rId6"/>
                <a:stretch>
                  <a:fillRect l="-26471" r="-17647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4B5D9552-B52E-4C53-B15F-A076E5E29627}"/>
                  </a:ext>
                </a:extLst>
              </p:cNvPr>
              <p:cNvSpPr txBox="1"/>
              <p:nvPr/>
            </p:nvSpPr>
            <p:spPr>
              <a:xfrm>
                <a:off x="8330568" y="4510495"/>
                <a:ext cx="227306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4B5D9552-B52E-4C53-B15F-A076E5E29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568" y="4510495"/>
                <a:ext cx="227306" cy="276999"/>
              </a:xfrm>
              <a:prstGeom prst="rect">
                <a:avLst/>
              </a:prstGeom>
              <a:blipFill>
                <a:blip r:embed="rId7"/>
                <a:stretch>
                  <a:fillRect l="-24324" r="-18919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1209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9F1D5-D141-49E6-B422-FFAD2755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Machine Learning as Solution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C4C3C-3ADD-4AE7-B8DF-ABFF1EDBB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 is active learning more suitable than machine learning for Text Classification in jurisdiction?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0EEDAC-5B38-4182-B3A6-E6489B5E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57D0E4-B0EE-4B56-AE74-FA64FDEB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8FFA1-B0C2-4C59-BF7A-80DEF18C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1510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6B8D2-23A1-4F88-815C-34125AE7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57214FF5-B8BF-4BA6-AD07-1C2F44BE0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192123"/>
              </p:ext>
            </p:extLst>
          </p:nvPr>
        </p:nvGraphicFramePr>
        <p:xfrm>
          <a:off x="1774825" y="981076"/>
          <a:ext cx="864235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0FBA49-C1CB-43B8-BBE4-5103D207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F19E84-6E3D-4DC5-A867-81D58A6A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8C1FB-7261-430C-B7D3-00859D41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6265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Method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4825" y="981076"/>
            <a:ext cx="8642350" cy="1727845"/>
          </a:xfrm>
        </p:spPr>
        <p:txBody>
          <a:bodyPr>
            <a:normAutofit/>
          </a:bodyPr>
          <a:lstStyle/>
          <a:p>
            <a:r>
              <a:rPr lang="en-GB" dirty="0"/>
              <a:t>Design Science as most fitting method</a:t>
            </a:r>
          </a:p>
          <a:p>
            <a:pPr marL="285750" indent="-285750">
              <a:buFontTx/>
              <a:buChar char="-"/>
            </a:pPr>
            <a:r>
              <a:rPr lang="en-US" dirty="0"/>
              <a:t>Focus is on the creation of an effective IT solution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Description of the design problem</a:t>
            </a:r>
          </a:p>
          <a:p>
            <a:pPr marL="285750" indent="-285750">
              <a:buFontTx/>
              <a:buChar char="-"/>
            </a:pPr>
            <a:r>
              <a:rPr lang="en-US" dirty="0"/>
              <a:t>Development an new IT artefact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Strict evaluation of the IT artefact to measure the utility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C91A60A-149A-4992-ADA3-DDAD02BDB80F}"/>
              </a:ext>
            </a:extLst>
          </p:cNvPr>
          <p:cNvSpPr/>
          <p:nvPr/>
        </p:nvSpPr>
        <p:spPr bwMode="auto">
          <a:xfrm>
            <a:off x="5159896" y="3068960"/>
            <a:ext cx="1800200" cy="295232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1D98277-00CC-46CA-BFE4-155B0EB9EBFA}"/>
              </a:ext>
            </a:extLst>
          </p:cNvPr>
          <p:cNvSpPr/>
          <p:nvPr/>
        </p:nvSpPr>
        <p:spPr bwMode="auto">
          <a:xfrm>
            <a:off x="2351584" y="3068960"/>
            <a:ext cx="1800200" cy="295232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F9D2E49-D606-4F6C-89BF-5CFDBCA50512}"/>
              </a:ext>
            </a:extLst>
          </p:cNvPr>
          <p:cNvSpPr/>
          <p:nvPr/>
        </p:nvSpPr>
        <p:spPr bwMode="auto">
          <a:xfrm>
            <a:off x="7968208" y="3068960"/>
            <a:ext cx="1800200" cy="295232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13A94B3-4B08-4344-9CE1-3579493FA511}"/>
              </a:ext>
            </a:extLst>
          </p:cNvPr>
          <p:cNvSpPr txBox="1"/>
          <p:nvPr/>
        </p:nvSpPr>
        <p:spPr>
          <a:xfrm>
            <a:off x="2351584" y="2790221"/>
            <a:ext cx="1800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</a:rPr>
              <a:t>Environment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05B79C0-B304-4A19-B4F6-4F941EF65ACB}"/>
              </a:ext>
            </a:extLst>
          </p:cNvPr>
          <p:cNvSpPr txBox="1"/>
          <p:nvPr/>
        </p:nvSpPr>
        <p:spPr>
          <a:xfrm>
            <a:off x="5159896" y="2785575"/>
            <a:ext cx="1800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</a:rPr>
              <a:t>IS Research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B1A8B9-18C6-480E-9CDB-D6DF04672044}"/>
              </a:ext>
            </a:extLst>
          </p:cNvPr>
          <p:cNvSpPr txBox="1"/>
          <p:nvPr/>
        </p:nvSpPr>
        <p:spPr>
          <a:xfrm>
            <a:off x="7968208" y="2780929"/>
            <a:ext cx="1800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</a:rPr>
              <a:t>Knowledge Base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A28B96F1-EE3A-44E0-8F3A-286E22C28C9F}"/>
              </a:ext>
            </a:extLst>
          </p:cNvPr>
          <p:cNvSpPr/>
          <p:nvPr/>
        </p:nvSpPr>
        <p:spPr bwMode="auto">
          <a:xfrm>
            <a:off x="4230672" y="4291153"/>
            <a:ext cx="864096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808BC9F-0D97-4F25-A986-A4C95B5B8C98}"/>
              </a:ext>
            </a:extLst>
          </p:cNvPr>
          <p:cNvSpPr/>
          <p:nvPr/>
        </p:nvSpPr>
        <p:spPr bwMode="auto">
          <a:xfrm flipH="1">
            <a:off x="7038984" y="4291153"/>
            <a:ext cx="857216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1F3E2D3-85D8-4976-8F67-FC56FAB12086}"/>
              </a:ext>
            </a:extLst>
          </p:cNvPr>
          <p:cNvCxnSpPr>
            <a:cxnSpLocks/>
          </p:cNvCxnSpPr>
          <p:nvPr/>
        </p:nvCxnSpPr>
        <p:spPr bwMode="auto">
          <a:xfrm>
            <a:off x="5807968" y="4149080"/>
            <a:ext cx="0" cy="584448"/>
          </a:xfrm>
          <a:prstGeom prst="straightConnector1">
            <a:avLst/>
          </a:prstGeom>
          <a:ln w="22225"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D3C7849-7D60-4C2C-AFE3-6C4AC17A6E0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12024" y="4124742"/>
            <a:ext cx="0" cy="584448"/>
          </a:xfrm>
          <a:prstGeom prst="straightConnector1">
            <a:avLst/>
          </a:prstGeom>
          <a:ln w="22225"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A9DFE30-04B3-499D-8A67-82936447D2F8}"/>
              </a:ext>
            </a:extLst>
          </p:cNvPr>
          <p:cNvSpPr txBox="1"/>
          <p:nvPr/>
        </p:nvSpPr>
        <p:spPr>
          <a:xfrm>
            <a:off x="4243658" y="4016856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</a:rPr>
              <a:t>Business Needs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7EC6BF4-3A64-4BC6-8E99-CF306A9A2E31}"/>
              </a:ext>
            </a:extLst>
          </p:cNvPr>
          <p:cNvSpPr txBox="1"/>
          <p:nvPr/>
        </p:nvSpPr>
        <p:spPr>
          <a:xfrm>
            <a:off x="7136470" y="4016856"/>
            <a:ext cx="9155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</a:rPr>
              <a:t>Applicable Knowledge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525A0-B77B-4E98-B952-E4B6A50CA7A1}"/>
              </a:ext>
            </a:extLst>
          </p:cNvPr>
          <p:cNvSpPr txBox="1"/>
          <p:nvPr/>
        </p:nvSpPr>
        <p:spPr>
          <a:xfrm>
            <a:off x="5159896" y="4318194"/>
            <a:ext cx="17960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</a:rPr>
              <a:t>Assess                       Refine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F288169-5281-41C3-8D17-A29CB21AE8D6}"/>
              </a:ext>
            </a:extLst>
          </p:cNvPr>
          <p:cNvSpPr txBox="1"/>
          <p:nvPr/>
        </p:nvSpPr>
        <p:spPr>
          <a:xfrm>
            <a:off x="5155712" y="3080924"/>
            <a:ext cx="18002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</a:rPr>
              <a:t>Develop/Build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8DF745A-0C37-47B6-B12D-F7D199EDBF6D}"/>
              </a:ext>
            </a:extLst>
          </p:cNvPr>
          <p:cNvSpPr txBox="1"/>
          <p:nvPr/>
        </p:nvSpPr>
        <p:spPr>
          <a:xfrm>
            <a:off x="7968208" y="3067320"/>
            <a:ext cx="1800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</a:rPr>
              <a:t>Foundations/</a:t>
            </a:r>
          </a:p>
          <a:p>
            <a:pPr algn="ctr"/>
            <a:r>
              <a:rPr lang="en-US" sz="1200" b="1" dirty="0">
                <a:latin typeface="Arial" pitchFamily="34" charset="0"/>
              </a:rPr>
              <a:t>Methodologies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C973247-88DB-4D5E-8D32-1E24A14BD54A}"/>
              </a:ext>
            </a:extLst>
          </p:cNvPr>
          <p:cNvSpPr txBox="1"/>
          <p:nvPr/>
        </p:nvSpPr>
        <p:spPr>
          <a:xfrm>
            <a:off x="2361112" y="3068961"/>
            <a:ext cx="18002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</a:rPr>
              <a:t>People/Organizations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98A6F7BC-6EAB-45FE-837A-35CFC1E41422}"/>
              </a:ext>
            </a:extLst>
          </p:cNvPr>
          <p:cNvSpPr/>
          <p:nvPr/>
        </p:nvSpPr>
        <p:spPr bwMode="auto">
          <a:xfrm>
            <a:off x="6672064" y="6028614"/>
            <a:ext cx="2448272" cy="525141"/>
          </a:xfrm>
          <a:custGeom>
            <a:avLst/>
            <a:gdLst>
              <a:gd name="connsiteX0" fmla="*/ 0 w 1296144"/>
              <a:gd name="connsiteY0" fmla="*/ 0 h 525141"/>
              <a:gd name="connsiteX1" fmla="*/ 45719 w 1296144"/>
              <a:gd name="connsiteY1" fmla="*/ 0 h 525141"/>
              <a:gd name="connsiteX2" fmla="*/ 45719 w 1296144"/>
              <a:gd name="connsiteY2" fmla="*/ 486757 h 525141"/>
              <a:gd name="connsiteX3" fmla="*/ 1239521 w 1296144"/>
              <a:gd name="connsiteY3" fmla="*/ 486757 h 525141"/>
              <a:gd name="connsiteX4" fmla="*/ 1239521 w 1296144"/>
              <a:gd name="connsiteY4" fmla="*/ 93760 h 525141"/>
              <a:gd name="connsiteX5" fmla="*/ 1221282 w 1296144"/>
              <a:gd name="connsiteY5" fmla="*/ 93760 h 525141"/>
              <a:gd name="connsiteX6" fmla="*/ 1258713 w 1296144"/>
              <a:gd name="connsiteY6" fmla="*/ 21085 h 525141"/>
              <a:gd name="connsiteX7" fmla="*/ 1296144 w 1296144"/>
              <a:gd name="connsiteY7" fmla="*/ 93760 h 525141"/>
              <a:gd name="connsiteX8" fmla="*/ 1277905 w 1296144"/>
              <a:gd name="connsiteY8" fmla="*/ 93760 h 525141"/>
              <a:gd name="connsiteX9" fmla="*/ 1277905 w 1296144"/>
              <a:gd name="connsiteY9" fmla="*/ 525141 h 525141"/>
              <a:gd name="connsiteX10" fmla="*/ 0 w 1296144"/>
              <a:gd name="connsiteY10" fmla="*/ 525141 h 525141"/>
              <a:gd name="connsiteX11" fmla="*/ 0 w 1296144"/>
              <a:gd name="connsiteY11" fmla="*/ 515849 h 525141"/>
              <a:gd name="connsiteX12" fmla="*/ 0 w 1296144"/>
              <a:gd name="connsiteY12" fmla="*/ 486757 h 52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6144" h="525141">
                <a:moveTo>
                  <a:pt x="0" y="0"/>
                </a:moveTo>
                <a:lnTo>
                  <a:pt x="45719" y="0"/>
                </a:lnTo>
                <a:lnTo>
                  <a:pt x="45719" y="486757"/>
                </a:lnTo>
                <a:lnTo>
                  <a:pt x="1239521" y="486757"/>
                </a:lnTo>
                <a:lnTo>
                  <a:pt x="1239521" y="93760"/>
                </a:lnTo>
                <a:lnTo>
                  <a:pt x="1221282" y="93760"/>
                </a:lnTo>
                <a:lnTo>
                  <a:pt x="1258713" y="21085"/>
                </a:lnTo>
                <a:lnTo>
                  <a:pt x="1296144" y="93760"/>
                </a:lnTo>
                <a:lnTo>
                  <a:pt x="1277905" y="93760"/>
                </a:lnTo>
                <a:lnTo>
                  <a:pt x="1277905" y="525141"/>
                </a:lnTo>
                <a:lnTo>
                  <a:pt x="0" y="525141"/>
                </a:lnTo>
                <a:lnTo>
                  <a:pt x="0" y="515849"/>
                </a:lnTo>
                <a:lnTo>
                  <a:pt x="0" y="486757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41F8957B-A2EC-4E73-80CC-C8E1D53E112C}"/>
              </a:ext>
            </a:extLst>
          </p:cNvPr>
          <p:cNvSpPr/>
          <p:nvPr/>
        </p:nvSpPr>
        <p:spPr bwMode="auto">
          <a:xfrm flipH="1">
            <a:off x="2999656" y="6028615"/>
            <a:ext cx="2420868" cy="525141"/>
          </a:xfrm>
          <a:custGeom>
            <a:avLst/>
            <a:gdLst>
              <a:gd name="connsiteX0" fmla="*/ 0 w 1296144"/>
              <a:gd name="connsiteY0" fmla="*/ 0 h 525141"/>
              <a:gd name="connsiteX1" fmla="*/ 45719 w 1296144"/>
              <a:gd name="connsiteY1" fmla="*/ 0 h 525141"/>
              <a:gd name="connsiteX2" fmla="*/ 45719 w 1296144"/>
              <a:gd name="connsiteY2" fmla="*/ 486757 h 525141"/>
              <a:gd name="connsiteX3" fmla="*/ 1239521 w 1296144"/>
              <a:gd name="connsiteY3" fmla="*/ 486757 h 525141"/>
              <a:gd name="connsiteX4" fmla="*/ 1239521 w 1296144"/>
              <a:gd name="connsiteY4" fmla="*/ 93760 h 525141"/>
              <a:gd name="connsiteX5" fmla="*/ 1221282 w 1296144"/>
              <a:gd name="connsiteY5" fmla="*/ 93760 h 525141"/>
              <a:gd name="connsiteX6" fmla="*/ 1258713 w 1296144"/>
              <a:gd name="connsiteY6" fmla="*/ 21085 h 525141"/>
              <a:gd name="connsiteX7" fmla="*/ 1296144 w 1296144"/>
              <a:gd name="connsiteY7" fmla="*/ 93760 h 525141"/>
              <a:gd name="connsiteX8" fmla="*/ 1277905 w 1296144"/>
              <a:gd name="connsiteY8" fmla="*/ 93760 h 525141"/>
              <a:gd name="connsiteX9" fmla="*/ 1277905 w 1296144"/>
              <a:gd name="connsiteY9" fmla="*/ 525141 h 525141"/>
              <a:gd name="connsiteX10" fmla="*/ 0 w 1296144"/>
              <a:gd name="connsiteY10" fmla="*/ 525141 h 525141"/>
              <a:gd name="connsiteX11" fmla="*/ 0 w 1296144"/>
              <a:gd name="connsiteY11" fmla="*/ 515849 h 525141"/>
              <a:gd name="connsiteX12" fmla="*/ 0 w 1296144"/>
              <a:gd name="connsiteY12" fmla="*/ 486757 h 52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6144" h="525141">
                <a:moveTo>
                  <a:pt x="0" y="0"/>
                </a:moveTo>
                <a:lnTo>
                  <a:pt x="45719" y="0"/>
                </a:lnTo>
                <a:lnTo>
                  <a:pt x="45719" y="486757"/>
                </a:lnTo>
                <a:lnTo>
                  <a:pt x="1239521" y="486757"/>
                </a:lnTo>
                <a:lnTo>
                  <a:pt x="1239521" y="93760"/>
                </a:lnTo>
                <a:lnTo>
                  <a:pt x="1221282" y="93760"/>
                </a:lnTo>
                <a:lnTo>
                  <a:pt x="1258713" y="21085"/>
                </a:lnTo>
                <a:lnTo>
                  <a:pt x="1296144" y="93760"/>
                </a:lnTo>
                <a:lnTo>
                  <a:pt x="1277905" y="93760"/>
                </a:lnTo>
                <a:lnTo>
                  <a:pt x="1277905" y="525141"/>
                </a:lnTo>
                <a:lnTo>
                  <a:pt x="0" y="525141"/>
                </a:lnTo>
                <a:lnTo>
                  <a:pt x="0" y="515849"/>
                </a:lnTo>
                <a:lnTo>
                  <a:pt x="0" y="486757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2F8FECC-4D18-468F-956A-36235CCB5CD7}"/>
              </a:ext>
            </a:extLst>
          </p:cNvPr>
          <p:cNvSpPr txBox="1"/>
          <p:nvPr/>
        </p:nvSpPr>
        <p:spPr>
          <a:xfrm>
            <a:off x="3049933" y="6277875"/>
            <a:ext cx="23874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</a:rPr>
              <a:t>Application in the Appropriate Environment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4BF94C8-79DB-418E-8BD3-4AF88FF29312}"/>
              </a:ext>
            </a:extLst>
          </p:cNvPr>
          <p:cNvSpPr txBox="1"/>
          <p:nvPr/>
        </p:nvSpPr>
        <p:spPr>
          <a:xfrm>
            <a:off x="6945567" y="6277875"/>
            <a:ext cx="23874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</a:rPr>
              <a:t>Additions to the Knowledge Base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0E0BC53-AFD9-476D-9468-22BEC02F682E}"/>
              </a:ext>
            </a:extLst>
          </p:cNvPr>
          <p:cNvSpPr txBox="1"/>
          <p:nvPr/>
        </p:nvSpPr>
        <p:spPr>
          <a:xfrm>
            <a:off x="2342056" y="4736819"/>
            <a:ext cx="18002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</a:rPr>
              <a:t>Technology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F1692A9-46C7-4EBB-B859-E4AC037CCAA4}"/>
              </a:ext>
            </a:extLst>
          </p:cNvPr>
          <p:cNvSpPr txBox="1"/>
          <p:nvPr/>
        </p:nvSpPr>
        <p:spPr>
          <a:xfrm>
            <a:off x="2356928" y="5055068"/>
            <a:ext cx="1794856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latin typeface="Arial" pitchFamily="34" charset="0"/>
              </a:rPr>
              <a:t>Lexia</a:t>
            </a:r>
            <a:endParaRPr lang="en-US" sz="900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latin typeface="Arial" pitchFamily="34" charset="0"/>
              </a:rPr>
              <a:t>LexML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49601F4-DED1-40F9-8CFC-1F1DFCB983F3}"/>
              </a:ext>
            </a:extLst>
          </p:cNvPr>
          <p:cNvSpPr txBox="1"/>
          <p:nvPr/>
        </p:nvSpPr>
        <p:spPr>
          <a:xfrm>
            <a:off x="5169424" y="3304837"/>
            <a:ext cx="1794856" cy="85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Extended Version of </a:t>
            </a:r>
            <a:r>
              <a:rPr lang="en-US" sz="900" dirty="0" err="1">
                <a:latin typeface="Arial" pitchFamily="34" charset="0"/>
              </a:rPr>
              <a:t>LexML</a:t>
            </a: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Adaptions to </a:t>
            </a:r>
            <a:r>
              <a:rPr lang="en-US" sz="900" dirty="0" err="1">
                <a:latin typeface="Arial" pitchFamily="34" charset="0"/>
              </a:rPr>
              <a:t>Lexia</a:t>
            </a:r>
            <a:endParaRPr lang="en-US" sz="900" dirty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900" dirty="0">
              <a:latin typeface="Arial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B0C78C1-3E88-4F04-99B4-9D5B32CAE0A2}"/>
              </a:ext>
            </a:extLst>
          </p:cNvPr>
          <p:cNvSpPr txBox="1"/>
          <p:nvPr/>
        </p:nvSpPr>
        <p:spPr>
          <a:xfrm>
            <a:off x="2289104" y="3280805"/>
            <a:ext cx="194156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Software Developers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Legal Experts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900" dirty="0">
              <a:latin typeface="Arial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894DD94-D23E-485B-A0E6-04D0F91B2DCF}"/>
              </a:ext>
            </a:extLst>
          </p:cNvPr>
          <p:cNvSpPr txBox="1"/>
          <p:nvPr/>
        </p:nvSpPr>
        <p:spPr>
          <a:xfrm>
            <a:off x="7927440" y="3554977"/>
            <a:ext cx="1881736" cy="14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(Active)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Binary Text Classification in jurisdictions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Rule-based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ML Frameworks</a:t>
            </a:r>
          </a:p>
          <a:p>
            <a:pPr>
              <a:lnSpc>
                <a:spcPct val="150000"/>
              </a:lnSpc>
            </a:pPr>
            <a:endParaRPr lang="en-US" sz="900" dirty="0">
              <a:latin typeface="Arial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DAD657B-E572-499F-9F49-629E459980A9}"/>
              </a:ext>
            </a:extLst>
          </p:cNvPr>
          <p:cNvSpPr txBox="1"/>
          <p:nvPr/>
        </p:nvSpPr>
        <p:spPr>
          <a:xfrm>
            <a:off x="5140840" y="4970441"/>
            <a:ext cx="1881736" cy="99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Document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Sentence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itchFamily="34" charset="0"/>
              </a:rPr>
              <a:t>Binary Text Classification</a:t>
            </a:r>
          </a:p>
          <a:p>
            <a:pPr>
              <a:lnSpc>
                <a:spcPct val="150000"/>
              </a:lnSpc>
            </a:pPr>
            <a:endParaRPr lang="en-US" sz="900" dirty="0">
              <a:latin typeface="Arial" pitchFamily="34" charset="0"/>
            </a:endParaRP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E3064D67-6403-43B1-8245-F7249F66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5406157"/>
            <a:ext cx="504056" cy="485558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6EAC3705-0F35-4AEB-B9A2-34118D0C04A3}"/>
              </a:ext>
            </a:extLst>
          </p:cNvPr>
          <p:cNvSpPr txBox="1"/>
          <p:nvPr/>
        </p:nvSpPr>
        <p:spPr>
          <a:xfrm>
            <a:off x="5150368" y="4710418"/>
            <a:ext cx="18002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</a:rPr>
              <a:t>Justify/Evaluate</a:t>
            </a:r>
            <a:endParaRPr lang="en-US" sz="1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493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4695F-5608-4EB4-AA65-2438B5AB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B3D37-12E4-46CC-A3DE-0F8B58276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b="1" dirty="0"/>
              <a:t>IT-Artifact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Extended Version of </a:t>
            </a:r>
            <a:r>
              <a:rPr lang="en-US" dirty="0" err="1"/>
              <a:t>LexML</a:t>
            </a:r>
            <a:r>
              <a:rPr lang="en-US" dirty="0"/>
              <a:t> with BTC</a:t>
            </a:r>
          </a:p>
          <a:p>
            <a:pPr marL="909637" lvl="2" indent="-285750">
              <a:buFontTx/>
              <a:buChar char="-"/>
            </a:pPr>
            <a:r>
              <a:rPr lang="en-US" dirty="0"/>
              <a:t>Optional choice of AML Algorithm and Query Strategy</a:t>
            </a:r>
          </a:p>
          <a:p>
            <a:pPr marL="909637" lvl="2" indent="-285750">
              <a:buFontTx/>
              <a:buChar char="-"/>
            </a:pPr>
            <a:r>
              <a:rPr lang="en-US" dirty="0"/>
              <a:t>Any imported document to </a:t>
            </a:r>
            <a:r>
              <a:rPr lang="en-US" dirty="0" err="1"/>
              <a:t>Lexia</a:t>
            </a:r>
            <a:r>
              <a:rPr lang="en-US" dirty="0"/>
              <a:t> can be used as Training Data</a:t>
            </a:r>
          </a:p>
          <a:p>
            <a:pPr marL="909637" lvl="2" indent="-285750">
              <a:buFontTx/>
              <a:buChar char="-"/>
            </a:pPr>
            <a:r>
              <a:rPr lang="en-US" dirty="0"/>
              <a:t>AML Model can be applied to any Document imported to </a:t>
            </a:r>
            <a:r>
              <a:rPr lang="en-US" dirty="0" err="1"/>
              <a:t>Lexia</a:t>
            </a:r>
            <a:endParaRPr lang="en-US" dirty="0"/>
          </a:p>
          <a:p>
            <a:pPr marL="642937" lvl="1" indent="-285750">
              <a:buFontTx/>
              <a:buChar char="-"/>
            </a:pPr>
            <a:r>
              <a:rPr lang="en-US" dirty="0"/>
              <a:t>Suitable UI for </a:t>
            </a:r>
            <a:r>
              <a:rPr lang="en-US" dirty="0" err="1"/>
              <a:t>Lexia</a:t>
            </a:r>
            <a:endParaRPr lang="en-US" dirty="0"/>
          </a:p>
          <a:p>
            <a:pPr marL="642937" lvl="1" indent="-285750">
              <a:buFontTx/>
              <a:buChar char="-"/>
            </a:pPr>
            <a:r>
              <a:rPr lang="en-US" dirty="0"/>
              <a:t>ML Model that classifies judgements including predicates about unlawfulness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Knowledge based</a:t>
            </a:r>
            <a:r>
              <a:rPr lang="en-US" dirty="0"/>
              <a:t> 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AML vs. ML vs. </a:t>
            </a:r>
            <a:r>
              <a:rPr lang="en-US" dirty="0" err="1"/>
              <a:t>Ruta</a:t>
            </a:r>
            <a:r>
              <a:rPr lang="en-US" dirty="0"/>
              <a:t> 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New insights for the use of BTC and ML in the legal domain</a:t>
            </a:r>
          </a:p>
          <a:p>
            <a:pPr marL="642937" lvl="1" indent="-285750">
              <a:buFontTx/>
              <a:buChar char="-"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CDE9D-839D-48CE-851F-D3241DAC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A8920-72FE-4D6D-9D21-DD36C2AF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6AC8B-D026-43C5-8A07-785C328A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5059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980728"/>
            <a:ext cx="1219200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Key Facts </a:t>
            </a:r>
          </a:p>
          <a:p>
            <a:pPr>
              <a:lnSpc>
                <a:spcPct val="150000"/>
              </a:lnSpc>
            </a:pPr>
            <a:r>
              <a:rPr lang="en-US" dirty="0"/>
              <a:t>Motivation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Legal Reasoning 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Challenges</a:t>
            </a:r>
          </a:p>
          <a:p>
            <a:pPr>
              <a:lnSpc>
                <a:spcPct val="150000"/>
              </a:lnSpc>
            </a:pPr>
            <a:r>
              <a:rPr lang="en-US" dirty="0"/>
              <a:t>Data Set</a:t>
            </a:r>
          </a:p>
          <a:p>
            <a:pPr>
              <a:lnSpc>
                <a:spcPct val="150000"/>
              </a:lnSpc>
            </a:pPr>
            <a:r>
              <a:rPr lang="en-US" dirty="0"/>
              <a:t>Active Learning</a:t>
            </a:r>
          </a:p>
          <a:p>
            <a:pPr>
              <a:lnSpc>
                <a:spcPct val="150000"/>
              </a:lnSpc>
            </a:pPr>
            <a:r>
              <a:rPr lang="en-US" dirty="0"/>
              <a:t>Research Approach &amp; 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86EE2-F71A-4C86-95A8-7EF8697D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Approach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7C0C21E-FF92-44A9-AAB7-60E6F4886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7775"/>
              </p:ext>
            </p:extLst>
          </p:nvPr>
        </p:nvGraphicFramePr>
        <p:xfrm>
          <a:off x="1774825" y="981076"/>
          <a:ext cx="8642350" cy="568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ADB18B-2326-4253-AD1C-48749DA2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EBEADB-C95A-4E5F-94EB-56234D55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CA8F5-75E1-44DC-B70C-0F3E6269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6407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723E0-8F2E-4525-A5DA-C3E54708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47CB4FB-23B9-4007-8EFD-09389824AED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74826" y="981076"/>
          <a:ext cx="8713663" cy="4841101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244809">
                  <a:extLst>
                    <a:ext uri="{9D8B030D-6E8A-4147-A177-3AD203B41FA5}">
                      <a16:colId xmlns:a16="http://schemas.microsoft.com/office/drawing/2014/main" val="2448122352"/>
                    </a:ext>
                  </a:extLst>
                </a:gridCol>
                <a:gridCol w="1244809">
                  <a:extLst>
                    <a:ext uri="{9D8B030D-6E8A-4147-A177-3AD203B41FA5}">
                      <a16:colId xmlns:a16="http://schemas.microsoft.com/office/drawing/2014/main" val="684309581"/>
                    </a:ext>
                  </a:extLst>
                </a:gridCol>
                <a:gridCol w="1244809">
                  <a:extLst>
                    <a:ext uri="{9D8B030D-6E8A-4147-A177-3AD203B41FA5}">
                      <a16:colId xmlns:a16="http://schemas.microsoft.com/office/drawing/2014/main" val="2449357318"/>
                    </a:ext>
                  </a:extLst>
                </a:gridCol>
                <a:gridCol w="1244809">
                  <a:extLst>
                    <a:ext uri="{9D8B030D-6E8A-4147-A177-3AD203B41FA5}">
                      <a16:colId xmlns:a16="http://schemas.microsoft.com/office/drawing/2014/main" val="3563823718"/>
                    </a:ext>
                  </a:extLst>
                </a:gridCol>
                <a:gridCol w="1244809">
                  <a:extLst>
                    <a:ext uri="{9D8B030D-6E8A-4147-A177-3AD203B41FA5}">
                      <a16:colId xmlns:a16="http://schemas.microsoft.com/office/drawing/2014/main" val="3262857652"/>
                    </a:ext>
                  </a:extLst>
                </a:gridCol>
                <a:gridCol w="1244809">
                  <a:extLst>
                    <a:ext uri="{9D8B030D-6E8A-4147-A177-3AD203B41FA5}">
                      <a16:colId xmlns:a16="http://schemas.microsoft.com/office/drawing/2014/main" val="183024456"/>
                    </a:ext>
                  </a:extLst>
                </a:gridCol>
                <a:gridCol w="1244809">
                  <a:extLst>
                    <a:ext uri="{9D8B030D-6E8A-4147-A177-3AD203B41FA5}">
                      <a16:colId xmlns:a16="http://schemas.microsoft.com/office/drawing/2014/main" val="3223400424"/>
                    </a:ext>
                  </a:extLst>
                </a:gridCol>
              </a:tblGrid>
              <a:tr h="431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Approach: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November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December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January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February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March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April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235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Literature</a:t>
                      </a:r>
                      <a:endParaRPr lang="en-US" sz="1400" dirty="0"/>
                    </a:p>
                    <a:p>
                      <a:pPr algn="ctr"/>
                      <a:r>
                        <a:rPr lang="en-US" sz="1200" dirty="0"/>
                        <a:t>Research</a:t>
                      </a:r>
                      <a:endParaRPr lang="en-US" sz="14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7237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Requirements Engineering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89174"/>
                  </a:ext>
                </a:extLst>
              </a:tr>
              <a:tr h="5929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Concepting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1574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Implementation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4181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Evaluation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325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Thesis: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41122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Writing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7952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Review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71322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15EEFE-DC82-46C4-9210-60A5AE80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7DD453-DCFC-4B82-83CC-B63C13EA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DDE332-F06D-472A-AC2B-2FBB533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0C5CBE-D864-476D-BF9B-1FF2B8551C26}"/>
              </a:ext>
            </a:extLst>
          </p:cNvPr>
          <p:cNvSpPr/>
          <p:nvPr/>
        </p:nvSpPr>
        <p:spPr bwMode="auto">
          <a:xfrm>
            <a:off x="3575720" y="1534197"/>
            <a:ext cx="180020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190788-FB8E-4153-8EDF-64AFEE53679A}"/>
              </a:ext>
            </a:extLst>
          </p:cNvPr>
          <p:cNvSpPr/>
          <p:nvPr/>
        </p:nvSpPr>
        <p:spPr bwMode="auto">
          <a:xfrm>
            <a:off x="3934264" y="2110261"/>
            <a:ext cx="1584176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35D0343-7479-4837-A811-04063AF104A1}"/>
              </a:ext>
            </a:extLst>
          </p:cNvPr>
          <p:cNvSpPr/>
          <p:nvPr/>
        </p:nvSpPr>
        <p:spPr bwMode="auto">
          <a:xfrm>
            <a:off x="4367808" y="2686325"/>
            <a:ext cx="1224136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A40B06D-EB52-482D-AECC-30C88D57636E}"/>
              </a:ext>
            </a:extLst>
          </p:cNvPr>
          <p:cNvSpPr/>
          <p:nvPr/>
        </p:nvSpPr>
        <p:spPr bwMode="auto">
          <a:xfrm>
            <a:off x="4726352" y="3262389"/>
            <a:ext cx="136700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C8F702C-A58C-4C06-AA4C-1B5E0ABD946C}"/>
              </a:ext>
            </a:extLst>
          </p:cNvPr>
          <p:cNvSpPr/>
          <p:nvPr/>
        </p:nvSpPr>
        <p:spPr bwMode="auto">
          <a:xfrm>
            <a:off x="5663952" y="3815859"/>
            <a:ext cx="862948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D6BFCAB-DBFF-4760-B15B-D94E2A475164}"/>
              </a:ext>
            </a:extLst>
          </p:cNvPr>
          <p:cNvSpPr/>
          <p:nvPr/>
        </p:nvSpPr>
        <p:spPr bwMode="auto">
          <a:xfrm>
            <a:off x="6240016" y="2686325"/>
            <a:ext cx="1224136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FD7CB9B-80B4-49A7-9F80-DA907B833C12}"/>
              </a:ext>
            </a:extLst>
          </p:cNvPr>
          <p:cNvSpPr/>
          <p:nvPr/>
        </p:nvSpPr>
        <p:spPr bwMode="auto">
          <a:xfrm>
            <a:off x="6598560" y="3262389"/>
            <a:ext cx="136700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417B7AC-01F4-4C14-ABDC-FC59F3D015CB}"/>
              </a:ext>
            </a:extLst>
          </p:cNvPr>
          <p:cNvSpPr/>
          <p:nvPr/>
        </p:nvSpPr>
        <p:spPr bwMode="auto">
          <a:xfrm>
            <a:off x="7536160" y="3815859"/>
            <a:ext cx="862948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D8A4C32-E6C4-4C5E-BEFC-9A49DEE78D2C}"/>
              </a:ext>
            </a:extLst>
          </p:cNvPr>
          <p:cNvSpPr/>
          <p:nvPr/>
        </p:nvSpPr>
        <p:spPr bwMode="auto">
          <a:xfrm>
            <a:off x="8086576" y="2686325"/>
            <a:ext cx="1224136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129883-0A05-4C18-A1CE-7105BA67F648}"/>
              </a:ext>
            </a:extLst>
          </p:cNvPr>
          <p:cNvSpPr/>
          <p:nvPr/>
        </p:nvSpPr>
        <p:spPr bwMode="auto">
          <a:xfrm>
            <a:off x="8445120" y="3262389"/>
            <a:ext cx="136700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BF5329C-99C1-4C6B-8502-3FC08D6A6934}"/>
              </a:ext>
            </a:extLst>
          </p:cNvPr>
          <p:cNvSpPr/>
          <p:nvPr/>
        </p:nvSpPr>
        <p:spPr bwMode="auto">
          <a:xfrm>
            <a:off x="9382720" y="3815859"/>
            <a:ext cx="862948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AC2182A-3495-480E-AA63-36F7C3280B0C}"/>
              </a:ext>
            </a:extLst>
          </p:cNvPr>
          <p:cNvSpPr/>
          <p:nvPr/>
        </p:nvSpPr>
        <p:spPr bwMode="auto">
          <a:xfrm>
            <a:off x="5231556" y="4819017"/>
            <a:ext cx="3960788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F74B0CB-6BCC-4ECF-9700-DCA3175EBB96}"/>
              </a:ext>
            </a:extLst>
          </p:cNvPr>
          <p:cNvSpPr/>
          <p:nvPr/>
        </p:nvSpPr>
        <p:spPr bwMode="auto">
          <a:xfrm>
            <a:off x="9192344" y="5297633"/>
            <a:ext cx="8381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610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54FA3-0FA2-4F30-AB76-BC47CA76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03F546-E13E-4A23-BAFD-94D6017F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Both"/>
            </a:pPr>
            <a:r>
              <a:rPr lang="en-GB" dirty="0">
                <a:hlinkClick r:id="rId2"/>
              </a:rPr>
              <a:t>https://www.bundestag.de/blob/194870/7c8a01e16c98fc9c32ddb203d7bd88e0/gesetzgebung_wp18-data.pdf</a:t>
            </a:r>
            <a:endParaRPr lang="en-GB" dirty="0"/>
          </a:p>
          <a:p>
            <a:pPr marL="342900" indent="-342900">
              <a:buFont typeface="+mj-lt"/>
              <a:buAutoNum type="arabicParenBoth"/>
            </a:pPr>
            <a:r>
              <a:rPr lang="en-US" dirty="0" err="1"/>
              <a:t>Gruner</a:t>
            </a:r>
            <a:r>
              <a:rPr lang="en-US" dirty="0"/>
              <a:t>, Ronald H. "Anatomy of a lawsuit." (2008).</a:t>
            </a:r>
            <a:endParaRPr lang="en-GB" dirty="0"/>
          </a:p>
          <a:p>
            <a:pPr marL="342900" indent="-342900">
              <a:buFont typeface="+mj-lt"/>
              <a:buAutoNum type="arabicParenBoth"/>
            </a:pP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C7A2C-D51F-43E4-A762-9C31749E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8628D-F9E1-414C-A422-46BEA669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DD134-1D2C-4B62-A6AF-1ED5AB9E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3966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B357B-6688-436D-83E3-13AAD01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German civil judgment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B06809-F0FA-41FF-BDA1-4F5BD2FF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628800"/>
            <a:ext cx="3038737" cy="396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D995E-BD20-427C-BCD2-9C77427F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D6942-5838-46BC-BD4D-D6F70220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CB5A7-A8DA-4317-ABFF-36E6D933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BCE0BA-0D1A-4EA2-BD6A-77A6D02CF66B}"/>
              </a:ext>
            </a:extLst>
          </p:cNvPr>
          <p:cNvSpPr txBox="1"/>
          <p:nvPr/>
        </p:nvSpPr>
        <p:spPr>
          <a:xfrm>
            <a:off x="4223792" y="1720875"/>
            <a:ext cx="72008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Preamble (Rubrum)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Guiding principle (depends on art of the judgment)</a:t>
            </a:r>
          </a:p>
          <a:p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Operative provisions (Tenor)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Element of an offense (</a:t>
            </a:r>
            <a:r>
              <a:rPr lang="en-US" dirty="0" err="1">
                <a:latin typeface="Arial" pitchFamily="34" charset="0"/>
              </a:rPr>
              <a:t>Tatbestand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Reasons for the decision (</a:t>
            </a:r>
            <a:r>
              <a:rPr lang="en-US" dirty="0" err="1">
                <a:latin typeface="Arial" pitchFamily="34" charset="0"/>
              </a:rPr>
              <a:t>Entscheidungsgründe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Explanation on rights of appeal (</a:t>
            </a:r>
            <a:r>
              <a:rPr lang="en-US" dirty="0" err="1">
                <a:latin typeface="Arial" pitchFamily="34" charset="0"/>
              </a:rPr>
              <a:t>Rechtsmittelbelehrung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599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B357B-6688-436D-83E3-13AAD01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German civil judgment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B06809-F0FA-41FF-BDA1-4F5BD2FF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628800"/>
            <a:ext cx="3038737" cy="396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D995E-BD20-427C-BCD2-9C77427F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D6942-5838-46BC-BD4D-D6F70220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CB5A7-A8DA-4317-ABFF-36E6D933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BCE0BA-0D1A-4EA2-BD6A-77A6D02CF66B}"/>
              </a:ext>
            </a:extLst>
          </p:cNvPr>
          <p:cNvSpPr txBox="1"/>
          <p:nvPr/>
        </p:nvSpPr>
        <p:spPr>
          <a:xfrm>
            <a:off x="4223792" y="1720875"/>
            <a:ext cx="72008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Preamble (Rubrum)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Arial" pitchFamily="34" charset="0"/>
              </a:rPr>
              <a:t>Guiding principle (depends on art of the judgment)</a:t>
            </a:r>
          </a:p>
          <a:p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Operative provisions (Tenor)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Element of an offense (</a:t>
            </a:r>
            <a:r>
              <a:rPr lang="en-US" dirty="0" err="1">
                <a:latin typeface="Arial" pitchFamily="34" charset="0"/>
              </a:rPr>
              <a:t>Tatbestand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Arial" pitchFamily="34" charset="0"/>
              </a:rPr>
              <a:t>Reasons for the decision (</a:t>
            </a:r>
            <a:r>
              <a:rPr lang="en-US" dirty="0" err="1">
                <a:highlight>
                  <a:srgbClr val="FFFF00"/>
                </a:highlight>
                <a:latin typeface="Arial" pitchFamily="34" charset="0"/>
              </a:rPr>
              <a:t>Entscheidungsgründe</a:t>
            </a:r>
            <a:r>
              <a:rPr lang="en-US" dirty="0">
                <a:highlight>
                  <a:srgbClr val="FFFF00"/>
                </a:highlight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Explanation on rights of appeal (</a:t>
            </a:r>
            <a:r>
              <a:rPr lang="en-US" dirty="0" err="1">
                <a:latin typeface="Arial" pitchFamily="34" charset="0"/>
              </a:rPr>
              <a:t>Rechtsmittelbelehrung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992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B357B-6688-436D-83E3-13AAD01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German civil judgment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B06809-F0FA-41FF-BDA1-4F5BD2FF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1" t="56388" r="3750" b="11087"/>
          <a:stretch/>
        </p:blipFill>
        <p:spPr>
          <a:xfrm>
            <a:off x="1055440" y="2276872"/>
            <a:ext cx="728323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98500" sx="111000" sy="111000" algn="ctr" rotWithShape="0">
              <a:prstClr val="black">
                <a:alpha val="34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D995E-BD20-427C-BCD2-9C77427F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D6942-5838-46BC-BD4D-D6F70220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CB5A7-A8DA-4317-ABFF-36E6D933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BCE0BA-0D1A-4EA2-BD6A-77A6D02CF66B}"/>
              </a:ext>
            </a:extLst>
          </p:cNvPr>
          <p:cNvSpPr txBox="1"/>
          <p:nvPr/>
        </p:nvSpPr>
        <p:spPr>
          <a:xfrm>
            <a:off x="1487488" y="1248635"/>
            <a:ext cx="7200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Guiding principle (depends on art of the judgment)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810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B357B-6688-436D-83E3-13AAD01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German civil judgment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B06809-F0FA-41FF-BDA1-4F5BD2FF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1" t="56388" r="3750" b="11087"/>
          <a:stretch/>
        </p:blipFill>
        <p:spPr>
          <a:xfrm>
            <a:off x="1055440" y="2276872"/>
            <a:ext cx="728323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98500" sx="111000" sy="111000" algn="ctr" rotWithShape="0">
              <a:prstClr val="black">
                <a:alpha val="34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D995E-BD20-427C-BCD2-9C77427F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D6942-5838-46BC-BD4D-D6F70220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CB5A7-A8DA-4317-ABFF-36E6D933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BCE0BA-0D1A-4EA2-BD6A-77A6D02CF66B}"/>
              </a:ext>
            </a:extLst>
          </p:cNvPr>
          <p:cNvSpPr txBox="1"/>
          <p:nvPr/>
        </p:nvSpPr>
        <p:spPr>
          <a:xfrm>
            <a:off x="1487488" y="1248635"/>
            <a:ext cx="7200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Guiding principle (depends on art of the judgment)</a:t>
            </a:r>
          </a:p>
          <a:p>
            <a:endParaRPr lang="en-US" dirty="0">
              <a:latin typeface="Arial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25DDA7-68B1-4B60-899A-0B2C5F6D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01" y="2492896"/>
            <a:ext cx="6737623" cy="32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13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B357B-6688-436D-83E3-13AAD01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German civil judgment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B06809-F0FA-41FF-BDA1-4F5BD2FF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628800"/>
            <a:ext cx="3038737" cy="396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D995E-BD20-427C-BCD2-9C77427F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D6942-5838-46BC-BD4D-D6F70220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CB5A7-A8DA-4317-ABFF-36E6D933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BCE0BA-0D1A-4EA2-BD6A-77A6D02CF66B}"/>
              </a:ext>
            </a:extLst>
          </p:cNvPr>
          <p:cNvSpPr txBox="1"/>
          <p:nvPr/>
        </p:nvSpPr>
        <p:spPr>
          <a:xfrm>
            <a:off x="4223792" y="1720875"/>
            <a:ext cx="72008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Reasons for the decision (</a:t>
            </a:r>
            <a:r>
              <a:rPr lang="en-US" dirty="0" err="1">
                <a:latin typeface="Arial" pitchFamily="34" charset="0"/>
              </a:rPr>
              <a:t>Entscheidungsgründe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Opinion of the previous court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Recognizable by the indirect speech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Not relevant for our use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Opinion of the current court (in our case from the BGH)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Recognizable by the direct speech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Highly relevant for our use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287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26CE6-06D9-4182-971A-1D42FD93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Annotation off a Judgment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38B976-11C1-4E8E-B797-74B90C40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2CA4FF-DDA3-4B65-A9F8-F8DCE674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28D49-E803-47FF-ABD1-BC8F6011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A00B1A-6672-4A3E-8D8E-AC6B1331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20"/>
          <a:stretch/>
        </p:blipFill>
        <p:spPr>
          <a:xfrm>
            <a:off x="47328" y="4222615"/>
            <a:ext cx="6839021" cy="2177926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433DC02-F098-451B-9329-E5328D2D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981076"/>
            <a:ext cx="5545543" cy="54006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C4A796C-086D-490A-AAD7-2B9F99B21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36"/>
          <a:stretch/>
        </p:blipFill>
        <p:spPr>
          <a:xfrm>
            <a:off x="47328" y="1052736"/>
            <a:ext cx="68390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Florian Matthes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Prof. Dr.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F971E3-4EC7-4985-9471-2FAA5993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Chair:</a:t>
            </a:r>
            <a:r>
              <a:rPr lang="en-US" dirty="0"/>
              <a:t> Software Engineering for Business Information Systems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Title:</a:t>
            </a:r>
            <a:r>
              <a:rPr lang="en-US" dirty="0"/>
              <a:t> </a:t>
            </a:r>
            <a:r>
              <a:rPr lang="en-GB" dirty="0"/>
              <a:t>Supporting the Legal Reasoning Process by Classification of Judgments Applying Active Machine Learning</a:t>
            </a:r>
            <a:endParaRPr lang="en-US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Author:</a:t>
            </a:r>
            <a:r>
              <a:rPr lang="en-US" dirty="0"/>
              <a:t> Linus Boehm (</a:t>
            </a:r>
            <a:r>
              <a:rPr lang="en-US" dirty="0">
                <a:hlinkClick r:id="rId2"/>
              </a:rPr>
              <a:t>linus.boehm@tum.de</a:t>
            </a:r>
            <a:r>
              <a:rPr lang="en-US" dirty="0"/>
              <a:t>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Advisor:</a:t>
            </a:r>
            <a:r>
              <a:rPr lang="en-US" dirty="0"/>
              <a:t> M.Sc. Ingo Glaser (</a:t>
            </a:r>
            <a:r>
              <a:rPr lang="en-US" dirty="0">
                <a:hlinkClick r:id="rId3"/>
              </a:rPr>
              <a:t>ingo.glaser@tum.de</a:t>
            </a:r>
            <a:r>
              <a:rPr lang="en-US" dirty="0"/>
              <a:t>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Supervisor:</a:t>
            </a:r>
            <a:r>
              <a:rPr lang="en-US" dirty="0"/>
              <a:t> Prof. Dr. Florian </a:t>
            </a:r>
            <a:r>
              <a:rPr lang="en-US" dirty="0" err="1"/>
              <a:t>Matthes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matthes@in.tum.de</a:t>
            </a:r>
            <a:r>
              <a:rPr lang="en-US" dirty="0"/>
              <a:t>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Start:</a:t>
            </a:r>
            <a:r>
              <a:rPr lang="en-US" dirty="0"/>
              <a:t> 15</a:t>
            </a:r>
            <a:r>
              <a:rPr lang="en-US" baseline="30000" dirty="0"/>
              <a:t>th</a:t>
            </a:r>
            <a:r>
              <a:rPr lang="en-US" dirty="0"/>
              <a:t> of November, 2017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End:</a:t>
            </a:r>
            <a:r>
              <a:rPr lang="en-US" dirty="0"/>
              <a:t> 15</a:t>
            </a:r>
            <a:r>
              <a:rPr lang="en-US" baseline="30000" dirty="0"/>
              <a:t>th</a:t>
            </a:r>
            <a:r>
              <a:rPr lang="en-US" dirty="0"/>
              <a:t> of April,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14BBB2-9A65-48B2-B2C5-2294575C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Facts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6C8C15-29E6-4561-8F02-97DAEFFE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F0EE66-0797-4242-87A6-842A65E4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3A663D-63BD-47E0-9AD1-851C2C2C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4619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Stick to the good sebis traditions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4" y="981076"/>
            <a:ext cx="11523133" cy="5400675"/>
          </a:xfrm>
        </p:spPr>
        <p:txBody>
          <a:bodyPr/>
          <a:lstStyle/>
          <a:p>
            <a:pPr lvl="1"/>
            <a:r>
              <a:rPr lang="en-US"/>
              <a:t>Provide action links at the bottom of the slide to guide the audience to our web pages or publications (see below). (Select the text, press CTRL-K)</a:t>
            </a:r>
          </a:p>
          <a:p>
            <a:pPr lvl="1"/>
            <a:endParaRPr lang="en-US"/>
          </a:p>
          <a:p>
            <a:pPr lvl="1"/>
            <a:r>
              <a:rPr lang="en-US"/>
              <a:t>Use a file name according to our sebis conventions which helps us and our audience to find the file of your presentation on our web site with Google search:</a:t>
            </a:r>
          </a:p>
          <a:p>
            <a:pPr lvl="2"/>
            <a:r>
              <a:rPr lang="en-US"/>
              <a:t>YYMMDD Author Short Title</a:t>
            </a:r>
          </a:p>
          <a:p>
            <a:pPr lvl="2"/>
            <a:r>
              <a:rPr lang="en-US"/>
              <a:t>Include this string in the footer (Einfügen -&gt; Kopf- und Fusszeile -&gt; Fusszeile)</a:t>
            </a:r>
          </a:p>
          <a:p>
            <a:pPr lvl="2"/>
            <a:r>
              <a:rPr lang="en-US"/>
              <a:t>The unusual date format simplifies the search for the latest version of a slide in an alphabetical directory listing (Dropbox, Explorer, Tricia, Sky-Drive)</a:t>
            </a:r>
          </a:p>
          <a:p>
            <a:pPr lvl="2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2904" y="6351132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For more information visit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3"/>
              </a:rPr>
              <a:t>BEAMS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,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4"/>
              </a:rPr>
              <a:t>EAM Pattern Catalog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5"/>
              </a:rPr>
              <a:t>EAM KPI Catalog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(http://wwwmatthes.in.tum.de)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2904" y="6093297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[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6"/>
              </a:rPr>
              <a:t>Ha13g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]Hauder, M., Roth, S., Matthes, F.: Current Tool support for Metrics in Enterprise Architecture Management </a:t>
            </a:r>
          </a:p>
        </p:txBody>
      </p:sp>
    </p:spTree>
    <p:extLst>
      <p:ext uri="{BB962C8B-B14F-4D97-AF65-F5344CB8AC3E}">
        <p14:creationId xmlns:p14="http://schemas.microsoft.com/office/powerpoint/2010/main" val="40976281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sebis visual language </a:t>
            </a:r>
            <a:br>
              <a:rPr lang="en-US"/>
            </a:br>
            <a:r>
              <a:rPr lang="en-US"/>
              <a:t>(shapes, fonts, colors, sizes)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6F9-0731-40B4-89E9-684A2C5BBDDF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1847528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3039835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423214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5424449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6616756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7809063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900137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775521" y="1536973"/>
            <a:ext cx="9797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Default </a:t>
            </a:r>
          </a:p>
          <a:p>
            <a:r>
              <a:rPr lang="en-US" dirty="0"/>
              <a:t>Text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83904" y="1404357"/>
            <a:ext cx="1732367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 Rectangle</a:t>
            </a:r>
          </a:p>
        </p:txBody>
      </p:sp>
      <p:cxnSp>
        <p:nvCxnSpPr>
          <p:cNvPr id="44" name="Gerade Verbindung mit Pfeil 43"/>
          <p:cNvCxnSpPr>
            <a:stCxn id="41" idx="3"/>
            <a:endCxn id="42" idx="1"/>
          </p:cNvCxnSpPr>
          <p:nvPr/>
        </p:nvCxnSpPr>
        <p:spPr bwMode="auto">
          <a:xfrm>
            <a:off x="2755275" y="1860139"/>
            <a:ext cx="1028628" cy="14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825806" y="1304765"/>
            <a:ext cx="8579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Default </a:t>
            </a:r>
          </a:p>
          <a:p>
            <a:pPr algn="ctr"/>
            <a:r>
              <a:rPr lang="en-US" sz="1200" dirty="0"/>
              <a:t>Line Style</a:t>
            </a:r>
          </a:p>
        </p:txBody>
      </p:sp>
      <p:sp>
        <p:nvSpPr>
          <p:cNvPr id="46" name="Eingekerbter Richtungspfeil 45"/>
          <p:cNvSpPr/>
          <p:nvPr/>
        </p:nvSpPr>
        <p:spPr bwMode="auto">
          <a:xfrm>
            <a:off x="3815224" y="2559695"/>
            <a:ext cx="1704713" cy="672664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Process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536161" y="1979548"/>
            <a:ext cx="6719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5597758" y="1404357"/>
            <a:ext cx="1811847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</a:t>
            </a:r>
          </a:p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Rounded R.</a:t>
            </a:r>
          </a:p>
        </p:txBody>
      </p:sp>
      <p:sp>
        <p:nvSpPr>
          <p:cNvPr id="67" name="Pfeil nach rechts 66"/>
          <p:cNvSpPr/>
          <p:nvPr/>
        </p:nvSpPr>
        <p:spPr bwMode="auto">
          <a:xfrm>
            <a:off x="5663952" y="2351125"/>
            <a:ext cx="1745652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Arrow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8411600" y="1979548"/>
            <a:ext cx="736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Store</a:t>
            </a:r>
          </a:p>
        </p:txBody>
      </p:sp>
      <p:sp>
        <p:nvSpPr>
          <p:cNvPr id="79" name="Rechteckige Legende 78"/>
          <p:cNvSpPr/>
          <p:nvPr/>
        </p:nvSpPr>
        <p:spPr bwMode="auto">
          <a:xfrm>
            <a:off x="9001372" y="3554814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Explanation</a:t>
            </a:r>
          </a:p>
        </p:txBody>
      </p:sp>
      <p:sp>
        <p:nvSpPr>
          <p:cNvPr id="80" name="Rechteck 79"/>
          <p:cNvSpPr/>
          <p:nvPr/>
        </p:nvSpPr>
        <p:spPr bwMode="auto">
          <a:xfrm>
            <a:off x="1847528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81" name="Rechteck 80"/>
          <p:cNvSpPr/>
          <p:nvPr/>
        </p:nvSpPr>
        <p:spPr bwMode="auto">
          <a:xfrm>
            <a:off x="3039835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423214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83" name="Rechteck 82"/>
          <p:cNvSpPr/>
          <p:nvPr/>
        </p:nvSpPr>
        <p:spPr bwMode="auto">
          <a:xfrm>
            <a:off x="5424449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6616756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85" name="Rechteck 84"/>
          <p:cNvSpPr/>
          <p:nvPr/>
        </p:nvSpPr>
        <p:spPr bwMode="auto">
          <a:xfrm>
            <a:off x="7809063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900137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7" name="Würfel 86"/>
          <p:cNvSpPr/>
          <p:nvPr/>
        </p:nvSpPr>
        <p:spPr bwMode="auto">
          <a:xfrm>
            <a:off x="7576635" y="2544291"/>
            <a:ext cx="1635522" cy="688068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Box</a:t>
            </a:r>
          </a:p>
        </p:txBody>
      </p:sp>
      <p:sp>
        <p:nvSpPr>
          <p:cNvPr id="88" name="Gefaltete Ecke 87"/>
          <p:cNvSpPr/>
          <p:nvPr/>
        </p:nvSpPr>
        <p:spPr bwMode="auto">
          <a:xfrm>
            <a:off x="9472868" y="1341198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Text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9164925" y="1979548"/>
            <a:ext cx="13388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Information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598156" y="1315616"/>
            <a:ext cx="559873" cy="576064"/>
            <a:chOff x="572022" y="2923566"/>
            <a:chExt cx="659253" cy="707501"/>
          </a:xfrm>
        </p:grpSpPr>
        <p:sp>
          <p:nvSpPr>
            <p:cNvPr id="8" name="Ellipse 7"/>
            <p:cNvSpPr/>
            <p:nvPr/>
          </p:nvSpPr>
          <p:spPr bwMode="auto">
            <a:xfrm>
              <a:off x="721628" y="2923566"/>
              <a:ext cx="360040" cy="36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Kreis 8"/>
            <p:cNvSpPr/>
            <p:nvPr/>
          </p:nvSpPr>
          <p:spPr bwMode="auto"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8500839" y="1500827"/>
            <a:ext cx="559874" cy="391616"/>
            <a:chOff x="6976839" y="1500827"/>
            <a:chExt cx="559874" cy="391616"/>
          </a:xfrm>
        </p:grpSpPr>
        <p:sp>
          <p:nvSpPr>
            <p:cNvPr id="43" name="Ellipse 42"/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Ellipse 46"/>
          <p:cNvSpPr/>
          <p:nvPr/>
        </p:nvSpPr>
        <p:spPr bwMode="auto">
          <a:xfrm>
            <a:off x="1800769" y="2565340"/>
            <a:ext cx="1490966" cy="661374"/>
          </a:xfrm>
          <a:custGeom>
            <a:avLst/>
            <a:gdLst/>
            <a:ahLst/>
            <a:cxnLst/>
            <a:rect l="l" t="t" r="r" b="b"/>
            <a:pathLst>
              <a:path w="1490966" h="661374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12379" y="3370374"/>
            <a:ext cx="368390" cy="576064"/>
          </a:xfrm>
          <a:custGeom>
            <a:avLst/>
            <a:gdLst/>
            <a:ahLst/>
            <a:cxnLst/>
            <a:rect l="l" t="t" r="r" b="b"/>
            <a:pathLst>
              <a:path w="576064" h="957943">
                <a:moveTo>
                  <a:pt x="302137" y="829611"/>
                </a:moveTo>
                <a:cubicBezTo>
                  <a:pt x="271157" y="829611"/>
                  <a:pt x="246043" y="853790"/>
                  <a:pt x="246043" y="883617"/>
                </a:cubicBezTo>
                <a:cubicBezTo>
                  <a:pt x="246043" y="913444"/>
                  <a:pt x="271157" y="937623"/>
                  <a:pt x="302137" y="937623"/>
                </a:cubicBezTo>
                <a:cubicBezTo>
                  <a:pt x="333117" y="937623"/>
                  <a:pt x="358231" y="913444"/>
                  <a:pt x="358231" y="883617"/>
                </a:cubicBezTo>
                <a:cubicBezTo>
                  <a:pt x="358231" y="853790"/>
                  <a:pt x="333117" y="829611"/>
                  <a:pt x="302137" y="829611"/>
                </a:cubicBezTo>
                <a:close/>
                <a:moveTo>
                  <a:pt x="144017" y="93847"/>
                </a:moveTo>
                <a:cubicBezTo>
                  <a:pt x="104248" y="93847"/>
                  <a:pt x="72008" y="126087"/>
                  <a:pt x="72008" y="165856"/>
                </a:cubicBezTo>
                <a:lnTo>
                  <a:pt x="72008" y="741918"/>
                </a:lnTo>
                <a:cubicBezTo>
                  <a:pt x="72008" y="781687"/>
                  <a:pt x="104248" y="813927"/>
                  <a:pt x="144017" y="813927"/>
                </a:cubicBezTo>
                <a:lnTo>
                  <a:pt x="432047" y="813927"/>
                </a:lnTo>
                <a:cubicBezTo>
                  <a:pt x="471816" y="813927"/>
                  <a:pt x="504056" y="781687"/>
                  <a:pt x="504056" y="741918"/>
                </a:cubicBezTo>
                <a:lnTo>
                  <a:pt x="504056" y="165856"/>
                </a:lnTo>
                <a:cubicBezTo>
                  <a:pt x="504056" y="126087"/>
                  <a:pt x="471816" y="93847"/>
                  <a:pt x="432047" y="93847"/>
                </a:cubicBezTo>
                <a:close/>
                <a:moveTo>
                  <a:pt x="0" y="0"/>
                </a:moveTo>
                <a:lnTo>
                  <a:pt x="576064" y="0"/>
                </a:lnTo>
                <a:lnTo>
                  <a:pt x="576064" y="957943"/>
                </a:lnTo>
                <a:lnTo>
                  <a:pt x="0" y="95794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439816" y="3365660"/>
            <a:ext cx="720080" cy="580779"/>
            <a:chOff x="2915816" y="3352339"/>
            <a:chExt cx="720080" cy="580779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03848" y="3773800"/>
              <a:ext cx="144016" cy="112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915816" y="3352339"/>
              <a:ext cx="720080" cy="436701"/>
            </a:xfrm>
            <a:custGeom>
              <a:avLst/>
              <a:gdLst/>
              <a:ahLst/>
              <a:cxnLst/>
              <a:rect l="l" t="t" r="r" b="b"/>
              <a:pathLst>
                <a:path w="720080" h="432048">
                  <a:moveTo>
                    <a:pt x="99843" y="26288"/>
                  </a:moveTo>
                  <a:cubicBezTo>
                    <a:pt x="64831" y="26288"/>
                    <a:pt x="36448" y="54671"/>
                    <a:pt x="36448" y="89683"/>
                  </a:cubicBezTo>
                  <a:lnTo>
                    <a:pt x="36448" y="343253"/>
                  </a:lnTo>
                  <a:cubicBezTo>
                    <a:pt x="36448" y="378265"/>
                    <a:pt x="64831" y="406648"/>
                    <a:pt x="99843" y="406648"/>
                  </a:cubicBezTo>
                  <a:lnTo>
                    <a:pt x="621125" y="406648"/>
                  </a:lnTo>
                  <a:cubicBezTo>
                    <a:pt x="656137" y="406648"/>
                    <a:pt x="684520" y="378265"/>
                    <a:pt x="684520" y="343253"/>
                  </a:cubicBezTo>
                  <a:lnTo>
                    <a:pt x="684520" y="89683"/>
                  </a:lnTo>
                  <a:cubicBezTo>
                    <a:pt x="684520" y="54671"/>
                    <a:pt x="656137" y="26288"/>
                    <a:pt x="621125" y="26288"/>
                  </a:cubicBezTo>
                  <a:close/>
                  <a:moveTo>
                    <a:pt x="0" y="0"/>
                  </a:moveTo>
                  <a:lnTo>
                    <a:pt x="720080" y="0"/>
                  </a:lnTo>
                  <a:lnTo>
                    <a:pt x="720080" y="432048"/>
                  </a:lnTo>
                  <a:lnTo>
                    <a:pt x="0" y="43204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123094" y="3869330"/>
              <a:ext cx="305525" cy="637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411502" y="3397401"/>
            <a:ext cx="834105" cy="504057"/>
            <a:chOff x="4211960" y="3352339"/>
            <a:chExt cx="1080120" cy="652726"/>
          </a:xfrm>
        </p:grpSpPr>
        <p:cxnSp>
          <p:nvCxnSpPr>
            <p:cNvPr id="27" name="Gerade Verbindung mit Pfeil 26"/>
            <p:cNvCxnSpPr/>
            <p:nvPr/>
          </p:nvCxnSpPr>
          <p:spPr bwMode="auto">
            <a:xfrm flipV="1">
              <a:off x="4211960" y="3352339"/>
              <a:ext cx="0" cy="65272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4211960" y="4005064"/>
              <a:ext cx="1080120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ihandform 37"/>
            <p:cNvSpPr/>
            <p:nvPr/>
          </p:nvSpPr>
          <p:spPr bwMode="auto">
            <a:xfrm>
              <a:off x="4213860" y="3429000"/>
              <a:ext cx="878896" cy="400892"/>
            </a:xfrm>
            <a:custGeom>
              <a:avLst/>
              <a:gdLst>
                <a:gd name="connsiteX0" fmla="*/ 0 w 735330"/>
                <a:gd name="connsiteY0" fmla="*/ 396240 h 396240"/>
                <a:gd name="connsiteX1" fmla="*/ 163830 w 735330"/>
                <a:gd name="connsiteY1" fmla="*/ 257175 h 396240"/>
                <a:gd name="connsiteX2" fmla="*/ 331470 w 735330"/>
                <a:gd name="connsiteY2" fmla="*/ 346710 h 396240"/>
                <a:gd name="connsiteX3" fmla="*/ 735330 w 735330"/>
                <a:gd name="connsiteY3" fmla="*/ 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30" h="396240">
                  <a:moveTo>
                    <a:pt x="0" y="396240"/>
                  </a:moveTo>
                  <a:cubicBezTo>
                    <a:pt x="54292" y="330835"/>
                    <a:pt x="108585" y="265430"/>
                    <a:pt x="163830" y="257175"/>
                  </a:cubicBezTo>
                  <a:cubicBezTo>
                    <a:pt x="219075" y="248920"/>
                    <a:pt x="236220" y="389573"/>
                    <a:pt x="331470" y="346710"/>
                  </a:cubicBezTo>
                  <a:cubicBezTo>
                    <a:pt x="426720" y="303847"/>
                    <a:pt x="581025" y="151923"/>
                    <a:pt x="73533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384033" y="3450131"/>
            <a:ext cx="398427" cy="400216"/>
            <a:chOff x="4860032" y="3351277"/>
            <a:chExt cx="547489" cy="549947"/>
          </a:xfrm>
        </p:grpSpPr>
        <p:sp>
          <p:nvSpPr>
            <p:cNvPr id="57" name="Kreis 56"/>
            <p:cNvSpPr/>
            <p:nvPr/>
          </p:nvSpPr>
          <p:spPr bwMode="auto">
            <a:xfrm>
              <a:off x="4860032" y="3397106"/>
              <a:ext cx="504056" cy="504118"/>
            </a:xfrm>
            <a:prstGeom prst="pi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Kreis 73"/>
            <p:cNvSpPr/>
            <p:nvPr/>
          </p:nvSpPr>
          <p:spPr bwMode="auto">
            <a:xfrm>
              <a:off x="4903465" y="3351277"/>
              <a:ext cx="504056" cy="504118"/>
            </a:xfrm>
            <a:prstGeom prst="pie">
              <a:avLst>
                <a:gd name="adj1" fmla="val 16192115"/>
                <a:gd name="adj2" fmla="val 4910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7038618" y="3419392"/>
            <a:ext cx="432048" cy="508148"/>
            <a:chOff x="8373295" y="1322926"/>
            <a:chExt cx="591193" cy="573342"/>
          </a:xfrm>
        </p:grpSpPr>
        <p:sp>
          <p:nvSpPr>
            <p:cNvPr id="77" name="Gefaltete Ecke 76"/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0" name="Eine Ecke des Rechtecks abrunden 59"/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ine Ecke des Rechtecks abrunden 89"/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Eine Ecke des Rechtecks abrunden 90"/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ine Ecke des Rechtecks abrunden 91"/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Eine Ecke des Rechtecks abrunden 92"/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ine Ecke des Rechtecks abrunden 93"/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Eine Ecke des Rechtecks abrunden 94"/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ine Ecke des Rechtecks abrunden 95"/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ine Ecke des Rechtecks abrunden 96"/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702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Legal Documents 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are growing and changing: </a:t>
            </a:r>
            <a:r>
              <a:rPr lang="en-US" sz="1600" i="1" dirty="0"/>
              <a:t>2013-2017 period more than 550 adopted laws [1]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getting more complex 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Document Discovery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often done manually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very time-consuming and costly [2]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knowledge-intensive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Technology Progress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Computing power increases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New algorithms and approaches like Machine Learning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Data storage is becoming cheaper</a:t>
            </a:r>
            <a:endParaRPr lang="en-GB" dirty="0"/>
          </a:p>
          <a:p>
            <a:pPr marL="0" indent="0"/>
            <a:r>
              <a:rPr lang="en-GB" dirty="0"/>
              <a:t>→ Digitalisation and automated processing is becoming more important</a:t>
            </a:r>
          </a:p>
          <a:p>
            <a:pPr marL="0" indent="0"/>
            <a:endParaRPr lang="en-GB" dirty="0"/>
          </a:p>
          <a:p>
            <a:pPr marL="357187" lvl="1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73678" y="6569076"/>
            <a:ext cx="6986619" cy="288925"/>
          </a:xfrm>
        </p:spPr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9309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quo: </a:t>
            </a:r>
            <a:r>
              <a:rPr lang="de-DE" dirty="0" err="1"/>
              <a:t>Lawyer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02B9D1A-E618-4EE2-966C-6041D81E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99" y="1244634"/>
            <a:ext cx="1319130" cy="131913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4CFDDB-C764-4B2A-BAD8-E81DA993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21" y="3021334"/>
            <a:ext cx="711035" cy="71103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97" y="4294237"/>
            <a:ext cx="1862134" cy="1862134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21" y="4565029"/>
            <a:ext cx="449288" cy="449288"/>
          </a:xfr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927649" y="2646673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D2F592-D052-43EC-A7EE-F12E42A27FB6}"/>
              </a:ext>
            </a:extLst>
          </p:cNvPr>
          <p:cNvSpPr txBox="1"/>
          <p:nvPr/>
        </p:nvSpPr>
        <p:spPr>
          <a:xfrm>
            <a:off x="4075104" y="3043223"/>
            <a:ext cx="670141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Lawyer examines legal documents e.g. contracts</a:t>
            </a:r>
          </a:p>
        </p:txBody>
      </p:sp>
    </p:spTree>
    <p:extLst>
      <p:ext uri="{BB962C8B-B14F-4D97-AF65-F5344CB8AC3E}">
        <p14:creationId xmlns:p14="http://schemas.microsoft.com/office/powerpoint/2010/main" val="8444826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quo: </a:t>
            </a:r>
            <a:r>
              <a:rPr lang="de-DE" dirty="0" err="1"/>
              <a:t>Lawyer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0C6385-A333-4068-9E50-87B7C9D9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157192"/>
            <a:ext cx="952500" cy="952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02B9D1A-E618-4EE2-966C-6041D81E1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99" y="1244634"/>
            <a:ext cx="1319130" cy="131913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4CFDDB-C764-4B2A-BAD8-E81DA993F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57" y="4446158"/>
            <a:ext cx="711035" cy="71103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97" y="4294237"/>
            <a:ext cx="1862134" cy="1862134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21" y="4565029"/>
            <a:ext cx="449288" cy="449288"/>
          </a:xfr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927649" y="2646673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4CA5D0F-7769-497E-98C1-8B32DA286EC2}"/>
              </a:ext>
            </a:extLst>
          </p:cNvPr>
          <p:cNvSpPr/>
          <p:nvPr/>
        </p:nvSpPr>
        <p:spPr bwMode="auto">
          <a:xfrm rot="16200000">
            <a:off x="4933328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D2F592-D052-43EC-A7EE-F12E42A27FB6}"/>
              </a:ext>
            </a:extLst>
          </p:cNvPr>
          <p:cNvSpPr txBox="1"/>
          <p:nvPr/>
        </p:nvSpPr>
        <p:spPr>
          <a:xfrm>
            <a:off x="4045728" y="2580907"/>
            <a:ext cx="6502664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Lawyer reviews sources of law for relevant predicates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That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Legislative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judgments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0516FF2-CA70-49A8-8C66-0C2DAEF8D60E}"/>
              </a:ext>
            </a:extLst>
          </p:cNvPr>
          <p:cNvGrpSpPr/>
          <p:nvPr/>
        </p:nvGrpSpPr>
        <p:grpSpPr>
          <a:xfrm>
            <a:off x="6252031" y="4375726"/>
            <a:ext cx="799680" cy="799680"/>
            <a:chOff x="9358343" y="4170604"/>
            <a:chExt cx="1435123" cy="1435123"/>
          </a:xfrm>
        </p:grpSpPr>
        <p:pic>
          <p:nvPicPr>
            <p:cNvPr id="16" name="Grafik 15" descr="Waage der Gerechtigkeit">
              <a:extLst>
                <a:ext uri="{FF2B5EF4-FFF2-40B4-BE49-F238E27FC236}">
                  <a16:creationId xmlns:a16="http://schemas.microsoft.com/office/drawing/2014/main" id="{CC14ED3A-0F2C-4465-AC3C-AA77D0643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892C90B-8EC8-471C-B6DF-E8E08D709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3675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quo: </a:t>
            </a:r>
            <a:r>
              <a:rPr lang="de-DE" dirty="0" err="1"/>
              <a:t>Lawyer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0C6385-A333-4068-9E50-87B7C9D9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157192"/>
            <a:ext cx="952500" cy="952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02B9D1A-E618-4EE2-966C-6041D81E1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99" y="1244634"/>
            <a:ext cx="1319130" cy="131913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97" y="4294237"/>
            <a:ext cx="1862134" cy="1862134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21" y="4565029"/>
            <a:ext cx="449288" cy="449288"/>
          </a:xfr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927649" y="2646673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4CA5D0F-7769-497E-98C1-8B32DA286EC2}"/>
              </a:ext>
            </a:extLst>
          </p:cNvPr>
          <p:cNvSpPr/>
          <p:nvPr/>
        </p:nvSpPr>
        <p:spPr bwMode="auto">
          <a:xfrm rot="16200000">
            <a:off x="4933328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48A0CD27-D597-4749-8F08-64336BF3D105}"/>
              </a:ext>
            </a:extLst>
          </p:cNvPr>
          <p:cNvSpPr/>
          <p:nvPr/>
        </p:nvSpPr>
        <p:spPr bwMode="auto">
          <a:xfrm rot="16200000">
            <a:off x="8105191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D2F592-D052-43EC-A7EE-F12E42A27FB6}"/>
              </a:ext>
            </a:extLst>
          </p:cNvPr>
          <p:cNvSpPr txBox="1"/>
          <p:nvPr/>
        </p:nvSpPr>
        <p:spPr>
          <a:xfrm>
            <a:off x="4057832" y="2185009"/>
            <a:ext cx="679069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Seeking for evidence that improves the legal reasoning</a:t>
            </a: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Lawyer includes identified predicates into the legal reasoning process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EEDA95C-5486-4780-894F-C0000F030CB6}"/>
              </a:ext>
            </a:extLst>
          </p:cNvPr>
          <p:cNvGrpSpPr/>
          <p:nvPr/>
        </p:nvGrpSpPr>
        <p:grpSpPr>
          <a:xfrm>
            <a:off x="9101113" y="4158841"/>
            <a:ext cx="1819447" cy="1819447"/>
            <a:chOff x="9743810" y="3913809"/>
            <a:chExt cx="1819447" cy="1819447"/>
          </a:xfrm>
        </p:grpSpPr>
        <p:pic>
          <p:nvPicPr>
            <p:cNvPr id="17" name="Grafik 16" descr="Gericht">
              <a:extLst>
                <a:ext uri="{FF2B5EF4-FFF2-40B4-BE49-F238E27FC236}">
                  <a16:creationId xmlns:a16="http://schemas.microsoft.com/office/drawing/2014/main" id="{BAD0EE31-88FE-4E5D-9435-7EACC6BDC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43810" y="3913809"/>
              <a:ext cx="1819447" cy="1819447"/>
            </a:xfrm>
            <a:prstGeom prst="rect">
              <a:avLst/>
            </a:prstGeom>
          </p:spPr>
        </p:pic>
        <p:pic>
          <p:nvPicPr>
            <p:cNvPr id="14" name="Grafik 13" descr="Waage der Gerechtigkeit">
              <a:extLst>
                <a:ext uri="{FF2B5EF4-FFF2-40B4-BE49-F238E27FC236}">
                  <a16:creationId xmlns:a16="http://schemas.microsoft.com/office/drawing/2014/main" id="{D85E49D5-E835-43A0-BCD9-EBB7E717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58206" y="4221088"/>
              <a:ext cx="390322" cy="390322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4FE415D-CEE6-4677-9D02-E88716F637AF}"/>
              </a:ext>
            </a:extLst>
          </p:cNvPr>
          <p:cNvGrpSpPr/>
          <p:nvPr/>
        </p:nvGrpSpPr>
        <p:grpSpPr>
          <a:xfrm>
            <a:off x="7647872" y="4107905"/>
            <a:ext cx="1012412" cy="1012412"/>
            <a:chOff x="7958916" y="4126067"/>
            <a:chExt cx="1012412" cy="1012412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51BF00E-779A-4C7D-9E2A-41CDF492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32" y="4207518"/>
              <a:ext cx="328319" cy="32831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173DFAFA-7927-4082-8B4C-1B0A6F82E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916" y="4126067"/>
              <a:ext cx="1012412" cy="1012412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1205BEC-D9EF-47DF-8B0D-05C01D07643A}"/>
              </a:ext>
            </a:extLst>
          </p:cNvPr>
          <p:cNvGrpSpPr/>
          <p:nvPr/>
        </p:nvGrpSpPr>
        <p:grpSpPr>
          <a:xfrm>
            <a:off x="6252031" y="4375726"/>
            <a:ext cx="799680" cy="799680"/>
            <a:chOff x="9358343" y="4170604"/>
            <a:chExt cx="1435123" cy="1435123"/>
          </a:xfrm>
        </p:grpSpPr>
        <p:pic>
          <p:nvPicPr>
            <p:cNvPr id="27" name="Grafik 26" descr="Waage der Gerechtigkeit">
              <a:extLst>
                <a:ext uri="{FF2B5EF4-FFF2-40B4-BE49-F238E27FC236}">
                  <a16:creationId xmlns:a16="http://schemas.microsoft.com/office/drawing/2014/main" id="{5312F98A-B8F6-4354-8219-B8A2AF231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7D88947-BCB3-4B69-8CBD-F8F49263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197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Target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0C6385-A333-4068-9E50-87B7C9D9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157192"/>
            <a:ext cx="952500" cy="952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02B9D1A-E618-4EE2-966C-6041D81E1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99" y="1244634"/>
            <a:ext cx="1319130" cy="131913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97" y="4294237"/>
            <a:ext cx="1862134" cy="1862134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21" y="4565029"/>
            <a:ext cx="449288" cy="449288"/>
          </a:xfrm>
        </p:spPr>
      </p:pic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927649" y="2646673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4CA5D0F-7769-497E-98C1-8B32DA286EC2}"/>
              </a:ext>
            </a:extLst>
          </p:cNvPr>
          <p:cNvSpPr/>
          <p:nvPr/>
        </p:nvSpPr>
        <p:spPr bwMode="auto">
          <a:xfrm rot="16200000">
            <a:off x="4933328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48A0CD27-D597-4749-8F08-64336BF3D105}"/>
              </a:ext>
            </a:extLst>
          </p:cNvPr>
          <p:cNvSpPr/>
          <p:nvPr/>
        </p:nvSpPr>
        <p:spPr bwMode="auto">
          <a:xfrm rot="16200000">
            <a:off x="8105191" y="4236312"/>
            <a:ext cx="221061" cy="20437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497834BE-FE84-464F-A88C-E45B936BA703}"/>
              </a:ext>
            </a:extLst>
          </p:cNvPr>
          <p:cNvSpPr/>
          <p:nvPr/>
        </p:nvSpPr>
        <p:spPr bwMode="auto">
          <a:xfrm>
            <a:off x="4378681" y="4138305"/>
            <a:ext cx="1269363" cy="101612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E2467D9-A810-4A22-AF02-1425F07E8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881" y="4294237"/>
            <a:ext cx="504056" cy="485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7D90A97-B8D1-4220-BB3F-065C70C8627E}"/>
              </a:ext>
            </a:extLst>
          </p:cNvPr>
          <p:cNvSpPr txBox="1"/>
          <p:nvPr/>
        </p:nvSpPr>
        <p:spPr>
          <a:xfrm>
            <a:off x="4050975" y="2169709"/>
            <a:ext cx="708558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</a:rPr>
              <a:t>At this point a new version of </a:t>
            </a:r>
            <a:r>
              <a:rPr lang="en-US" b="1" dirty="0" err="1">
                <a:latin typeface="Arial" pitchFamily="34" charset="0"/>
              </a:rPr>
              <a:t>Lexia</a:t>
            </a:r>
            <a:r>
              <a:rPr lang="en-US" b="1" dirty="0">
                <a:latin typeface="Arial" pitchFamily="34" charset="0"/>
              </a:rPr>
              <a:t> can support the lawyer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Automatic recognition of relevant predicates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e.g. including predicates about unlawfulness of</a:t>
            </a:r>
            <a:r>
              <a:rPr lang="en-US" dirty="0"/>
              <a:t> tenancy contracts</a:t>
            </a:r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A5F1F8E-B566-493A-B7E2-01B39BA29B1D}"/>
              </a:ext>
            </a:extLst>
          </p:cNvPr>
          <p:cNvGrpSpPr/>
          <p:nvPr/>
        </p:nvGrpSpPr>
        <p:grpSpPr>
          <a:xfrm>
            <a:off x="9120336" y="4129833"/>
            <a:ext cx="1819447" cy="1819447"/>
            <a:chOff x="9743810" y="3913809"/>
            <a:chExt cx="1819447" cy="1819447"/>
          </a:xfrm>
        </p:grpSpPr>
        <p:pic>
          <p:nvPicPr>
            <p:cNvPr id="22" name="Grafik 21" descr="Gericht">
              <a:extLst>
                <a:ext uri="{FF2B5EF4-FFF2-40B4-BE49-F238E27FC236}">
                  <a16:creationId xmlns:a16="http://schemas.microsoft.com/office/drawing/2014/main" id="{63429531-36B2-4E4C-804C-C79F8011E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43810" y="3913809"/>
              <a:ext cx="1819447" cy="1819447"/>
            </a:xfrm>
            <a:prstGeom prst="rect">
              <a:avLst/>
            </a:prstGeom>
          </p:spPr>
        </p:pic>
        <p:pic>
          <p:nvPicPr>
            <p:cNvPr id="23" name="Grafik 22" descr="Waage der Gerechtigkeit">
              <a:extLst>
                <a:ext uri="{FF2B5EF4-FFF2-40B4-BE49-F238E27FC236}">
                  <a16:creationId xmlns:a16="http://schemas.microsoft.com/office/drawing/2014/main" id="{F0826189-7EAB-4F71-8CE1-1C4718C8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58206" y="4221088"/>
              <a:ext cx="390322" cy="390322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66CA9FD-FC0F-47EB-9899-7F6F26793F23}"/>
              </a:ext>
            </a:extLst>
          </p:cNvPr>
          <p:cNvGrpSpPr/>
          <p:nvPr/>
        </p:nvGrpSpPr>
        <p:grpSpPr>
          <a:xfrm>
            <a:off x="7647872" y="4107905"/>
            <a:ext cx="1012412" cy="1012412"/>
            <a:chOff x="7958916" y="4126067"/>
            <a:chExt cx="1012412" cy="101241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8310357-3C7B-454C-B152-1BFFF5CF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32" y="4207518"/>
              <a:ext cx="328319" cy="32831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F43455F-39C6-4D1C-A003-612176001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916" y="4126067"/>
              <a:ext cx="1012412" cy="1012412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3ADCB83-A2E5-4AB2-B9B6-5DDF891B6E07}"/>
              </a:ext>
            </a:extLst>
          </p:cNvPr>
          <p:cNvGrpSpPr/>
          <p:nvPr/>
        </p:nvGrpSpPr>
        <p:grpSpPr>
          <a:xfrm>
            <a:off x="6252031" y="4375726"/>
            <a:ext cx="799680" cy="799680"/>
            <a:chOff x="9358343" y="4170604"/>
            <a:chExt cx="1435123" cy="1435123"/>
          </a:xfrm>
        </p:grpSpPr>
        <p:pic>
          <p:nvPicPr>
            <p:cNvPr id="27" name="Grafik 26" descr="Waage der Gerechtigkeit">
              <a:extLst>
                <a:ext uri="{FF2B5EF4-FFF2-40B4-BE49-F238E27FC236}">
                  <a16:creationId xmlns:a16="http://schemas.microsoft.com/office/drawing/2014/main" id="{7F8411AB-336C-438F-9BDF-CE1C2B22E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18383" y="4334966"/>
              <a:ext cx="451949" cy="451949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FBCC3C6-94E9-43C1-990D-D80C5BC4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343" y="4170604"/>
              <a:ext cx="1435123" cy="1435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9439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0BFF-502E-4350-8417-A8717E28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Reasoning Process – </a:t>
            </a:r>
            <a:r>
              <a:rPr lang="de-DE" dirty="0"/>
              <a:t>Status quo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4C092-8451-44DF-B0A5-FC2599DD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583B-333E-4338-AF39-74BB2323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171120 Boehm BA KickOff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8D595-6EF3-4E43-834D-5E01D71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2C7CD5AB-36A4-4F67-9F5A-1D3F599E8BBC}"/>
              </a:ext>
            </a:extLst>
          </p:cNvPr>
          <p:cNvSpPr/>
          <p:nvPr/>
        </p:nvSpPr>
        <p:spPr bwMode="auto">
          <a:xfrm>
            <a:off x="2639616" y="2701790"/>
            <a:ext cx="221061" cy="15121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D2F592-D052-43EC-A7EE-F12E42A27FB6}"/>
              </a:ext>
            </a:extLst>
          </p:cNvPr>
          <p:cNvSpPr txBox="1"/>
          <p:nvPr/>
        </p:nvSpPr>
        <p:spPr>
          <a:xfrm>
            <a:off x="4057832" y="2185009"/>
            <a:ext cx="650266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Judge examines legal documents e.g.: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Legal reasoning of the lawyer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A23A34-0543-46EA-9AEC-77F42F0A1B78}"/>
              </a:ext>
            </a:extLst>
          </p:cNvPr>
          <p:cNvGrpSpPr/>
          <p:nvPr/>
        </p:nvGrpSpPr>
        <p:grpSpPr>
          <a:xfrm>
            <a:off x="2414562" y="1281480"/>
            <a:ext cx="1512168" cy="1512168"/>
            <a:chOff x="2282095" y="1134505"/>
            <a:chExt cx="1512168" cy="1512168"/>
          </a:xfrm>
        </p:grpSpPr>
        <p:pic>
          <p:nvPicPr>
            <p:cNvPr id="10" name="Grafik 9" descr="Benutzer">
              <a:extLst>
                <a:ext uri="{FF2B5EF4-FFF2-40B4-BE49-F238E27FC236}">
                  <a16:creationId xmlns:a16="http://schemas.microsoft.com/office/drawing/2014/main" id="{3C49338E-2A44-4BBC-AF30-4615BA86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82095" y="1134505"/>
              <a:ext cx="1512168" cy="1512168"/>
            </a:xfrm>
            <a:prstGeom prst="rect">
              <a:avLst/>
            </a:prstGeom>
          </p:spPr>
        </p:pic>
        <p:pic>
          <p:nvPicPr>
            <p:cNvPr id="21" name="Grafik 20" descr="Auktionshammer">
              <a:extLst>
                <a:ext uri="{FF2B5EF4-FFF2-40B4-BE49-F238E27FC236}">
                  <a16:creationId xmlns:a16="http://schemas.microsoft.com/office/drawing/2014/main" id="{ECC9BE27-5B9E-400D-8D88-DAB10A16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83632" y="1925732"/>
              <a:ext cx="518553" cy="51855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B2FD4282-D528-4B27-99C6-F94C4009A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221087"/>
            <a:ext cx="1404502" cy="143036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4B1AAF-28CD-42C9-A25D-8404E0F4E4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8" y="4316215"/>
            <a:ext cx="488629" cy="4976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AFFF79-DDB4-4F19-9474-7241D8909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50" y="4216334"/>
            <a:ext cx="1435123" cy="1435123"/>
          </a:xfrm>
          <a:prstGeom prst="rect">
            <a:avLst/>
          </a:prstGeo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8769F20-1A88-4F32-AB51-40BB3311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64" y="4375726"/>
            <a:ext cx="390337" cy="390337"/>
          </a:xfr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C9A043C-2818-4059-9879-A657EE5830E2}"/>
              </a:ext>
            </a:extLst>
          </p:cNvPr>
          <p:cNvGrpSpPr/>
          <p:nvPr/>
        </p:nvGrpSpPr>
        <p:grpSpPr>
          <a:xfrm>
            <a:off x="1807768" y="963508"/>
            <a:ext cx="1224355" cy="1224355"/>
            <a:chOff x="9743810" y="3913809"/>
            <a:chExt cx="1819447" cy="1819447"/>
          </a:xfrm>
        </p:grpSpPr>
        <p:pic>
          <p:nvPicPr>
            <p:cNvPr id="26" name="Grafik 25" descr="Gericht">
              <a:extLst>
                <a:ext uri="{FF2B5EF4-FFF2-40B4-BE49-F238E27FC236}">
                  <a16:creationId xmlns:a16="http://schemas.microsoft.com/office/drawing/2014/main" id="{396177D9-FD58-4084-8045-1FE74BBE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43810" y="3913809"/>
              <a:ext cx="1819447" cy="1819447"/>
            </a:xfrm>
            <a:prstGeom prst="rect">
              <a:avLst/>
            </a:prstGeom>
          </p:spPr>
        </p:pic>
        <p:pic>
          <p:nvPicPr>
            <p:cNvPr id="27" name="Grafik 26" descr="Waage der Gerechtigkeit">
              <a:extLst>
                <a:ext uri="{FF2B5EF4-FFF2-40B4-BE49-F238E27FC236}">
                  <a16:creationId xmlns:a16="http://schemas.microsoft.com/office/drawing/2014/main" id="{B2837318-4EDA-4662-90CE-8FFF1F5FA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58206" y="4221088"/>
              <a:ext cx="390322" cy="390322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81A712B2-C07C-4254-B3E4-B73414831D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3" y="3064504"/>
            <a:ext cx="711035" cy="7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65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171103 Matthes English Master Slide Deck (wide)</Template>
  <TotalTime>0</TotalTime>
  <Words>1641</Words>
  <Application>Microsoft Office PowerPoint</Application>
  <PresentationFormat>Breitbild</PresentationFormat>
  <Paragraphs>395</Paragraphs>
  <Slides>31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 Unicode MS</vt:lpstr>
      <vt:lpstr>Arial</vt:lpstr>
      <vt:lpstr>Cambria Math</vt:lpstr>
      <vt:lpstr>Helvetica Neue</vt:lpstr>
      <vt:lpstr>TUM Neue Helvetica 75 Bold</vt:lpstr>
      <vt:lpstr>Wingdings</vt:lpstr>
      <vt:lpstr>Slides sebis 2013 2</vt:lpstr>
      <vt:lpstr>Supporting the Legal Reasoning Process by Classification of Judgments Applying Active Machine Learning</vt:lpstr>
      <vt:lpstr>Outline</vt:lpstr>
      <vt:lpstr>Key Facts </vt:lpstr>
      <vt:lpstr>Motivation</vt:lpstr>
      <vt:lpstr>Legal Reasoning Process – Status quo: Lawyer</vt:lpstr>
      <vt:lpstr>Legal Reasoning Process – Status quo: Lawyer</vt:lpstr>
      <vt:lpstr>Legal Reasoning Process – Status quo: Lawyer</vt:lpstr>
      <vt:lpstr>Legal Reasoning Process – Target</vt:lpstr>
      <vt:lpstr>Legal Reasoning Process – Status quo</vt:lpstr>
      <vt:lpstr>Legal Reasoning Process – Status quo</vt:lpstr>
      <vt:lpstr>Legal Reasoning Process – Status quo</vt:lpstr>
      <vt:lpstr>Legal Reasoning Process – Status quo</vt:lpstr>
      <vt:lpstr>Challenges for the implementation</vt:lpstr>
      <vt:lpstr>Data Set</vt:lpstr>
      <vt:lpstr>Active Learning – Overview</vt:lpstr>
      <vt:lpstr>Active Machine Learning as Solution</vt:lpstr>
      <vt:lpstr>Research Questions</vt:lpstr>
      <vt:lpstr>Research Method</vt:lpstr>
      <vt:lpstr>Expected Outcome</vt:lpstr>
      <vt:lpstr>Research Approach</vt:lpstr>
      <vt:lpstr>Timeline</vt:lpstr>
      <vt:lpstr>References</vt:lpstr>
      <vt:lpstr>Structure of a German civil judgment</vt:lpstr>
      <vt:lpstr>Structure of a German civil judgment</vt:lpstr>
      <vt:lpstr>Structure of a German civil judgment</vt:lpstr>
      <vt:lpstr>Structure of a German civil judgment</vt:lpstr>
      <vt:lpstr>Structure of a German civil judgment</vt:lpstr>
      <vt:lpstr>Example Annotation off a Judgment</vt:lpstr>
      <vt:lpstr>PowerPoint-Präsentation</vt:lpstr>
      <vt:lpstr>Stick to the good sebis traditions</vt:lpstr>
      <vt:lpstr>Use the sebis visual language  (shapes, fonts, colors, sizes)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2017-11-16T10:00:14Z</dcterms:created>
  <dcterms:modified xsi:type="dcterms:W3CDTF">2017-11-19T07:06:49Z</dcterms:modified>
</cp:coreProperties>
</file>