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25" r:id="rId1"/>
  </p:sldMasterIdLst>
  <p:notesMasterIdLst>
    <p:notesMasterId r:id="rId14"/>
  </p:notesMasterIdLst>
  <p:handoutMasterIdLst>
    <p:handoutMasterId r:id="rId15"/>
  </p:handoutMasterIdLst>
  <p:sldIdLst>
    <p:sldId id="647" r:id="rId2"/>
    <p:sldId id="721" r:id="rId3"/>
    <p:sldId id="733" r:id="rId4"/>
    <p:sldId id="729" r:id="rId5"/>
    <p:sldId id="724" r:id="rId6"/>
    <p:sldId id="725" r:id="rId7"/>
    <p:sldId id="727" r:id="rId8"/>
    <p:sldId id="737" r:id="rId9"/>
    <p:sldId id="738" r:id="rId10"/>
    <p:sldId id="730" r:id="rId11"/>
    <p:sldId id="735" r:id="rId12"/>
    <p:sldId id="720" r:id="rId13"/>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orient="horz" pos="618">
          <p15:clr>
            <a:srgbClr val="A4A3A4"/>
          </p15:clr>
        </p15:guide>
        <p15:guide id="3" orient="horz" pos="4042">
          <p15:clr>
            <a:srgbClr val="A4A3A4"/>
          </p15:clr>
        </p15:guide>
        <p15:guide id="4" pos="5624">
          <p15:clr>
            <a:srgbClr val="A4A3A4"/>
          </p15:clr>
        </p15:guide>
        <p15:guide id="5" pos="158">
          <p15:clr>
            <a:srgbClr val="A4A3A4"/>
          </p15:clr>
        </p15:guide>
        <p15:guide id="6"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C0C0C0"/>
    <a:srgbClr val="000000"/>
    <a:srgbClr val="41BEFF"/>
    <a:srgbClr val="FF8000"/>
    <a:srgbClr val="CB6C1D"/>
    <a:srgbClr val="ECE8C2"/>
    <a:srgbClr val="91AC6B"/>
    <a:srgbClr val="074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72" autoAdjust="0"/>
    <p:restoredTop sz="78528" autoAdjust="0"/>
  </p:normalViewPr>
  <p:slideViewPr>
    <p:cSldViewPr snapToGrid="0">
      <p:cViewPr>
        <p:scale>
          <a:sx n="100" d="100"/>
          <a:sy n="100" d="100"/>
        </p:scale>
        <p:origin x="-186" y="228"/>
      </p:cViewPr>
      <p:guideLst>
        <p:guide orient="horz" pos="2160"/>
        <p:guide orient="horz" pos="618"/>
        <p:guide orient="horz" pos="4042"/>
        <p:guide pos="5624"/>
        <p:guide pos="158"/>
        <p:guide pos="288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1" d="100"/>
          <a:sy n="101" d="100"/>
        </p:scale>
        <p:origin x="-2532"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‹Nr.›</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992188" y="769938"/>
            <a:ext cx="51149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‹Nr.›</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181385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GB" sz="1200" b="1" i="0" u="none" strike="noStrike" kern="1200" baseline="0" dirty="0" smtClean="0">
                <a:solidFill>
                  <a:schemeClr val="tx1"/>
                </a:solidFill>
                <a:latin typeface="Arial Unicode MS" pitchFamily="34" charset="-128"/>
                <a:ea typeface="+mn-ea"/>
                <a:cs typeface="+mn-cs"/>
              </a:rPr>
              <a:t>Port mirroring </a:t>
            </a:r>
            <a:r>
              <a:rPr lang="en-GB" sz="1200" b="0" i="0" u="none" strike="noStrike" kern="1200" baseline="0" dirty="0" smtClean="0">
                <a:solidFill>
                  <a:schemeClr val="tx1"/>
                </a:solidFill>
                <a:latin typeface="Arial Unicode MS" pitchFamily="34" charset="-128"/>
                <a:ea typeface="+mn-ea"/>
                <a:cs typeface="+mn-cs"/>
              </a:rPr>
              <a:t>, which is </a:t>
            </a:r>
            <a:r>
              <a:rPr lang="en-GB" sz="1200" b="0" i="0" u="none" strike="noStrike" kern="1200" baseline="0" dirty="0" err="1" smtClean="0">
                <a:solidFill>
                  <a:schemeClr val="tx1"/>
                </a:solidFill>
                <a:latin typeface="Arial Unicode MS" pitchFamily="34" charset="-128"/>
                <a:ea typeface="+mn-ea"/>
                <a:cs typeface="+mn-cs"/>
              </a:rPr>
              <a:t>supportedbymanyswitchvendors</a:t>
            </a:r>
            <a:r>
              <a:rPr lang="en-GB" sz="1200" b="0" i="0" u="none" strike="noStrike" kern="1200" baseline="0" dirty="0" smtClean="0">
                <a:solidFill>
                  <a:schemeClr val="tx1"/>
                </a:solidFill>
                <a:latin typeface="Arial Unicode MS" pitchFamily="34" charset="-128"/>
                <a:ea typeface="+mn-ea"/>
                <a:cs typeface="+mn-cs"/>
              </a:rPr>
              <a:t>, allows a switch to be configured to copy (“mirror”)</a:t>
            </a:r>
            <a:r>
              <a:rPr lang="en-GB" sz="1200" b="0" i="0" u="none" strike="noStrike" kern="1200" baseline="0" dirty="0" err="1" smtClean="0">
                <a:solidFill>
                  <a:schemeClr val="tx1"/>
                </a:solidFill>
                <a:latin typeface="Arial Unicode MS" pitchFamily="34" charset="-128"/>
                <a:ea typeface="+mn-ea"/>
                <a:cs typeface="+mn-cs"/>
              </a:rPr>
              <a:t>someor</a:t>
            </a:r>
            <a:r>
              <a:rPr lang="en-GB" sz="1200" b="0" i="0" u="none" strike="noStrike" kern="1200" baseline="0" dirty="0" smtClean="0">
                <a:solidFill>
                  <a:schemeClr val="tx1"/>
                </a:solidFill>
                <a:latin typeface="Arial Unicode MS" pitchFamily="34" charset="-128"/>
                <a:ea typeface="+mn-ea"/>
                <a:cs typeface="+mn-cs"/>
              </a:rPr>
              <a:t> all packets to a dedicated monitoring port. It allows us to treat application hosts entirely as black boxes (we need not install any software on those hosts) and should not perturb the system under test.</a:t>
            </a:r>
          </a:p>
          <a:p>
            <a:pPr rtl="0"/>
            <a:r>
              <a:rPr lang="en-GB" sz="1200" b="1" i="0" u="none" strike="noStrike" kern="1200" baseline="0" dirty="0" smtClean="0">
                <a:solidFill>
                  <a:schemeClr val="tx1"/>
                </a:solidFill>
                <a:latin typeface="Arial Unicode MS" pitchFamily="34" charset="-128"/>
                <a:ea typeface="+mn-ea"/>
                <a:cs typeface="+mn-cs"/>
              </a:rPr>
              <a:t>Packet sniffing at each participant host </a:t>
            </a:r>
            <a:r>
              <a:rPr lang="en-GB" sz="1200" b="0" i="0" u="none" strike="noStrike" kern="1200" baseline="0" dirty="0" smtClean="0">
                <a:solidFill>
                  <a:schemeClr val="tx1"/>
                </a:solidFill>
                <a:latin typeface="Arial Unicode MS" pitchFamily="34" charset="-128"/>
                <a:ea typeface="+mn-ea"/>
                <a:cs typeface="+mn-cs"/>
              </a:rPr>
              <a:t>applies when the hosts support programs such as </a:t>
            </a:r>
            <a:r>
              <a:rPr lang="en-GB" sz="1200" b="0" i="0" u="none" strike="noStrike" kern="1200" baseline="0" dirty="0" err="1" smtClean="0">
                <a:solidFill>
                  <a:schemeClr val="tx1"/>
                </a:solidFill>
                <a:latin typeface="Arial Unicode MS" pitchFamily="34" charset="-128"/>
                <a:ea typeface="+mn-ea"/>
                <a:cs typeface="+mn-cs"/>
              </a:rPr>
              <a:t>tcpdump</a:t>
            </a:r>
            <a:r>
              <a:rPr lang="en-GB" sz="1200" b="0" i="0" u="none" strike="noStrike" kern="1200" baseline="0" dirty="0" smtClean="0">
                <a:solidFill>
                  <a:schemeClr val="tx1"/>
                </a:solidFill>
                <a:latin typeface="Arial Unicode MS" pitchFamily="34" charset="-128"/>
                <a:ea typeface="+mn-ea"/>
                <a:cs typeface="+mn-cs"/>
              </a:rPr>
              <a:t> [14]. After trace capture, the traces are merged in post-processing (see Section 6.5).</a:t>
            </a:r>
          </a:p>
          <a:p>
            <a:endParaRPr lang="en-GB"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a:t>
            </a:fld>
            <a:endParaRPr lang="de-DE" dirty="0"/>
          </a:p>
        </p:txBody>
      </p:sp>
    </p:spTree>
    <p:extLst>
      <p:ext uri="{BB962C8B-B14F-4D97-AF65-F5344CB8AC3E}">
        <p14:creationId xmlns:p14="http://schemas.microsoft.com/office/powerpoint/2010/main" val="183649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en-GB" dirty="0" smtClean="0"/>
              <a:t>Motivation</a:t>
            </a:r>
          </a:p>
          <a:p>
            <a:pPr marL="285750" indent="-285750">
              <a:buFont typeface="Arial" panose="020B0604020202020204" pitchFamily="34" charset="0"/>
              <a:buChar char="•"/>
            </a:pPr>
            <a:r>
              <a:rPr lang="en-GB" dirty="0" smtClean="0"/>
              <a:t>The revenue of a business that is running a large web page is directly impacted by the performance of this system (Kim et al 2013)</a:t>
            </a:r>
          </a:p>
          <a:p>
            <a:pPr marL="285750" indent="-285750">
              <a:buFont typeface="Arial" panose="020B0604020202020204" pitchFamily="34" charset="0"/>
              <a:buChar char="•"/>
            </a:pPr>
            <a:r>
              <a:rPr lang="en-GB" dirty="0" smtClean="0"/>
              <a:t>An increase in latency of web pages directly impacts the conversion rate (Linden 2006, Shalom 2008, </a:t>
            </a:r>
            <a:r>
              <a:rPr lang="en-GB" dirty="0" err="1" smtClean="0"/>
              <a:t>Almossawi</a:t>
            </a:r>
            <a:r>
              <a:rPr lang="en-GB" dirty="0" smtClean="0"/>
              <a:t> 2010) </a:t>
            </a:r>
          </a:p>
          <a:p>
            <a:pPr marL="285750" indent="-285750">
              <a:buFont typeface="Arial" panose="020B0604020202020204" pitchFamily="34" charset="0"/>
              <a:buChar char="•"/>
            </a:pPr>
            <a:endParaRPr lang="en-GB" dirty="0" smtClean="0"/>
          </a:p>
          <a:p>
            <a:r>
              <a:rPr lang="en-GB" dirty="0" smtClean="0"/>
              <a:t>Approach</a:t>
            </a:r>
          </a:p>
          <a:p>
            <a:pPr marL="285750" indent="-285750">
              <a:buFont typeface="Arial" panose="020B0604020202020204" pitchFamily="34" charset="0"/>
              <a:buChar char="•"/>
            </a:pPr>
            <a:r>
              <a:rPr lang="en-GB" dirty="0" smtClean="0"/>
              <a:t>In unsupervised anomaly detection first an algorithm is trained with a set of normal examples – outliers are then detected by a distance measure that exceeds a certain threshold from the baseline</a:t>
            </a:r>
          </a:p>
          <a:p>
            <a:pPr marL="285750" indent="-285750">
              <a:buFont typeface="Arial" panose="020B0604020202020204" pitchFamily="34" charset="0"/>
              <a:buChar char="•"/>
            </a:pPr>
            <a:r>
              <a:rPr lang="en-GB" dirty="0" smtClean="0"/>
              <a:t>Possibility of Machine Learning or Statistical Approaches to detect Outliers (</a:t>
            </a:r>
            <a:r>
              <a:rPr lang="en-GB" dirty="0" err="1" smtClean="0"/>
              <a:t>Solaimani</a:t>
            </a:r>
            <a:r>
              <a:rPr lang="en-GB" dirty="0" smtClean="0"/>
              <a:t> et al 2014)</a:t>
            </a:r>
          </a:p>
          <a:p>
            <a:pPr marL="285750" indent="-285750">
              <a:buFont typeface="Arial" panose="020B0604020202020204" pitchFamily="34" charset="0"/>
              <a:buChar char="•"/>
            </a:pPr>
            <a:endParaRPr lang="en-GB" dirty="0" smtClean="0"/>
          </a:p>
          <a:p>
            <a:pPr marL="0" indent="0"/>
            <a:r>
              <a:rPr lang="en-GB" dirty="0" smtClean="0"/>
              <a:t>Challenge</a:t>
            </a:r>
          </a:p>
          <a:p>
            <a:pPr marL="285750" indent="-285750">
              <a:buFont typeface="Arial" panose="020B0604020202020204" pitchFamily="34" charset="0"/>
              <a:buChar char="•"/>
            </a:pPr>
            <a:r>
              <a:rPr lang="en-GB" dirty="0" smtClean="0"/>
              <a:t>“To retain trust in the automatic detection and alerting, a high classification quality (e.g., in terms of precision, recall, and related measures) is desired.” - </a:t>
            </a:r>
            <a:r>
              <a:rPr lang="en-GB" dirty="0" err="1" smtClean="0"/>
              <a:t>Heger</a:t>
            </a:r>
            <a:r>
              <a:rPr lang="en-GB" dirty="0" smtClean="0"/>
              <a:t> et al 2017</a:t>
            </a:r>
          </a:p>
          <a:p>
            <a:endParaRPr lang="en-GB"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166515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Little or no support for root cause analysis of performance problems in current APM tools for distributed systems (</a:t>
            </a:r>
            <a:r>
              <a:rPr lang="en-GB" dirty="0" err="1" smtClean="0"/>
              <a:t>Heger</a:t>
            </a:r>
            <a:r>
              <a:rPr lang="en-GB" dirty="0" smtClean="0"/>
              <a:t> et al 2017)</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It is desirable to follow the call graph of the application to identify the root cause of the anomaly to enable the Operations team to quickly identify and deal with the issue at hand.</a:t>
            </a:r>
          </a:p>
          <a:p>
            <a:endParaRPr lang="en-GB"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6</a:t>
            </a:fld>
            <a:endParaRPr lang="de-DE" dirty="0"/>
          </a:p>
        </p:txBody>
      </p:sp>
    </p:spTree>
    <p:extLst>
      <p:ext uri="{BB962C8B-B14F-4D97-AF65-F5344CB8AC3E}">
        <p14:creationId xmlns:p14="http://schemas.microsoft.com/office/powerpoint/2010/main" val="409154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smtClean="0"/>
              <a:t>Lab Micro Services Application based on Spring</a:t>
            </a:r>
          </a:p>
          <a:p>
            <a:pPr marL="285750" indent="-285750">
              <a:buFont typeface="Arial" panose="020B0604020202020204" pitchFamily="34" charset="0"/>
              <a:buChar char="•"/>
            </a:pPr>
            <a:r>
              <a:rPr lang="en-GB" dirty="0" smtClean="0"/>
              <a:t>Instrumented with </a:t>
            </a:r>
            <a:r>
              <a:rPr lang="en-GB" dirty="0" err="1" smtClean="0"/>
              <a:t>zipkin</a:t>
            </a:r>
            <a:r>
              <a:rPr lang="en-GB" dirty="0" smtClean="0"/>
              <a:t> to gather distributed traces</a:t>
            </a:r>
          </a:p>
          <a:p>
            <a:pPr marL="285750" indent="-285750">
              <a:buFont typeface="Arial" panose="020B0604020202020204" pitchFamily="34" charset="0"/>
              <a:buChar char="•"/>
            </a:pPr>
            <a:r>
              <a:rPr lang="en-GB" dirty="0" smtClean="0"/>
              <a:t>Kafka to collect the </a:t>
            </a:r>
            <a:r>
              <a:rPr lang="en-GB" dirty="0" err="1" smtClean="0"/>
              <a:t>zipkin</a:t>
            </a:r>
            <a:r>
              <a:rPr lang="en-GB" dirty="0" smtClean="0"/>
              <a:t> data</a:t>
            </a:r>
          </a:p>
          <a:p>
            <a:pPr marL="285750" indent="-285750">
              <a:buFont typeface="Arial" panose="020B0604020202020204" pitchFamily="34" charset="0"/>
              <a:buChar char="•"/>
            </a:pPr>
            <a:r>
              <a:rPr lang="en-GB" dirty="0" smtClean="0"/>
              <a:t>MySQL Database to store the gathered traces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Application to build – based on Apache Spark and connected Libraries</a:t>
            </a:r>
          </a:p>
          <a:p>
            <a:pPr marL="285750" indent="-285750">
              <a:buFont typeface="Arial" panose="020B0604020202020204" pitchFamily="34" charset="0"/>
              <a:buChar char="•"/>
            </a:pPr>
            <a:r>
              <a:rPr lang="en-GB" dirty="0" smtClean="0"/>
              <a:t>Apache Spark supports streaming of data compared to e.g. </a:t>
            </a:r>
            <a:r>
              <a:rPr lang="en-GB" dirty="0" err="1" smtClean="0"/>
              <a:t>hadoop</a:t>
            </a:r>
            <a:r>
              <a:rPr lang="en-GB" dirty="0" smtClean="0"/>
              <a:t> that is </a:t>
            </a:r>
            <a:r>
              <a:rPr lang="en-GB" dirty="0" err="1" smtClean="0"/>
              <a:t>ony</a:t>
            </a:r>
            <a:r>
              <a:rPr lang="en-GB" dirty="0" smtClean="0"/>
              <a:t> offering batch (but Spark can use </a:t>
            </a:r>
            <a:r>
              <a:rPr lang="en-GB" dirty="0" err="1" smtClean="0"/>
              <a:t>hadoop</a:t>
            </a:r>
            <a:r>
              <a:rPr lang="en-GB" dirty="0" smtClean="0"/>
              <a:t>)</a:t>
            </a:r>
          </a:p>
          <a:p>
            <a:pPr marL="285750" indent="-285750">
              <a:buFont typeface="Arial" panose="020B0604020202020204" pitchFamily="34" charset="0"/>
              <a:buChar char="•"/>
            </a:pPr>
            <a:r>
              <a:rPr lang="en-GB" dirty="0" smtClean="0"/>
              <a:t>Spark has better performance than Apache Storm and Apache S4(Reference??? – </a:t>
            </a:r>
            <a:r>
              <a:rPr lang="en-GB" dirty="0" err="1" smtClean="0"/>
              <a:t>evtl</a:t>
            </a:r>
            <a:r>
              <a:rPr lang="en-GB" dirty="0" smtClean="0"/>
              <a:t> </a:t>
            </a:r>
            <a:r>
              <a:rPr lang="en-GB" dirty="0" err="1" smtClean="0"/>
              <a:t>Matei</a:t>
            </a:r>
            <a:r>
              <a:rPr lang="en-GB" dirty="0" smtClean="0"/>
              <a:t> et al 2012)</a:t>
            </a:r>
          </a:p>
          <a:p>
            <a:pPr marL="285750" indent="-285750">
              <a:buFont typeface="Arial" panose="020B0604020202020204" pitchFamily="34" charset="0"/>
              <a:buChar char="•"/>
            </a:pPr>
            <a:r>
              <a:rPr lang="en-GB" dirty="0" smtClean="0"/>
              <a:t>Discover structure of distributed services (or get information from Patricks project)</a:t>
            </a:r>
          </a:p>
          <a:p>
            <a:pPr marL="285750" indent="-285750">
              <a:buFont typeface="Arial" panose="020B0604020202020204" pitchFamily="34" charset="0"/>
              <a:buChar char="•"/>
            </a:pPr>
            <a:r>
              <a:rPr lang="en-GB" dirty="0" smtClean="0"/>
              <a:t>Streaming distributed traces data with </a:t>
            </a:r>
            <a:r>
              <a:rPr lang="en-GB" dirty="0" err="1" smtClean="0"/>
              <a:t>kafka</a:t>
            </a:r>
            <a:endParaRPr lang="en-GB" dirty="0" smtClean="0"/>
          </a:p>
          <a:p>
            <a:pPr marL="285750" indent="-285750">
              <a:buFont typeface="Arial" panose="020B0604020202020204" pitchFamily="34" charset="0"/>
              <a:buChar char="•"/>
            </a:pPr>
            <a:r>
              <a:rPr lang="en-GB" dirty="0" smtClean="0"/>
              <a:t>Training Anomaly detection algorithm with the normal behaviour of the application</a:t>
            </a:r>
          </a:p>
          <a:p>
            <a:pPr marL="285750" indent="-285750">
              <a:buFont typeface="Arial" panose="020B0604020202020204" pitchFamily="34" charset="0"/>
              <a:buChar char="•"/>
            </a:pPr>
            <a:r>
              <a:rPr lang="en-GB" dirty="0" smtClean="0"/>
              <a:t>Running Anomaly detection algorithm on the streamed data</a:t>
            </a:r>
          </a:p>
          <a:p>
            <a:pPr marL="285750" indent="-285750">
              <a:buFont typeface="Arial" panose="020B0604020202020204" pitchFamily="34" charset="0"/>
              <a:buChar char="•"/>
            </a:pPr>
            <a:r>
              <a:rPr lang="en-GB" dirty="0" smtClean="0"/>
              <a:t>Compare anomalies to architecture model to identify the root cause of the anomalies</a:t>
            </a:r>
          </a:p>
          <a:p>
            <a:pPr marL="285750" indent="-285750">
              <a:buFont typeface="Arial" panose="020B0604020202020204" pitchFamily="34" charset="0"/>
              <a:buChar char="•"/>
            </a:pPr>
            <a:r>
              <a:rPr lang="en-GB" dirty="0" smtClean="0"/>
              <a:t>Alert message with service(s) that is(are) the root cause for the detected anomalies</a:t>
            </a:r>
          </a:p>
          <a:p>
            <a:pPr marL="285750" indent="-285750">
              <a:buFont typeface="Arial" panose="020B0604020202020204" pitchFamily="34" charset="0"/>
              <a:buChar char="•"/>
            </a:pPr>
            <a:r>
              <a:rPr lang="en-GB" dirty="0" smtClean="0"/>
              <a:t>Visualize result by updating a view of the already existing </a:t>
            </a:r>
            <a:r>
              <a:rPr lang="en-GB" dirty="0" err="1" smtClean="0"/>
              <a:t>zipkin</a:t>
            </a:r>
            <a:r>
              <a:rPr lang="en-GB" dirty="0" smtClean="0"/>
              <a:t> web-cockpit for browsers (collaborating with Daniel – maybe highlighting root cause in the visualized model of the application)</a:t>
            </a:r>
          </a:p>
          <a:p>
            <a:endParaRPr lang="en-GB"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9</a:t>
            </a:fld>
            <a:endParaRPr lang="de-DE" dirty="0"/>
          </a:p>
        </p:txBody>
      </p:sp>
    </p:spTree>
    <p:extLst>
      <p:ext uri="{BB962C8B-B14F-4D97-AF65-F5344CB8AC3E}">
        <p14:creationId xmlns:p14="http://schemas.microsoft.com/office/powerpoint/2010/main" val="246731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smtClean="0"/>
              <a:t>Literature Review on state of the art architectures for a anomaly detection pipeline</a:t>
            </a:r>
          </a:p>
          <a:p>
            <a:pPr marL="285750" indent="-285750">
              <a:buFont typeface="Arial" panose="020B0604020202020204" pitchFamily="34" charset="0"/>
              <a:buChar char="•"/>
            </a:pPr>
            <a:r>
              <a:rPr lang="en-GB" dirty="0" smtClean="0"/>
              <a:t>Literature review on algorithms for anomaly detection</a:t>
            </a:r>
          </a:p>
          <a:p>
            <a:pPr marL="285750" indent="-285750">
              <a:buFont typeface="Arial" panose="020B0604020202020204" pitchFamily="34" charset="0"/>
              <a:buChar char="•"/>
            </a:pPr>
            <a:r>
              <a:rPr lang="en-GB" dirty="0" smtClean="0"/>
              <a:t>Implementation of a working prototype to identify anomalies from distributed traces generated by </a:t>
            </a:r>
            <a:r>
              <a:rPr lang="en-GB" dirty="0" err="1" smtClean="0"/>
              <a:t>zipkin</a:t>
            </a:r>
            <a:endParaRPr lang="en-GB" dirty="0" smtClean="0"/>
          </a:p>
          <a:p>
            <a:pPr marL="285750" indent="-285750">
              <a:buFont typeface="Arial" panose="020B0604020202020204" pitchFamily="34" charset="0"/>
              <a:buChar char="•"/>
            </a:pPr>
            <a:r>
              <a:rPr lang="en-GB" dirty="0" smtClean="0"/>
              <a:t>Evaluation of different algorithms for anomaly detection</a:t>
            </a:r>
          </a:p>
          <a:p>
            <a:pPr marL="285750" indent="-285750">
              <a:buFont typeface="Arial" panose="020B0604020202020204" pitchFamily="34" charset="0"/>
              <a:buChar char="•"/>
            </a:pPr>
            <a:r>
              <a:rPr lang="en-GB" dirty="0" smtClean="0"/>
              <a:t>Use of contextual information to narrow down anomalies to a potential root cause</a:t>
            </a:r>
          </a:p>
          <a:p>
            <a:pPr marL="285750" indent="-285750">
              <a:buFont typeface="Arial" panose="020B0604020202020204" pitchFamily="34" charset="0"/>
              <a:buChar char="•"/>
            </a:pPr>
            <a:r>
              <a:rPr lang="en-GB" dirty="0" smtClean="0"/>
              <a:t>Simple visualisation of the results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Optional: Testing the model together with Siemens CML platform</a:t>
            </a:r>
          </a:p>
          <a:p>
            <a:endParaRPr lang="en-GB"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10</a:t>
            </a:fld>
            <a:endParaRPr lang="de-DE" dirty="0"/>
          </a:p>
        </p:txBody>
      </p:sp>
    </p:spTree>
    <p:extLst>
      <p:ext uri="{BB962C8B-B14F-4D97-AF65-F5344CB8AC3E}">
        <p14:creationId xmlns:p14="http://schemas.microsoft.com/office/powerpoint/2010/main" val="2326096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12" y="1"/>
            <a:ext cx="9144000" cy="6857999"/>
          </a:xfrm>
          <a:prstGeom prst="rect">
            <a:avLst/>
          </a:prstGeom>
        </p:spPr>
      </p:pic>
      <p:sp>
        <p:nvSpPr>
          <p:cNvPr id="10" name="Rechteck 9"/>
          <p:cNvSpPr/>
          <p:nvPr userDrawn="1"/>
        </p:nvSpPr>
        <p:spPr>
          <a:xfrm>
            <a:off x="0" y="0"/>
            <a:ext cx="9144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smtClean="0"/>
          </a:p>
        </p:txBody>
      </p:sp>
      <p:sp>
        <p:nvSpPr>
          <p:cNvPr id="17" name="Titel 1"/>
          <p:cNvSpPr>
            <a:spLocks noGrp="1"/>
          </p:cNvSpPr>
          <p:nvPr>
            <p:ph type="title" hasCustomPrompt="1"/>
          </p:nvPr>
        </p:nvSpPr>
        <p:spPr>
          <a:xfrm>
            <a:off x="323528" y="3538641"/>
            <a:ext cx="8574632"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smtClean="0"/>
              <a:t>Edit Title</a:t>
            </a:r>
            <a:endParaRPr lang="en-US" noProof="0" dirty="0"/>
          </a:p>
        </p:txBody>
      </p:sp>
      <p:sp>
        <p:nvSpPr>
          <p:cNvPr id="22" name="Textplatzhalter 4"/>
          <p:cNvSpPr>
            <a:spLocks noGrp="1"/>
          </p:cNvSpPr>
          <p:nvPr>
            <p:ph type="body" sz="quarter" idx="10" hasCustomPrompt="1"/>
          </p:nvPr>
        </p:nvSpPr>
        <p:spPr>
          <a:xfrm>
            <a:off x="323528" y="4211796"/>
            <a:ext cx="8574631"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smtClean="0"/>
              <a:t>Presenter, Date, Location</a:t>
            </a:r>
            <a:endParaRPr lang="en-US" noProof="0" dirty="0"/>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3528" y="398812"/>
            <a:ext cx="999170" cy="32040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9760" y="398569"/>
            <a:ext cx="608400" cy="320643"/>
          </a:xfrm>
          <a:prstGeom prst="rect">
            <a:avLst/>
          </a:prstGeom>
        </p:spPr>
      </p:pic>
      <p:sp>
        <p:nvSpPr>
          <p:cNvPr id="25" name="Textfeld 24"/>
          <p:cNvSpPr txBox="1"/>
          <p:nvPr userDrawn="1"/>
        </p:nvSpPr>
        <p:spPr>
          <a:xfrm>
            <a:off x="319090" y="4643381"/>
            <a:ext cx="857906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smtClean="0">
                <a:solidFill>
                  <a:schemeClr val="tx1">
                    <a:lumMod val="65000"/>
                    <a:lumOff val="35000"/>
                  </a:schemeClr>
                </a:solidFill>
                <a:latin typeface="Arial" charset="0"/>
                <a:ea typeface="+mn-ea"/>
                <a:cs typeface="Arial"/>
              </a:rPr>
              <a:t>Chair of</a:t>
            </a:r>
            <a:r>
              <a:rPr lang="en-US" sz="1400" b="0" i="0" kern="1200" baseline="0" noProof="1" smtClean="0">
                <a:solidFill>
                  <a:schemeClr val="tx1">
                    <a:lumMod val="65000"/>
                    <a:lumOff val="35000"/>
                  </a:schemeClr>
                </a:solidFill>
                <a:latin typeface="Arial" charset="0"/>
                <a:ea typeface="+mn-ea"/>
                <a:cs typeface="Arial"/>
              </a:rPr>
              <a:t> </a:t>
            </a:r>
            <a:r>
              <a:rPr lang="en-US" sz="1400" b="0" i="0" kern="1200" noProof="1" smtClean="0">
                <a:solidFill>
                  <a:schemeClr val="tx1">
                    <a:lumMod val="65000"/>
                    <a:lumOff val="35000"/>
                  </a:schemeClr>
                </a:solidFill>
                <a:latin typeface="Arial" charset="0"/>
                <a:ea typeface="+mn-ea"/>
                <a:cs typeface="Arial"/>
              </a:rPr>
              <a:t>Software</a:t>
            </a:r>
            <a:r>
              <a:rPr lang="en-US" sz="1400" b="0" i="0" kern="1200" baseline="0" noProof="1" smtClean="0">
                <a:solidFill>
                  <a:schemeClr val="tx1">
                    <a:lumMod val="65000"/>
                    <a:lumOff val="35000"/>
                  </a:schemeClr>
                </a:solidFill>
                <a:latin typeface="Arial" charset="0"/>
                <a:ea typeface="+mn-ea"/>
                <a:cs typeface="Arial"/>
              </a:rPr>
              <a:t> Engineering for Business Information Systems </a:t>
            </a:r>
            <a:r>
              <a:rPr lang="en-US" sz="1400" b="0" i="0" kern="1200" noProof="1" smtClean="0">
                <a:solidFill>
                  <a:schemeClr val="tx1">
                    <a:lumMod val="65000"/>
                    <a:lumOff val="35000"/>
                  </a:schemeClr>
                </a:solidFill>
                <a:latin typeface="Arial" charset="0"/>
                <a:ea typeface="+mn-ea"/>
                <a:cs typeface="Arial"/>
              </a:rPr>
              <a:t>(sebis) </a:t>
            </a:r>
          </a:p>
          <a:p>
            <a:pPr marL="0" indent="0"/>
            <a:r>
              <a:rPr lang="en-US" sz="1400" b="0" i="0" kern="1200" noProof="1" smtClean="0">
                <a:solidFill>
                  <a:schemeClr val="tx1">
                    <a:lumMod val="65000"/>
                    <a:lumOff val="35000"/>
                  </a:schemeClr>
                </a:solidFill>
                <a:latin typeface="Arial" charset="0"/>
                <a:ea typeface="+mn-ea"/>
                <a:cs typeface="Arial"/>
              </a:rPr>
              <a:t>Faculty of</a:t>
            </a:r>
            <a:r>
              <a:rPr lang="en-US" sz="1400" b="0" i="0" kern="1200" baseline="0" noProof="1" smtClean="0">
                <a:solidFill>
                  <a:schemeClr val="tx1">
                    <a:lumMod val="65000"/>
                    <a:lumOff val="35000"/>
                  </a:schemeClr>
                </a:solidFill>
                <a:latin typeface="Arial" charset="0"/>
                <a:ea typeface="+mn-ea"/>
                <a:cs typeface="Arial"/>
              </a:rPr>
              <a:t> </a:t>
            </a:r>
            <a:r>
              <a:rPr lang="en-US" sz="1400" b="0" i="0" kern="1200" noProof="1" smtClean="0">
                <a:solidFill>
                  <a:schemeClr val="tx1">
                    <a:lumMod val="65000"/>
                    <a:lumOff val="35000"/>
                  </a:schemeClr>
                </a:solidFill>
                <a:latin typeface="Arial" charset="0"/>
                <a:ea typeface="+mn-ea"/>
                <a:cs typeface="Arial"/>
              </a:rPr>
              <a:t>Informatics</a:t>
            </a:r>
          </a:p>
          <a:p>
            <a:pPr marL="0" indent="0"/>
            <a:r>
              <a:rPr lang="en-US" sz="1400" b="0" i="0" kern="1200" noProof="1" smtClean="0">
                <a:solidFill>
                  <a:schemeClr val="bg1">
                    <a:lumMod val="50000"/>
                  </a:schemeClr>
                </a:solidFill>
                <a:latin typeface="Arial" charset="0"/>
                <a:ea typeface="+mn-ea"/>
                <a:cs typeface="Arial"/>
              </a:rPr>
              <a:t>Technische</a:t>
            </a:r>
            <a:r>
              <a:rPr lang="en-US" sz="1400" b="0" i="0" kern="1200" baseline="0" noProof="1" smtClean="0">
                <a:solidFill>
                  <a:schemeClr val="bg1">
                    <a:lumMod val="50000"/>
                  </a:schemeClr>
                </a:solidFill>
                <a:latin typeface="Arial" charset="0"/>
                <a:ea typeface="+mn-ea"/>
                <a:cs typeface="Arial"/>
              </a:rPr>
              <a:t> Universität München</a:t>
            </a:r>
            <a:endParaRPr lang="en-US" sz="1400" b="0" i="0" kern="1200" noProof="1" smtClean="0">
              <a:solidFill>
                <a:schemeClr val="bg1">
                  <a:lumMod val="50000"/>
                </a:schemeClr>
              </a:solidFill>
              <a:latin typeface="Arial" charset="0"/>
              <a:ea typeface="+mn-ea"/>
              <a:cs typeface="Arial"/>
            </a:endParaRPr>
          </a:p>
          <a:p>
            <a:pPr marL="0" indent="0" algn="l" rtl="0" fontAlgn="base">
              <a:spcBef>
                <a:spcPct val="0"/>
              </a:spcBef>
              <a:spcAft>
                <a:spcPct val="0"/>
              </a:spcAft>
            </a:pPr>
            <a:r>
              <a:rPr lang="en-US" sz="1400" b="0" i="0" u="sng" kern="1200" noProof="1" smtClean="0">
                <a:solidFill>
                  <a:schemeClr val="bg1">
                    <a:lumMod val="50000"/>
                  </a:schemeClr>
                </a:solidFill>
                <a:latin typeface="Arial" charset="0"/>
                <a:ea typeface="+mn-ea"/>
                <a:cs typeface="Arial"/>
              </a:rPr>
              <a:t>wwwmatthes.in.tum.de</a:t>
            </a:r>
            <a:endParaRPr lang="en-US" sz="1400" b="0" i="0" u="sng" kern="1200" dirty="0" err="1" smtClean="0">
              <a:solidFill>
                <a:schemeClr val="bg1">
                  <a:lumMod val="50000"/>
                </a:schemeClr>
              </a:solidFill>
              <a:latin typeface="Arial" charset="0"/>
              <a:ea typeface="+mn-ea"/>
              <a:cs typeface="Arial"/>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rmAutofit/>
          </a:bodyPr>
          <a:lstStyle>
            <a:lvl3pPr>
              <a:defRPr/>
            </a:lvl3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 name="Titel 6"/>
          <p:cNvSpPr>
            <a:spLocks noGrp="1"/>
          </p:cNvSpPr>
          <p:nvPr>
            <p:ph type="title"/>
          </p:nvPr>
        </p:nvSpPr>
        <p:spPr/>
        <p:txBody>
          <a:bodyPr/>
          <a:lstStyle/>
          <a:p>
            <a:r>
              <a:rPr lang="de-DE" smtClean="0"/>
              <a:t>Titelmasterformat durch Klicken bearbeiten</a:t>
            </a:r>
            <a:endParaRPr lang="en-GB"/>
          </a:p>
        </p:txBody>
      </p:sp>
      <p:sp>
        <p:nvSpPr>
          <p:cNvPr id="8" name="Datumsplatzhalter 7"/>
          <p:cNvSpPr>
            <a:spLocks noGrp="1"/>
          </p:cNvSpPr>
          <p:nvPr>
            <p:ph type="dt" sz="half" idx="10"/>
          </p:nvPr>
        </p:nvSpPr>
        <p:spPr/>
        <p:txBody>
          <a:bodyPr/>
          <a:lstStyle/>
          <a:p>
            <a:pPr>
              <a:defRPr/>
            </a:pPr>
            <a:r>
              <a:rPr lang="de-DE" smtClean="0"/>
              <a:t>© sebis</a:t>
            </a:r>
            <a:endParaRPr lang="en-US" dirty="0"/>
          </a:p>
        </p:txBody>
      </p:sp>
      <p:sp>
        <p:nvSpPr>
          <p:cNvPr id="9" name="Fußzeilenplatzhalter 8"/>
          <p:cNvSpPr>
            <a:spLocks noGrp="1"/>
          </p:cNvSpPr>
          <p:nvPr>
            <p:ph type="ftr" sz="quarter" idx="11"/>
          </p:nvPr>
        </p:nvSpPr>
        <p:spPr/>
        <p:txBody>
          <a:bodyPr/>
          <a:lstStyle/>
          <a:p>
            <a:pPr>
              <a:defRPr/>
            </a:pPr>
            <a:r>
              <a:rPr lang="de-DE" dirty="0" smtClean="0"/>
              <a:t>Lukas Steigerwald – </a:t>
            </a:r>
            <a:r>
              <a:rPr lang="de-DE" dirty="0" err="1" smtClean="0"/>
              <a:t>Using</a:t>
            </a:r>
            <a:r>
              <a:rPr lang="de-DE" dirty="0" smtClean="0"/>
              <a:t> Distributed Traces </a:t>
            </a:r>
            <a:r>
              <a:rPr lang="de-DE" dirty="0" err="1" smtClean="0"/>
              <a:t>to</a:t>
            </a:r>
            <a:r>
              <a:rPr lang="de-DE" dirty="0" smtClean="0"/>
              <a:t> </a:t>
            </a:r>
            <a:r>
              <a:rPr lang="de-DE" dirty="0" err="1" smtClean="0"/>
              <a:t>Detect</a:t>
            </a:r>
            <a:r>
              <a:rPr lang="de-DE" dirty="0" smtClean="0"/>
              <a:t> </a:t>
            </a:r>
            <a:r>
              <a:rPr lang="de-DE" dirty="0" err="1" smtClean="0"/>
              <a:t>Anomalies</a:t>
            </a:r>
            <a:endParaRPr lang="de-DE" dirty="0"/>
          </a:p>
        </p:txBody>
      </p:sp>
      <p:sp>
        <p:nvSpPr>
          <p:cNvPr id="10" name="Foliennummernplatzhalter 9"/>
          <p:cNvSpPr>
            <a:spLocks noGrp="1"/>
          </p:cNvSpPr>
          <p:nvPr>
            <p:ph type="sldNum" sz="quarter" idx="12"/>
          </p:nvPr>
        </p:nvSpPr>
        <p:spPr/>
        <p:txBody>
          <a:bodyPr/>
          <a:lstStyle/>
          <a:p>
            <a:pPr>
              <a:defRPr/>
            </a:pPr>
            <a:fld id="{5E4FF76D-8657-43F1-929B-F6D2FAB2741A}" type="slidenum">
              <a:rPr lang="en-US" smtClean="0"/>
              <a:pPr>
                <a:defRPr/>
              </a:pPr>
              <a:t>‹Nr.›</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0827" y="81212"/>
            <a:ext cx="7561261"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smtClean="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161208 Matthes English Master Slide Deck</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
        <p:nvSpPr>
          <p:cNvPr id="12" name="Textplatzhalter 11"/>
          <p:cNvSpPr>
            <a:spLocks noGrp="1"/>
          </p:cNvSpPr>
          <p:nvPr>
            <p:ph type="body" sz="quarter" idx="13" hasCustomPrompt="1"/>
          </p:nvPr>
        </p:nvSpPr>
        <p:spPr>
          <a:xfrm>
            <a:off x="250825" y="441425"/>
            <a:ext cx="7561263" cy="395287"/>
          </a:xfrm>
        </p:spPr>
        <p:txBody>
          <a:bodyPr/>
          <a:lstStyle>
            <a:lvl1pPr>
              <a:defRPr sz="2000">
                <a:solidFill>
                  <a:schemeClr val="bg1">
                    <a:lumMod val="50000"/>
                  </a:schemeClr>
                </a:solidFill>
              </a:defRPr>
            </a:lvl1pPr>
          </a:lstStyle>
          <a:p>
            <a:pPr lvl="0"/>
            <a:r>
              <a:rPr lang="en-US" noProof="0" dirty="0" smtClean="0"/>
              <a:t>&lt;Subtitle&gt;</a:t>
            </a:r>
            <a:endParaRPr lang="en-US" noProof="0" dirty="0"/>
          </a:p>
        </p:txBody>
      </p:sp>
    </p:spTree>
    <p:extLst>
      <p:ext uri="{BB962C8B-B14F-4D97-AF65-F5344CB8AC3E}">
        <p14:creationId xmlns:p14="http://schemas.microsoft.com/office/powerpoint/2010/main" val="3517934724"/>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5BD"/>
                </a:solidFill>
              </a:defRPr>
            </a:lvl1pPr>
          </a:lstStyle>
          <a:p>
            <a:r>
              <a:rPr lang="en-US" noProof="0" dirty="0" smtClean="0"/>
              <a:t>&lt;Title&gt;</a:t>
            </a:r>
            <a:endParaRPr lang="de-DE" dirty="0"/>
          </a:p>
        </p:txBody>
      </p:sp>
      <p:sp>
        <p:nvSpPr>
          <p:cNvPr id="3" name="Inhaltsplatzhalter 2"/>
          <p:cNvSpPr>
            <a:spLocks noGrp="1"/>
          </p:cNvSpPr>
          <p:nvPr>
            <p:ph sz="half" idx="1" hasCustomPrompt="1"/>
          </p:nvPr>
        </p:nvSpPr>
        <p:spPr>
          <a:xfrm>
            <a:off x="250827" y="981076"/>
            <a:ext cx="4244975"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Inhaltsplatzhalter 3"/>
          <p:cNvSpPr>
            <a:spLocks noGrp="1"/>
          </p:cNvSpPr>
          <p:nvPr>
            <p:ph sz="half" idx="2" hasCustomPrompt="1"/>
          </p:nvPr>
        </p:nvSpPr>
        <p:spPr>
          <a:xfrm>
            <a:off x="4648201" y="981076"/>
            <a:ext cx="4244975"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161208 Matthes English Master Slide Deck</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‹Nr.›</a:t>
            </a:fld>
            <a:endParaRPr lang="de-DE"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250827" y="981074"/>
            <a:ext cx="4246563"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&lt;Title&gt;</a:t>
            </a:r>
          </a:p>
        </p:txBody>
      </p:sp>
      <p:sp>
        <p:nvSpPr>
          <p:cNvPr id="4" name="Inhaltsplatzhalter 3"/>
          <p:cNvSpPr>
            <a:spLocks noGrp="1"/>
          </p:cNvSpPr>
          <p:nvPr>
            <p:ph sz="half" idx="2" hasCustomPrompt="1"/>
          </p:nvPr>
        </p:nvSpPr>
        <p:spPr>
          <a:xfrm>
            <a:off x="250827" y="1643049"/>
            <a:ext cx="4246563"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&lt;Format of Master 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Textplatzhalter 4"/>
          <p:cNvSpPr>
            <a:spLocks noGrp="1"/>
          </p:cNvSpPr>
          <p:nvPr>
            <p:ph type="body" sz="quarter" idx="3" hasCustomPrompt="1"/>
          </p:nvPr>
        </p:nvSpPr>
        <p:spPr>
          <a:xfrm>
            <a:off x="4645025" y="981078"/>
            <a:ext cx="424815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&lt;Title&gt;</a:t>
            </a:r>
          </a:p>
        </p:txBody>
      </p:sp>
      <p:sp>
        <p:nvSpPr>
          <p:cNvPr id="6" name="Inhaltsplatzhalter 5"/>
          <p:cNvSpPr>
            <a:spLocks noGrp="1"/>
          </p:cNvSpPr>
          <p:nvPr>
            <p:ph sz="quarter" idx="4" hasCustomPrompt="1"/>
          </p:nvPr>
        </p:nvSpPr>
        <p:spPr>
          <a:xfrm>
            <a:off x="4645025" y="1643049"/>
            <a:ext cx="424815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smtClean="0"/>
              <a:t>&lt;Format of Master 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 name="Titel 1"/>
          <p:cNvSpPr>
            <a:spLocks noGrp="1"/>
          </p:cNvSpPr>
          <p:nvPr>
            <p:ph type="title" hasCustomPrompt="1"/>
          </p:nvPr>
        </p:nvSpPr>
        <p:spPr>
          <a:xfrm>
            <a:off x="250827" y="44451"/>
            <a:ext cx="7535885" cy="720725"/>
          </a:xfrm>
        </p:spPr>
        <p:txBody>
          <a:bodyPr/>
          <a:lstStyle/>
          <a:p>
            <a:r>
              <a:rPr lang="en-US" noProof="0" dirty="0" smtClean="0"/>
              <a:t>&lt;Title&gt;</a:t>
            </a:r>
            <a:endParaRPr lang="en-US" noProof="0" dirty="0"/>
          </a:p>
        </p:txBody>
      </p:sp>
      <p:sp>
        <p:nvSpPr>
          <p:cNvPr id="7" name="Rectangle 4"/>
          <p:cNvSpPr>
            <a:spLocks noGrp="1" noChangeArrowheads="1"/>
          </p:cNvSpPr>
          <p:nvPr>
            <p:ph type="dt" sz="half" idx="10"/>
          </p:nvPr>
        </p:nvSpPr>
        <p:spPr>
          <a:ln/>
        </p:spPr>
        <p:txBody>
          <a:bodyPr/>
          <a:lstStyle>
            <a:lvl1pPr>
              <a:defRPr/>
            </a:lvl1pPr>
          </a:lstStyle>
          <a:p>
            <a:pPr>
              <a:defRPr/>
            </a:pPr>
            <a:r>
              <a:rPr lang="de-DE" noProof="0" smtClean="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smtClean="0"/>
              <a:t>161208 Matthes English Master Slide Deck</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‹Nr.›</a:t>
            </a:fld>
            <a:endParaRPr lang="en-US" noProof="0"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smtClean="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161208 Matthes English Master Slide Deck</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‹Nr.›</a:t>
            </a:fld>
            <a:endParaRPr lang="de-DE"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50826" y="981076"/>
            <a:ext cx="8642351"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Titel 1"/>
          <p:cNvSpPr>
            <a:spLocks noGrp="1"/>
          </p:cNvSpPr>
          <p:nvPr>
            <p:ph type="title" hasCustomPrompt="1"/>
          </p:nvPr>
        </p:nvSpPr>
        <p:spPr>
          <a:xfrm>
            <a:off x="250827" y="44451"/>
            <a:ext cx="7535885" cy="720725"/>
          </a:xfrm>
        </p:spPr>
        <p:txBody>
          <a:bodyPr/>
          <a:lstStyle>
            <a:lvl1pPr>
              <a:defRPr>
                <a:latin typeface="+mj-lt"/>
              </a:defRPr>
            </a:lvl1pPr>
          </a:lstStyle>
          <a:p>
            <a:r>
              <a:rPr lang="en-US" noProof="0" dirty="0" smtClean="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smtClean="0"/>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smtClean="0"/>
              <a:t>161208 Matthes English Master Slide Deck</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‹Nr.›</a:t>
            </a:fld>
            <a:endParaRPr lang="de-DE"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5" name="Rechteck 14"/>
          <p:cNvSpPr/>
          <p:nvPr userDrawn="1"/>
        </p:nvSpPr>
        <p:spPr>
          <a:xfrm>
            <a:off x="479445" y="1743185"/>
            <a:ext cx="2924386"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7027" y="2024110"/>
            <a:ext cx="751997" cy="396142"/>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23505" y="2514435"/>
            <a:ext cx="715519" cy="229443"/>
          </a:xfrm>
          <a:prstGeom prst="rect">
            <a:avLst/>
          </a:prstGeom>
        </p:spPr>
      </p:pic>
      <p:sp>
        <p:nvSpPr>
          <p:cNvPr id="24" name="Textfeld 23"/>
          <p:cNvSpPr txBox="1"/>
          <p:nvPr userDrawn="1"/>
        </p:nvSpPr>
        <p:spPr>
          <a:xfrm>
            <a:off x="698706" y="4123820"/>
            <a:ext cx="2482850" cy="1869743"/>
          </a:xfrm>
          <a:prstGeom prst="rect">
            <a:avLst/>
          </a:prstGeom>
          <a:noFill/>
        </p:spPr>
        <p:txBody>
          <a:bodyPr wrap="square" rtlCol="0">
            <a:spAutoFit/>
          </a:bodyPr>
          <a:lstStyle/>
          <a:p>
            <a:r>
              <a:rPr lang="en-US" sz="1050" noProof="1" smtClean="0">
                <a:latin typeface="+mn-lt"/>
              </a:rPr>
              <a:t>Technische Universität München</a:t>
            </a:r>
          </a:p>
          <a:p>
            <a:r>
              <a:rPr lang="en-US" sz="1050" noProof="1" smtClean="0">
                <a:latin typeface="+mn-lt"/>
              </a:rPr>
              <a:t>Faculty of Informatics</a:t>
            </a:r>
          </a:p>
          <a:p>
            <a:r>
              <a:rPr lang="en-US" sz="1050" noProof="1" smtClean="0">
                <a:latin typeface="+mn-lt"/>
              </a:rPr>
              <a:t>Chair of Software Engineering for Business Information Systems</a:t>
            </a:r>
          </a:p>
          <a:p>
            <a:endParaRPr lang="en-US" sz="1050" noProof="1" smtClean="0">
              <a:latin typeface="+mn-lt"/>
            </a:endParaRPr>
          </a:p>
          <a:p>
            <a:r>
              <a:rPr lang="en-US" sz="1050" noProof="1" smtClean="0">
                <a:latin typeface="+mn-lt"/>
              </a:rPr>
              <a:t>Boltzmannstraße 3</a:t>
            </a:r>
          </a:p>
          <a:p>
            <a:r>
              <a:rPr lang="en-US" sz="1050" noProof="1" smtClean="0">
                <a:latin typeface="+mn-lt"/>
              </a:rPr>
              <a:t>85748 Garching bei</a:t>
            </a:r>
            <a:r>
              <a:rPr lang="en-US" sz="1050" baseline="0" noProof="1" smtClean="0">
                <a:latin typeface="+mn-lt"/>
              </a:rPr>
              <a:t> München</a:t>
            </a:r>
          </a:p>
          <a:p>
            <a:endParaRPr lang="en-US" sz="1050" baseline="0" noProof="1" smtClean="0">
              <a:latin typeface="+mn-lt"/>
            </a:endParaRPr>
          </a:p>
          <a:p>
            <a:endParaRPr lang="en-US" sz="1050" baseline="0" noProof="1" smtClean="0">
              <a:latin typeface="+mn-lt"/>
            </a:endParaRPr>
          </a:p>
          <a:p>
            <a:endParaRPr lang="en-US" sz="1050" baseline="0" noProof="1" smtClean="0">
              <a:latin typeface="+mn-lt"/>
            </a:endParaRPr>
          </a:p>
          <a:p>
            <a:r>
              <a:rPr lang="en-US" sz="1050" baseline="0" noProof="1" smtClean="0">
                <a:latin typeface="+mn-lt"/>
                <a:hlinkClick r:id="rId5"/>
              </a:rPr>
              <a:t>wwwmatthes.in.tum.de</a:t>
            </a:r>
            <a:endParaRPr lang="en-US" sz="1050" noProof="1">
              <a:latin typeface="+mn-lt"/>
            </a:endParaRPr>
          </a:p>
        </p:txBody>
      </p:sp>
      <p:sp>
        <p:nvSpPr>
          <p:cNvPr id="26" name="Textplatzhalter 18"/>
          <p:cNvSpPr>
            <a:spLocks noGrp="1"/>
          </p:cNvSpPr>
          <p:nvPr>
            <p:ph type="body" sz="quarter" idx="13" hasCustomPrompt="1"/>
          </p:nvPr>
        </p:nvSpPr>
        <p:spPr>
          <a:xfrm>
            <a:off x="796606" y="3486196"/>
            <a:ext cx="2242942"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smtClean="0"/>
              <a:t>&lt;Name&gt;</a:t>
            </a:r>
            <a:endParaRPr lang="en-US" noProof="0" dirty="0"/>
          </a:p>
        </p:txBody>
      </p:sp>
      <p:sp>
        <p:nvSpPr>
          <p:cNvPr id="27" name="Textplatzhalter 20"/>
          <p:cNvSpPr>
            <a:spLocks noGrp="1"/>
          </p:cNvSpPr>
          <p:nvPr>
            <p:ph type="body" sz="quarter" idx="14" hasCustomPrompt="1"/>
          </p:nvPr>
        </p:nvSpPr>
        <p:spPr>
          <a:xfrm>
            <a:off x="796630" y="3277000"/>
            <a:ext cx="2242394" cy="182967"/>
          </a:xfrm>
          <a:prstGeom prst="rect">
            <a:avLst/>
          </a:prstGeom>
        </p:spPr>
        <p:txBody>
          <a:bodyPr lIns="0" tIns="0" rIns="0" bIns="0" anchor="b"/>
          <a:lstStyle>
            <a:lvl1pPr marL="0" indent="0">
              <a:buNone/>
              <a:defRPr sz="1050">
                <a:latin typeface="+mn-lt"/>
              </a:defRPr>
            </a:lvl1pPr>
          </a:lstStyle>
          <a:p>
            <a:pPr lvl="0"/>
            <a:r>
              <a:rPr lang="en-US" noProof="0" dirty="0" smtClean="0"/>
              <a:t>&lt;Academic degree&gt;</a:t>
            </a:r>
            <a:endParaRPr lang="en-US" noProof="0" dirty="0"/>
          </a:p>
        </p:txBody>
      </p:sp>
      <p:sp>
        <p:nvSpPr>
          <p:cNvPr id="29" name="Textplatzhalter 24"/>
          <p:cNvSpPr>
            <a:spLocks noGrp="1"/>
          </p:cNvSpPr>
          <p:nvPr>
            <p:ph type="body" sz="quarter" idx="16" hasCustomPrompt="1"/>
          </p:nvPr>
        </p:nvSpPr>
        <p:spPr>
          <a:xfrm>
            <a:off x="796606" y="5932082"/>
            <a:ext cx="2212975" cy="131762"/>
          </a:xfrm>
          <a:prstGeom prst="rect">
            <a:avLst/>
          </a:prstGeom>
        </p:spPr>
        <p:txBody>
          <a:bodyPr lIns="0" tIns="0" rIns="0" bIns="0">
            <a:noAutofit/>
          </a:bodyPr>
          <a:lstStyle>
            <a:lvl1pPr marL="0" indent="0">
              <a:buFontTx/>
              <a:buNone/>
              <a:defRPr sz="1050">
                <a:latin typeface="+mn-lt"/>
              </a:defRPr>
            </a:lvl1pPr>
          </a:lstStyle>
          <a:p>
            <a:pPr lvl="0"/>
            <a:r>
              <a:rPr lang="en-US" noProof="0" dirty="0" smtClean="0"/>
              <a:t>&lt;E-Mail&gt;</a:t>
            </a:r>
            <a:endParaRPr lang="en-US" noProof="0" dirty="0"/>
          </a:p>
        </p:txBody>
      </p:sp>
      <p:sp>
        <p:nvSpPr>
          <p:cNvPr id="30" name="Inhaltsplatzhalter 31"/>
          <p:cNvSpPr>
            <a:spLocks noGrp="1"/>
          </p:cNvSpPr>
          <p:nvPr>
            <p:ph sz="quarter" idx="18" hasCustomPrompt="1"/>
          </p:nvPr>
        </p:nvSpPr>
        <p:spPr>
          <a:xfrm>
            <a:off x="796606" y="3704993"/>
            <a:ext cx="2258073" cy="211455"/>
          </a:xfrm>
          <a:prstGeom prst="rect">
            <a:avLst/>
          </a:prstGeom>
        </p:spPr>
        <p:txBody>
          <a:bodyPr lIns="0" tIns="0" rIns="0" bIns="0"/>
          <a:lstStyle>
            <a:lvl1pPr>
              <a:defRPr sz="1050"/>
            </a:lvl1pPr>
          </a:lstStyle>
          <a:p>
            <a:pPr lvl="0"/>
            <a:r>
              <a:rPr lang="en-US" noProof="0" dirty="0" smtClean="0"/>
              <a:t>&lt;Position&gt;</a:t>
            </a:r>
            <a:endParaRPr lang="en-US" noProof="0" dirty="0"/>
          </a:p>
        </p:txBody>
      </p:sp>
    </p:spTree>
    <p:extLst>
      <p:ext uri="{BB962C8B-B14F-4D97-AF65-F5344CB8AC3E}">
        <p14:creationId xmlns:p14="http://schemas.microsoft.com/office/powerpoint/2010/main" val="893749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44450"/>
            <a:ext cx="7535863"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smtClean="0"/>
              <a:t>&lt;Title&gt;</a:t>
            </a:r>
          </a:p>
        </p:txBody>
      </p:sp>
      <p:sp>
        <p:nvSpPr>
          <p:cNvPr id="4099" name="Rectangle 3"/>
          <p:cNvSpPr>
            <a:spLocks noGrp="1" noChangeArrowheads="1"/>
          </p:cNvSpPr>
          <p:nvPr>
            <p:ph type="body" idx="1"/>
          </p:nvPr>
        </p:nvSpPr>
        <p:spPr bwMode="auto">
          <a:xfrm>
            <a:off x="250825" y="981075"/>
            <a:ext cx="8642350"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smtClean="0"/>
              <a:t>&lt;Text&gt;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Rectangle 4"/>
          <p:cNvSpPr>
            <a:spLocks noGrp="1" noChangeArrowheads="1"/>
          </p:cNvSpPr>
          <p:nvPr>
            <p:ph type="dt" sz="half" idx="2"/>
          </p:nvPr>
        </p:nvSpPr>
        <p:spPr bwMode="auto">
          <a:xfrm>
            <a:off x="7037388" y="6570615"/>
            <a:ext cx="1606550"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dirty="0" smtClean="0"/>
              <a:t>© sebis</a:t>
            </a:r>
            <a:endParaRPr lang="en-US" dirty="0"/>
          </a:p>
        </p:txBody>
      </p:sp>
      <p:sp>
        <p:nvSpPr>
          <p:cNvPr id="1029" name="Rectangle 5"/>
          <p:cNvSpPr>
            <a:spLocks noGrp="1" noChangeArrowheads="1"/>
          </p:cNvSpPr>
          <p:nvPr>
            <p:ph type="ftr" sz="quarter" idx="3"/>
          </p:nvPr>
        </p:nvSpPr>
        <p:spPr bwMode="auto">
          <a:xfrm>
            <a:off x="249677" y="6569075"/>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de-DE" dirty="0" smtClean="0"/>
              <a:t>Lukas Steigerwald – </a:t>
            </a:r>
            <a:r>
              <a:rPr lang="de-DE" dirty="0" err="1" smtClean="0"/>
              <a:t>Using</a:t>
            </a:r>
            <a:r>
              <a:rPr lang="de-DE" dirty="0" smtClean="0"/>
              <a:t> Distributed Traces  </a:t>
            </a:r>
            <a:r>
              <a:rPr lang="de-DE" dirty="0" err="1" smtClean="0"/>
              <a:t>to</a:t>
            </a:r>
            <a:r>
              <a:rPr lang="de-DE" dirty="0" smtClean="0"/>
              <a:t> </a:t>
            </a:r>
            <a:r>
              <a:rPr lang="de-DE" dirty="0" err="1" smtClean="0"/>
              <a:t>detect</a:t>
            </a:r>
            <a:r>
              <a:rPr lang="de-DE" dirty="0" smtClean="0"/>
              <a:t> </a:t>
            </a:r>
            <a:r>
              <a:rPr lang="de-DE" dirty="0" err="1" smtClean="0"/>
              <a:t>Anomalies</a:t>
            </a:r>
            <a:endParaRPr lang="de-DE" dirty="0"/>
          </a:p>
        </p:txBody>
      </p:sp>
      <p:sp>
        <p:nvSpPr>
          <p:cNvPr id="1030" name="Rectangle 6"/>
          <p:cNvSpPr>
            <a:spLocks noGrp="1" noChangeArrowheads="1"/>
          </p:cNvSpPr>
          <p:nvPr>
            <p:ph type="sldNum" sz="quarter" idx="4"/>
          </p:nvPr>
        </p:nvSpPr>
        <p:spPr bwMode="auto">
          <a:xfrm>
            <a:off x="8643938" y="6570615"/>
            <a:ext cx="249237"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‹Nr.›</a:t>
            </a:fld>
            <a:endParaRPr lang="en-US" dirty="0"/>
          </a:p>
        </p:txBody>
      </p:sp>
      <p:pic>
        <p:nvPicPr>
          <p:cNvPr id="10" name="Grafik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89760" y="398569"/>
            <a:ext cx="608400" cy="320643"/>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66" r:id="rId4"/>
    <p:sldLayoutId id="2147483767" r:id="rId5"/>
    <p:sldLayoutId id="2147483768" r:id="rId6"/>
    <p:sldLayoutId id="2147483769" r:id="rId7"/>
    <p:sldLayoutId id="2147483771" r:id="rId8"/>
    <p:sldLayoutId id="2147483779" r:id="rId9"/>
  </p:sldLayoutIdLst>
  <p:transition/>
  <p:timing>
    <p:tnLst>
      <p:par>
        <p:cTn id="1" dur="indefinite" restart="never" nodeType="tmRoot"/>
      </p:par>
    </p:tnLst>
  </p:timing>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230864"/>
            <a:ext cx="8574632" cy="987551"/>
          </a:xfrm>
        </p:spPr>
        <p:txBody>
          <a:bodyPr/>
          <a:lstStyle/>
          <a:p>
            <a:r>
              <a:rPr lang="en-GB" sz="1800" dirty="0" smtClean="0"/>
              <a:t>Master </a:t>
            </a:r>
            <a:r>
              <a:rPr lang="en-GB" sz="1800" dirty="0"/>
              <a:t>Thesis Kick-off presentation</a:t>
            </a:r>
            <a:r>
              <a:rPr lang="en-US" dirty="0" smtClean="0"/>
              <a:t/>
            </a:r>
            <a:br>
              <a:rPr lang="en-US" dirty="0" smtClean="0"/>
            </a:br>
            <a:r>
              <a:rPr lang="en-US" dirty="0" smtClean="0"/>
              <a:t>Using Distributed Traces to Detect Anomalies</a:t>
            </a:r>
            <a:endParaRPr lang="en-US" sz="2000" dirty="0"/>
          </a:p>
        </p:txBody>
      </p:sp>
      <p:sp>
        <p:nvSpPr>
          <p:cNvPr id="16" name="Textplatzhalter 15"/>
          <p:cNvSpPr>
            <a:spLocks noGrp="1"/>
          </p:cNvSpPr>
          <p:nvPr>
            <p:ph type="body" sz="quarter" idx="10"/>
          </p:nvPr>
        </p:nvSpPr>
        <p:spPr/>
        <p:txBody>
          <a:bodyPr/>
          <a:lstStyle/>
          <a:p>
            <a:r>
              <a:rPr lang="en-AU" dirty="0" smtClean="0"/>
              <a:t>Lukas Steigerwald, 22.05.2017, Munich</a:t>
            </a:r>
            <a:endParaRPr lang="en-AU" dirty="0"/>
          </a:p>
        </p:txBody>
      </p:sp>
    </p:spTree>
    <p:extLst>
      <p:ext uri="{BB962C8B-B14F-4D97-AF65-F5344CB8AC3E}">
        <p14:creationId xmlns:p14="http://schemas.microsoft.com/office/powerpoint/2010/main" val="1680524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smtClean="0"/>
              <a:t>Roadmap</a:t>
            </a:r>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smtClean="0"/>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pPr>
              <a:defRPr/>
            </a:pPr>
            <a:fld id="{5EBE3C31-63C0-4AC5-9514-9F1C50D6BA26}" type="datetime1">
              <a:rPr lang="de-DE" smtClean="0"/>
              <a:pPr>
                <a:defRPr/>
              </a:pPr>
              <a:t>18.05.2017</a:t>
            </a:fld>
            <a:r>
              <a:rPr lang="de-DE" dirty="0" smtClean="0"/>
              <a:t> – Lukas Steigerwald – </a:t>
            </a:r>
            <a:r>
              <a:rPr lang="de-DE" dirty="0" err="1" smtClean="0"/>
              <a:t>Using</a:t>
            </a:r>
            <a:r>
              <a:rPr lang="de-DE" dirty="0" smtClean="0"/>
              <a:t> Distributed Traces </a:t>
            </a:r>
            <a:r>
              <a:rPr lang="de-DE" dirty="0" err="1" smtClean="0"/>
              <a:t>to</a:t>
            </a:r>
            <a:r>
              <a:rPr lang="de-DE" dirty="0"/>
              <a:t> </a:t>
            </a:r>
            <a:r>
              <a:rPr lang="en-GB" dirty="0" smtClean="0"/>
              <a:t>Detect</a:t>
            </a:r>
            <a:r>
              <a:rPr lang="de-DE" dirty="0" smtClean="0"/>
              <a:t> </a:t>
            </a:r>
            <a:r>
              <a:rPr lang="de-DE" dirty="0" err="1" smtClean="0"/>
              <a:t>Anomalies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10</a:t>
            </a:fld>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00163"/>
            <a:ext cx="8835626" cy="377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7442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smtClean="0"/>
              <a:t>References</a:t>
            </a:r>
            <a:endParaRPr lang="en-GB" dirty="0"/>
          </a:p>
        </p:txBody>
      </p:sp>
      <p:sp>
        <p:nvSpPr>
          <p:cNvPr id="3" name="Inhaltsplatzhalter 2"/>
          <p:cNvSpPr>
            <a:spLocks noGrp="1"/>
          </p:cNvSpPr>
          <p:nvPr>
            <p:ph idx="1"/>
          </p:nvPr>
        </p:nvSpPr>
        <p:spPr/>
        <p:txBody>
          <a:bodyPr>
            <a:normAutofit fontScale="25000" lnSpcReduction="20000"/>
          </a:bodyPr>
          <a:lstStyle/>
          <a:p>
            <a:r>
              <a:rPr lang="en-GB" sz="3400" b="1" dirty="0"/>
              <a:t>Aguilera</a:t>
            </a:r>
            <a:r>
              <a:rPr lang="en-GB" sz="3400" dirty="0"/>
              <a:t>, Marcos K.; Mogul, Jeffrey C.; Wiener, Janet L.; Reynolds, Patrick; </a:t>
            </a:r>
            <a:r>
              <a:rPr lang="en-GB" sz="3400" dirty="0" err="1"/>
              <a:t>Muthitacharoen</a:t>
            </a:r>
            <a:r>
              <a:rPr lang="en-GB" sz="3400" dirty="0"/>
              <a:t>, </a:t>
            </a:r>
            <a:r>
              <a:rPr lang="en-GB" sz="3400" dirty="0" err="1"/>
              <a:t>Athicha</a:t>
            </a:r>
            <a:r>
              <a:rPr lang="en-GB" sz="3400" dirty="0"/>
              <a:t> (</a:t>
            </a:r>
            <a:r>
              <a:rPr lang="en-GB" sz="3400" b="1" dirty="0"/>
              <a:t>2003</a:t>
            </a:r>
            <a:r>
              <a:rPr lang="en-GB" sz="3400" dirty="0"/>
              <a:t>): Performance debugging for distributed systems of black boxes. In Michael L. Scott (Ed.): Proceedings of the nineteenth ACM symposium on Operating systems principles. the nineteenth ACM symposium. Bolton Landing, NY, USA. ACM Special Interest Group on Operating Systems. New York, NY: ACM, pp. 74–89</a:t>
            </a:r>
            <a:r>
              <a:rPr lang="en-GB" sz="3400" dirty="0" smtClean="0"/>
              <a:t>.</a:t>
            </a:r>
          </a:p>
          <a:p>
            <a:endParaRPr lang="en-GB" sz="3400" dirty="0"/>
          </a:p>
          <a:p>
            <a:r>
              <a:rPr lang="en-GB" sz="3400" b="1" dirty="0" err="1"/>
              <a:t>Almossawi</a:t>
            </a:r>
            <a:r>
              <a:rPr lang="en-GB" sz="3400" dirty="0"/>
              <a:t>, Ali (</a:t>
            </a:r>
            <a:r>
              <a:rPr lang="en-GB" sz="3400" b="1" dirty="0"/>
              <a:t>2010</a:t>
            </a:r>
            <a:r>
              <a:rPr lang="en-GB" sz="3400" dirty="0"/>
              <a:t>): Firefox &amp; Page Load Speed – Part I | Blog of Metrics. Available online at https://blog.mozilla.org/metrics/2010/03/31/firefox-page-load-speed-part-i/, checked on 5/5/2017</a:t>
            </a:r>
            <a:r>
              <a:rPr lang="en-GB" sz="3400" dirty="0" smtClean="0"/>
              <a:t>.</a:t>
            </a:r>
          </a:p>
          <a:p>
            <a:endParaRPr lang="en-GB" sz="3400" b="1" dirty="0"/>
          </a:p>
          <a:p>
            <a:r>
              <a:rPr lang="en-GB" sz="3400" b="1" dirty="0" smtClean="0"/>
              <a:t>Fowler</a:t>
            </a:r>
            <a:r>
              <a:rPr lang="en-GB" sz="3400" dirty="0"/>
              <a:t>, Martin; </a:t>
            </a:r>
            <a:r>
              <a:rPr lang="en-GB" sz="3400" b="1" dirty="0"/>
              <a:t>Lewis</a:t>
            </a:r>
            <a:r>
              <a:rPr lang="en-GB" sz="3400" dirty="0"/>
              <a:t>, James (</a:t>
            </a:r>
            <a:r>
              <a:rPr lang="en-GB" sz="3400" b="1" dirty="0"/>
              <a:t>2014</a:t>
            </a:r>
            <a:r>
              <a:rPr lang="en-GB" sz="3400" dirty="0"/>
              <a:t>): </a:t>
            </a:r>
            <a:r>
              <a:rPr lang="en-GB" sz="3400" dirty="0" err="1"/>
              <a:t>Microservices</a:t>
            </a:r>
            <a:r>
              <a:rPr lang="en-GB" sz="3400" dirty="0"/>
              <a:t>. Available online at https://martinfowler.com/articles/microservices.html, updated on 4/25/2017, checked on 5/2/2017</a:t>
            </a:r>
            <a:r>
              <a:rPr lang="en-GB" sz="3400" dirty="0" smtClean="0"/>
              <a:t>.</a:t>
            </a:r>
          </a:p>
          <a:p>
            <a:endParaRPr lang="en-GB" sz="3400" dirty="0"/>
          </a:p>
          <a:p>
            <a:r>
              <a:rPr lang="en-GB" sz="3400" b="1" dirty="0" err="1"/>
              <a:t>Heger</a:t>
            </a:r>
            <a:r>
              <a:rPr lang="en-GB" sz="3400" dirty="0"/>
              <a:t>, Christoph; van Hoorn, Andre; Mann, Mario; </a:t>
            </a:r>
            <a:r>
              <a:rPr lang="en-GB" sz="3400" dirty="0" err="1"/>
              <a:t>Okanovic</a:t>
            </a:r>
            <a:r>
              <a:rPr lang="en-GB" sz="3400" dirty="0"/>
              <a:t>, </a:t>
            </a:r>
            <a:r>
              <a:rPr lang="en-GB" sz="3400" dirty="0" err="1"/>
              <a:t>Dusan</a:t>
            </a:r>
            <a:r>
              <a:rPr lang="en-GB" sz="3400" dirty="0"/>
              <a:t> (</a:t>
            </a:r>
            <a:r>
              <a:rPr lang="en-GB" sz="3400" b="1" dirty="0"/>
              <a:t>2017</a:t>
            </a:r>
            <a:r>
              <a:rPr lang="en-GB" sz="3400" dirty="0"/>
              <a:t>): Application Performance Management: State of the Art and Challenges for the Future. In </a:t>
            </a:r>
            <a:r>
              <a:rPr lang="en-GB" sz="3400" i="1" dirty="0"/>
              <a:t>ICPE’17, April 22-26, 2017, L’Aquila, Italy. DOI: </a:t>
            </a:r>
            <a:r>
              <a:rPr lang="en-GB" sz="3400" dirty="0"/>
              <a:t>10.1145/3030207.3053674</a:t>
            </a:r>
            <a:r>
              <a:rPr lang="en-GB" sz="3400" dirty="0" smtClean="0"/>
              <a:t>.</a:t>
            </a:r>
          </a:p>
          <a:p>
            <a:endParaRPr lang="en-GB" sz="3400" dirty="0"/>
          </a:p>
          <a:p>
            <a:r>
              <a:rPr lang="en-GB" sz="3400" b="1" dirty="0"/>
              <a:t>Kim</a:t>
            </a:r>
            <a:r>
              <a:rPr lang="en-GB" sz="3400" dirty="0"/>
              <a:t>, </a:t>
            </a:r>
            <a:r>
              <a:rPr lang="en-GB" sz="3400" dirty="0" err="1"/>
              <a:t>Myunghwan</a:t>
            </a:r>
            <a:r>
              <a:rPr lang="en-GB" sz="3400" dirty="0"/>
              <a:t>; </a:t>
            </a:r>
            <a:r>
              <a:rPr lang="en-GB" sz="3400" dirty="0" err="1"/>
              <a:t>Sumbaly</a:t>
            </a:r>
            <a:r>
              <a:rPr lang="en-GB" sz="3400" dirty="0"/>
              <a:t>, Roshan; Shah, Sam (</a:t>
            </a:r>
            <a:r>
              <a:rPr lang="en-GB" sz="3400" b="1" dirty="0"/>
              <a:t>2013</a:t>
            </a:r>
            <a:r>
              <a:rPr lang="en-GB" sz="3400" dirty="0"/>
              <a:t>): Root cause detection in a service-oriented architecture. In </a:t>
            </a:r>
            <a:r>
              <a:rPr lang="en-GB" sz="3400" i="1" dirty="0"/>
              <a:t>ACM SIGMETRICS Performance Evaluation Review </a:t>
            </a:r>
            <a:r>
              <a:rPr lang="en-GB" sz="3400" dirty="0"/>
              <a:t>41 (1), pp. 93–104. DOI: 10.1145/2494232.2465753</a:t>
            </a:r>
            <a:r>
              <a:rPr lang="en-GB" sz="3400" dirty="0" smtClean="0"/>
              <a:t>.</a:t>
            </a:r>
          </a:p>
          <a:p>
            <a:endParaRPr lang="en-GB" sz="3400" dirty="0"/>
          </a:p>
          <a:p>
            <a:r>
              <a:rPr lang="en-GB" sz="3400" b="1" dirty="0"/>
              <a:t>Linden</a:t>
            </a:r>
            <a:r>
              <a:rPr lang="en-GB" sz="3400" dirty="0"/>
              <a:t>, Greg (</a:t>
            </a:r>
            <a:r>
              <a:rPr lang="en-GB" sz="3400" b="1" dirty="0"/>
              <a:t>2006</a:t>
            </a:r>
            <a:r>
              <a:rPr lang="en-GB" sz="3400" dirty="0"/>
              <a:t>): Marissa Mayer at Web 2.0. Available online at http://glinden.blogspot.de/2006/11/marissa-mayer-at-web-20.html, updated on 4/30/2017, checked on 5/5/2017</a:t>
            </a:r>
            <a:r>
              <a:rPr lang="en-GB" sz="3400" dirty="0" smtClean="0"/>
              <a:t>.</a:t>
            </a:r>
          </a:p>
          <a:p>
            <a:endParaRPr lang="en-GB" sz="3400" dirty="0"/>
          </a:p>
          <a:p>
            <a:r>
              <a:rPr lang="en-GB" sz="3400" b="1" dirty="0"/>
              <a:t>Reynolds</a:t>
            </a:r>
            <a:r>
              <a:rPr lang="en-GB" sz="3400" dirty="0"/>
              <a:t>, Patrick; Wiener, Janet L.; Mogul, Jeffrey C.; Aguilera, Marcos K.; </a:t>
            </a:r>
            <a:r>
              <a:rPr lang="en-GB" sz="3400" dirty="0" err="1"/>
              <a:t>Vahdat</a:t>
            </a:r>
            <a:r>
              <a:rPr lang="en-GB" sz="3400" dirty="0"/>
              <a:t>, Amin (</a:t>
            </a:r>
            <a:r>
              <a:rPr lang="en-GB" sz="3400" b="1" dirty="0"/>
              <a:t>2006</a:t>
            </a:r>
            <a:r>
              <a:rPr lang="en-GB" sz="3400" dirty="0"/>
              <a:t>): WAP5: Black-box Performance Debugging for Wide-Area Systems. In Leslie </a:t>
            </a:r>
            <a:r>
              <a:rPr lang="en-GB" sz="3400" dirty="0" err="1"/>
              <a:t>Carr</a:t>
            </a:r>
            <a:r>
              <a:rPr lang="en-GB" sz="3400" dirty="0"/>
              <a:t>, David de </a:t>
            </a:r>
            <a:r>
              <a:rPr lang="en-GB" sz="3400" dirty="0" err="1"/>
              <a:t>Roure</a:t>
            </a:r>
            <a:r>
              <a:rPr lang="en-GB" sz="3400" dirty="0"/>
              <a:t>, </a:t>
            </a:r>
            <a:r>
              <a:rPr lang="en-GB" sz="3400" dirty="0" err="1"/>
              <a:t>Arun</a:t>
            </a:r>
            <a:r>
              <a:rPr lang="en-GB" sz="3400" dirty="0"/>
              <a:t> </a:t>
            </a:r>
            <a:r>
              <a:rPr lang="en-GB" sz="3400" dirty="0" err="1"/>
              <a:t>Iyengar</a:t>
            </a:r>
            <a:r>
              <a:rPr lang="en-GB" sz="3400" dirty="0"/>
              <a:t>, Carole Goble, Mike </a:t>
            </a:r>
            <a:r>
              <a:rPr lang="en-GB" sz="3400" dirty="0" err="1"/>
              <a:t>Dahlin</a:t>
            </a:r>
            <a:r>
              <a:rPr lang="en-GB" sz="3400" dirty="0"/>
              <a:t> (Eds.): Proceedings of the 15th international conference on World Wide Web. the 15th international conference. Edinburgh, Scotland. The 15th International World Wide Web Conference 2006; ACM Special Interest Group on Hypertext, Hypermedia, and Web. New York, NY: ACM, pp. 347–356</a:t>
            </a:r>
            <a:r>
              <a:rPr lang="en-GB" sz="3400" dirty="0" smtClean="0"/>
              <a:t>.</a:t>
            </a:r>
          </a:p>
          <a:p>
            <a:endParaRPr lang="en-GB" sz="3400" dirty="0"/>
          </a:p>
          <a:p>
            <a:r>
              <a:rPr lang="en-GB" sz="3400" b="1" dirty="0"/>
              <a:t>Shalom</a:t>
            </a:r>
            <a:r>
              <a:rPr lang="en-GB" sz="3400" dirty="0"/>
              <a:t>, </a:t>
            </a:r>
            <a:r>
              <a:rPr lang="en-GB" sz="3400" dirty="0" err="1"/>
              <a:t>Nati</a:t>
            </a:r>
            <a:r>
              <a:rPr lang="en-GB" sz="3400" dirty="0"/>
              <a:t> (</a:t>
            </a:r>
            <a:r>
              <a:rPr lang="en-GB" sz="3400" b="1" dirty="0"/>
              <a:t>2008</a:t>
            </a:r>
            <a:r>
              <a:rPr lang="en-GB" sz="3400" dirty="0"/>
              <a:t>): Amazon found every 100ms of latency cost them 1% in sales. | </a:t>
            </a:r>
            <a:r>
              <a:rPr lang="en-GB" sz="3400" dirty="0" err="1"/>
              <a:t>GigaSpaces</a:t>
            </a:r>
            <a:r>
              <a:rPr lang="en-GB" sz="3400" dirty="0"/>
              <a:t> Blog. Available online at http://blog.gigaspaces.com/amazon-found-every-100ms-of-latency-cost-them-1-in-sales/, checked on 5/5/2017</a:t>
            </a:r>
            <a:r>
              <a:rPr lang="en-GB" sz="3400" dirty="0" smtClean="0"/>
              <a:t>.</a:t>
            </a:r>
          </a:p>
          <a:p>
            <a:endParaRPr lang="en-GB" sz="3400" dirty="0"/>
          </a:p>
          <a:p>
            <a:r>
              <a:rPr lang="en-GB" sz="3400" b="1" dirty="0" err="1"/>
              <a:t>Sigelman</a:t>
            </a:r>
            <a:r>
              <a:rPr lang="en-GB" sz="3400" dirty="0"/>
              <a:t>, Benjamin H.; Barroso, Luiz André; Burrows, Mike; Stephenson, Pat; </a:t>
            </a:r>
            <a:r>
              <a:rPr lang="en-GB" sz="3400" dirty="0" err="1"/>
              <a:t>Plakal</a:t>
            </a:r>
            <a:r>
              <a:rPr lang="en-GB" sz="3400" dirty="0"/>
              <a:t>, Manoj; Beaver, Donald et al. (</a:t>
            </a:r>
            <a:r>
              <a:rPr lang="en-GB" sz="3400" b="1" dirty="0"/>
              <a:t>2010</a:t>
            </a:r>
            <a:r>
              <a:rPr lang="en-GB" sz="3400" dirty="0"/>
              <a:t>): Dapper, a Large-Scale Distributed Systems Tracing Infrastructure (Google Technical Report dapper-2010-1). Available online at https://static.googleusercontent.com/media/research.google.com/de//pubs/archive/36356.pdf, checked on 3/31/2017</a:t>
            </a:r>
            <a:r>
              <a:rPr lang="en-GB" sz="3400" dirty="0" smtClean="0"/>
              <a:t>.</a:t>
            </a:r>
          </a:p>
          <a:p>
            <a:endParaRPr lang="en-GB" sz="3400" dirty="0"/>
          </a:p>
          <a:p>
            <a:r>
              <a:rPr lang="en-GB" sz="3400" b="1" dirty="0" err="1"/>
              <a:t>Solaimani</a:t>
            </a:r>
            <a:r>
              <a:rPr lang="en-GB" sz="3400" dirty="0"/>
              <a:t>, </a:t>
            </a:r>
            <a:r>
              <a:rPr lang="en-GB" sz="3400" dirty="0" err="1"/>
              <a:t>Mohiuddin</a:t>
            </a:r>
            <a:r>
              <a:rPr lang="en-GB" sz="3400" dirty="0"/>
              <a:t>; Iftekhar, Mohammed; Khan, </a:t>
            </a:r>
            <a:r>
              <a:rPr lang="en-GB" sz="3400" dirty="0" err="1"/>
              <a:t>Latifur</a:t>
            </a:r>
            <a:r>
              <a:rPr lang="en-GB" sz="3400" dirty="0"/>
              <a:t>; </a:t>
            </a:r>
            <a:r>
              <a:rPr lang="en-GB" sz="3400" dirty="0" err="1"/>
              <a:t>Thuraisingham</a:t>
            </a:r>
            <a:r>
              <a:rPr lang="en-GB" sz="3400" dirty="0"/>
              <a:t>, </a:t>
            </a:r>
            <a:r>
              <a:rPr lang="en-GB" sz="3400" dirty="0" err="1"/>
              <a:t>Bhavani</a:t>
            </a:r>
            <a:r>
              <a:rPr lang="en-GB" sz="3400" dirty="0"/>
              <a:t> (</a:t>
            </a:r>
            <a:r>
              <a:rPr lang="en-GB" sz="3400" b="1" dirty="0"/>
              <a:t>2014</a:t>
            </a:r>
            <a:r>
              <a:rPr lang="en-GB" sz="3400" dirty="0"/>
              <a:t>): Statistical technique for online anomaly detection using Spark over heterogeneous data from multi-source VMware performance data. In Jimmy Lin (Ed.): IEEE International Conference on Big Data (Big Data), 2014. 27 - 30 Oct. 2014, Washington, DC, USA. 2014 IEEE International Conference on Big Data (Big Data). Washington, DC, USA. Institute of Electrical and Electronics Engineers; Computer Society; IEEE International Conference on Big Data; IEEE </a:t>
            </a:r>
            <a:r>
              <a:rPr lang="en-GB" sz="3400" dirty="0" err="1"/>
              <a:t>BigData</a:t>
            </a:r>
            <a:r>
              <a:rPr lang="en-GB" sz="3400" dirty="0"/>
              <a:t>; IEEE Big Data Conference. Piscataway, NJ: IEEE, pp. 1086–1094</a:t>
            </a:r>
            <a:r>
              <a:rPr lang="en-GB" sz="3400" dirty="0" smtClean="0"/>
              <a:t>.</a:t>
            </a:r>
          </a:p>
          <a:p>
            <a:endParaRPr lang="en-GB" sz="3400" dirty="0"/>
          </a:p>
          <a:p>
            <a:r>
              <a:rPr lang="en-GB" sz="3400" b="1" dirty="0" smtClean="0"/>
              <a:t>Yu</a:t>
            </a:r>
            <a:r>
              <a:rPr lang="en-GB" sz="3400" dirty="0"/>
              <a:t>, Yale; </a:t>
            </a:r>
            <a:r>
              <a:rPr lang="en-GB" sz="3400" dirty="0" err="1"/>
              <a:t>Silveira</a:t>
            </a:r>
            <a:r>
              <a:rPr lang="en-GB" sz="3400" dirty="0"/>
              <a:t>, Haydn; </a:t>
            </a:r>
            <a:r>
              <a:rPr lang="en-GB" sz="3400" dirty="0" err="1"/>
              <a:t>Sundaram</a:t>
            </a:r>
            <a:r>
              <a:rPr lang="en-GB" sz="3400" dirty="0"/>
              <a:t>, Max (</a:t>
            </a:r>
            <a:r>
              <a:rPr lang="en-GB" sz="3400" b="1" dirty="0"/>
              <a:t>2016</a:t>
            </a:r>
            <a:r>
              <a:rPr lang="en-GB" sz="3400" dirty="0"/>
              <a:t>): A </a:t>
            </a:r>
            <a:r>
              <a:rPr lang="en-GB" sz="3400" dirty="0" err="1"/>
              <a:t>microservice</a:t>
            </a:r>
            <a:r>
              <a:rPr lang="en-GB" sz="3400" dirty="0"/>
              <a:t> based reference architecture model in the context of enterprise architecture. In Bing Xu (Ed.): Proceedings of 2016 IEEE Advanced Information Management, Communicates, Electronic and Automation Control Conference (IMCEC 2016). October 3-5, 2016, Xi'an, China. 2016 IEEE Advanced Information Management, Communicates, Electronic and Automation Control Conference (IMCEC). Xi'an, China, 3/10/2016 - 5/10/2016. Institute of Electrical and Electronics Engineers; IEEE Advanced Information Management, Communicates, Electronic and Automation Control Conference; IMCEC. Piscataway, NJ: IEEE Press, pp. 1856–1860</a:t>
            </a:r>
            <a:r>
              <a:rPr lang="en-GB" sz="3400" dirty="0" smtClean="0"/>
              <a:t>.</a:t>
            </a:r>
          </a:p>
          <a:p>
            <a:endParaRPr lang="en-GB" sz="2500" dirty="0" smtClean="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smtClean="0"/>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pPr>
              <a:defRPr/>
            </a:pPr>
            <a:fld id="{5EBE3C31-63C0-4AC5-9514-9F1C50D6BA26}" type="datetime1">
              <a:rPr lang="de-DE" smtClean="0"/>
              <a:pPr>
                <a:defRPr/>
              </a:pPr>
              <a:t>18.05.2017</a:t>
            </a:fld>
            <a:r>
              <a:rPr lang="de-DE" dirty="0" smtClean="0"/>
              <a:t> – Lukas Steigerwald – </a:t>
            </a:r>
            <a:r>
              <a:rPr lang="de-DE" dirty="0" err="1" smtClean="0"/>
              <a:t>Using</a:t>
            </a:r>
            <a:r>
              <a:rPr lang="de-DE" dirty="0" smtClean="0"/>
              <a:t> Distributed Traces </a:t>
            </a:r>
            <a:r>
              <a:rPr lang="de-DE" dirty="0" err="1" smtClean="0"/>
              <a:t>to</a:t>
            </a:r>
            <a:r>
              <a:rPr lang="de-DE" dirty="0"/>
              <a:t> </a:t>
            </a:r>
            <a:r>
              <a:rPr lang="en-GB" dirty="0" smtClean="0"/>
              <a:t>Detect</a:t>
            </a:r>
            <a:r>
              <a:rPr lang="de-DE" dirty="0" smtClean="0"/>
              <a:t> </a:t>
            </a:r>
            <a:r>
              <a:rPr lang="de-DE" dirty="0" err="1" smtClean="0"/>
              <a:t>Anomalies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11</a:t>
            </a:fld>
            <a:endParaRPr lang="de-DE" dirty="0"/>
          </a:p>
        </p:txBody>
      </p:sp>
    </p:spTree>
    <p:extLst>
      <p:ext uri="{BB962C8B-B14F-4D97-AF65-F5344CB8AC3E}">
        <p14:creationId xmlns:p14="http://schemas.microsoft.com/office/powerpoint/2010/main" val="1275589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3"/>
          </p:nvPr>
        </p:nvSpPr>
        <p:spPr/>
        <p:txBody>
          <a:bodyPr/>
          <a:lstStyle/>
          <a:p>
            <a:r>
              <a:rPr lang="en-GB" dirty="0" smtClean="0"/>
              <a:t>Lukas Steigerwald</a:t>
            </a:r>
            <a:endParaRPr lang="en-GB" dirty="0"/>
          </a:p>
        </p:txBody>
      </p:sp>
      <p:sp>
        <p:nvSpPr>
          <p:cNvPr id="14" name="Textplatzhalter 13"/>
          <p:cNvSpPr>
            <a:spLocks noGrp="1"/>
          </p:cNvSpPr>
          <p:nvPr>
            <p:ph type="body" sz="quarter" idx="14"/>
          </p:nvPr>
        </p:nvSpPr>
        <p:spPr/>
        <p:txBody>
          <a:bodyPr/>
          <a:lstStyle/>
          <a:p>
            <a:r>
              <a:rPr lang="en-GB" dirty="0" smtClean="0"/>
              <a:t>B. Sc.</a:t>
            </a:r>
            <a:endParaRPr lang="en-GB" dirty="0"/>
          </a:p>
        </p:txBody>
      </p:sp>
      <p:sp>
        <p:nvSpPr>
          <p:cNvPr id="16" name="Textplatzhalter 15"/>
          <p:cNvSpPr>
            <a:spLocks noGrp="1"/>
          </p:cNvSpPr>
          <p:nvPr>
            <p:ph type="body" sz="quarter" idx="16"/>
          </p:nvPr>
        </p:nvSpPr>
        <p:spPr/>
        <p:txBody>
          <a:bodyPr/>
          <a:lstStyle/>
          <a:p>
            <a:r>
              <a:rPr lang="en-GB" dirty="0" smtClean="0"/>
              <a:t>Lukas.steigerwald@tum.de</a:t>
            </a:r>
            <a:endParaRPr lang="en-GB" dirty="0"/>
          </a:p>
        </p:txBody>
      </p:sp>
      <p:sp>
        <p:nvSpPr>
          <p:cNvPr id="17" name="Inhaltsplatzhalter 16"/>
          <p:cNvSpPr>
            <a:spLocks noGrp="1"/>
          </p:cNvSpPr>
          <p:nvPr>
            <p:ph sz="quarter" idx="18"/>
          </p:nvPr>
        </p:nvSpPr>
        <p:spPr/>
        <p:txBody>
          <a:bodyPr/>
          <a:lstStyle/>
          <a:p>
            <a:r>
              <a:rPr lang="en-GB" dirty="0"/>
              <a:t>Master Student Information Systems</a:t>
            </a:r>
          </a:p>
        </p:txBody>
      </p:sp>
      <p:sp>
        <p:nvSpPr>
          <p:cNvPr id="4" name="Datumsplatzhalter 3"/>
          <p:cNvSpPr>
            <a:spLocks noGrp="1"/>
          </p:cNvSpPr>
          <p:nvPr>
            <p:ph type="dt" sz="half" idx="4294967295"/>
          </p:nvPr>
        </p:nvSpPr>
        <p:spPr>
          <a:xfrm>
            <a:off x="7537450" y="6570663"/>
            <a:ext cx="1606550" cy="288925"/>
          </a:xfrm>
        </p:spPr>
        <p:txBody>
          <a:bodyPr/>
          <a:lstStyle/>
          <a:p>
            <a:pPr>
              <a:defRPr/>
            </a:pPr>
            <a:r>
              <a:rPr lang="de-DE" smtClean="0"/>
              <a:t>© sebis</a:t>
            </a:r>
            <a:endParaRPr lang="de-DE" dirty="0"/>
          </a:p>
        </p:txBody>
      </p:sp>
      <p:sp>
        <p:nvSpPr>
          <p:cNvPr id="5" name="Fußzeilenplatzhalter 4"/>
          <p:cNvSpPr>
            <a:spLocks noGrp="1"/>
          </p:cNvSpPr>
          <p:nvPr>
            <p:ph type="ftr" sz="quarter" idx="4294967295"/>
          </p:nvPr>
        </p:nvSpPr>
        <p:spPr>
          <a:xfrm>
            <a:off x="0" y="6569075"/>
            <a:ext cx="4321175" cy="288925"/>
          </a:xfrm>
        </p:spPr>
        <p:txBody>
          <a:bodyPr/>
          <a:lstStyle/>
          <a:p>
            <a:pPr>
              <a:defRPr/>
            </a:pPr>
            <a:fld id="{5EBE3C31-63C0-4AC5-9514-9F1C50D6BA26}" type="datetime1">
              <a:rPr lang="de-DE" smtClean="0"/>
              <a:pPr>
                <a:defRPr/>
              </a:pPr>
              <a:t>18.05.2017</a:t>
            </a:fld>
            <a:r>
              <a:rPr lang="de-DE" dirty="0" smtClean="0"/>
              <a:t> – Lukas Steigerwald – </a:t>
            </a:r>
            <a:r>
              <a:rPr lang="de-DE" dirty="0" err="1" smtClean="0"/>
              <a:t>Using</a:t>
            </a:r>
            <a:r>
              <a:rPr lang="de-DE" dirty="0" smtClean="0"/>
              <a:t> Distributed </a:t>
            </a:r>
            <a:r>
              <a:rPr lang="de-DE" dirty="0" err="1" smtClean="0"/>
              <a:t>Tracing</a:t>
            </a:r>
            <a:r>
              <a:rPr lang="de-DE" dirty="0" smtClean="0"/>
              <a:t>  </a:t>
            </a:r>
            <a:r>
              <a:rPr lang="de-DE" dirty="0" err="1" smtClean="0"/>
              <a:t>to</a:t>
            </a:r>
            <a:r>
              <a:rPr lang="de-DE" dirty="0" smtClean="0"/>
              <a:t> </a:t>
            </a:r>
            <a:r>
              <a:rPr lang="de-DE" dirty="0" err="1" smtClean="0"/>
              <a:t>etect</a:t>
            </a:r>
            <a:r>
              <a:rPr lang="de-DE" dirty="0" smtClean="0"/>
              <a:t> </a:t>
            </a:r>
            <a:r>
              <a:rPr lang="de-DE" dirty="0" err="1" smtClean="0"/>
              <a:t>Anomalies</a:t>
            </a:r>
            <a:endParaRPr lang="de-DE" dirty="0"/>
          </a:p>
        </p:txBody>
      </p:sp>
      <p:sp>
        <p:nvSpPr>
          <p:cNvPr id="6" name="Foliennummernplatzhalter 5"/>
          <p:cNvSpPr>
            <a:spLocks noGrp="1"/>
          </p:cNvSpPr>
          <p:nvPr>
            <p:ph type="sldNum" sz="quarter" idx="4294967295"/>
          </p:nvPr>
        </p:nvSpPr>
        <p:spPr>
          <a:xfrm>
            <a:off x="8894763" y="6570663"/>
            <a:ext cx="249237" cy="288925"/>
          </a:xfrm>
        </p:spPr>
        <p:txBody>
          <a:bodyPr/>
          <a:lstStyle/>
          <a:p>
            <a:pPr>
              <a:defRPr/>
            </a:pPr>
            <a:fld id="{05BC9FAB-BDC1-47C0-A8BB-6E12A8205D33}" type="slidenum">
              <a:rPr lang="de-DE" smtClean="0"/>
              <a:pPr>
                <a:defRPr/>
              </a:pPr>
              <a:t>12</a:t>
            </a:fld>
            <a:endParaRPr lang="de-DE" dirty="0"/>
          </a:p>
        </p:txBody>
      </p:sp>
    </p:spTree>
    <p:extLst>
      <p:ext uri="{BB962C8B-B14F-4D97-AF65-F5344CB8AC3E}">
        <p14:creationId xmlns:p14="http://schemas.microsoft.com/office/powerpoint/2010/main" val="24850183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p:cNvSpPr/>
          <p:nvPr/>
        </p:nvSpPr>
        <p:spPr bwMode="auto">
          <a:xfrm>
            <a:off x="0" y="4077072"/>
            <a:ext cx="9144000" cy="72008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7" name="Rechteck 6"/>
          <p:cNvSpPr/>
          <p:nvPr/>
        </p:nvSpPr>
        <p:spPr bwMode="auto">
          <a:xfrm>
            <a:off x="0" y="980728"/>
            <a:ext cx="9144000" cy="172819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9" name="Titel 1"/>
          <p:cNvSpPr>
            <a:spLocks noGrp="1"/>
          </p:cNvSpPr>
          <p:nvPr>
            <p:ph type="title"/>
          </p:nvPr>
        </p:nvSpPr>
        <p:spPr>
          <a:xfrm>
            <a:off x="250827" y="44451"/>
            <a:ext cx="7535885" cy="720725"/>
          </a:xfrm>
        </p:spPr>
        <p:txBody>
          <a:bodyPr/>
          <a:lstStyle/>
          <a:p>
            <a:r>
              <a:rPr lang="en-US" smtClean="0"/>
              <a:t>Outline</a:t>
            </a:r>
            <a:endParaRPr lang="en-US" dirty="0"/>
          </a:p>
        </p:txBody>
      </p:sp>
      <p:sp>
        <p:nvSpPr>
          <p:cNvPr id="8" name="Inhaltsplatzhalter 2"/>
          <p:cNvSpPr>
            <a:spLocks noGrp="1"/>
          </p:cNvSpPr>
          <p:nvPr>
            <p:ph idx="1"/>
          </p:nvPr>
        </p:nvSpPr>
        <p:spPr/>
        <p:txBody>
          <a:bodyPr/>
          <a:lstStyle/>
          <a:p>
            <a:r>
              <a:rPr lang="en-US" dirty="0" smtClean="0"/>
              <a:t>Background and Motivation</a:t>
            </a:r>
          </a:p>
          <a:p>
            <a:pPr lvl="1"/>
            <a:r>
              <a:rPr lang="en-US" dirty="0" err="1" smtClean="0"/>
              <a:t>Microservices</a:t>
            </a:r>
            <a:endParaRPr lang="en-US" dirty="0" smtClean="0"/>
          </a:p>
          <a:p>
            <a:pPr lvl="1"/>
            <a:r>
              <a:rPr lang="en-US" dirty="0"/>
              <a:t>Distributed Traces</a:t>
            </a:r>
            <a:endParaRPr lang="en-US" dirty="0" smtClean="0"/>
          </a:p>
          <a:p>
            <a:pPr lvl="1"/>
            <a:r>
              <a:rPr lang="en-US" dirty="0" smtClean="0"/>
              <a:t>Anomaly Detection</a:t>
            </a:r>
          </a:p>
          <a:p>
            <a:pPr lvl="1"/>
            <a:r>
              <a:rPr lang="en-US" dirty="0" smtClean="0"/>
              <a:t>Root Cause Analysis</a:t>
            </a:r>
            <a:br>
              <a:rPr lang="en-US" dirty="0" smtClean="0"/>
            </a:br>
            <a:endParaRPr lang="en-US" dirty="0" smtClean="0"/>
          </a:p>
          <a:p>
            <a:r>
              <a:rPr lang="en-US" dirty="0" smtClean="0"/>
              <a:t>Research Context</a:t>
            </a:r>
          </a:p>
          <a:p>
            <a:pPr marL="285750" indent="-285750">
              <a:buFont typeface="Wingdings" panose="05000000000000000000" pitchFamily="2" charset="2"/>
              <a:buChar char="§"/>
            </a:pPr>
            <a:r>
              <a:rPr lang="en-US" dirty="0" smtClean="0"/>
              <a:t>Problem Statement</a:t>
            </a:r>
          </a:p>
          <a:p>
            <a:pPr marL="285750" indent="-285750">
              <a:buFont typeface="Wingdings" panose="05000000000000000000" pitchFamily="2" charset="2"/>
              <a:buChar char="§"/>
            </a:pPr>
            <a:r>
              <a:rPr lang="en-US" dirty="0" smtClean="0"/>
              <a:t>Research Questions</a:t>
            </a:r>
          </a:p>
          <a:p>
            <a:endParaRPr lang="en-US" dirty="0"/>
          </a:p>
          <a:p>
            <a:r>
              <a:rPr lang="en-US" dirty="0" smtClean="0"/>
              <a:t>Anomaly Detection Architecture</a:t>
            </a:r>
          </a:p>
          <a:p>
            <a:endParaRPr lang="en-US" dirty="0"/>
          </a:p>
          <a:p>
            <a:r>
              <a:rPr lang="en-US" dirty="0" smtClean="0"/>
              <a:t>Roadmap</a:t>
            </a:r>
          </a:p>
        </p:txBody>
      </p:sp>
      <p:sp>
        <p:nvSpPr>
          <p:cNvPr id="4" name="Datumsplatzhalter 3"/>
          <p:cNvSpPr>
            <a:spLocks noGrp="1"/>
          </p:cNvSpPr>
          <p:nvPr>
            <p:ph type="dt" sz="half" idx="10"/>
          </p:nvPr>
        </p:nvSpPr>
        <p:spPr>
          <a:xfrm>
            <a:off x="7037388" y="6570615"/>
            <a:ext cx="1606550" cy="288925"/>
          </a:xfrm>
        </p:spPr>
        <p:txBody>
          <a:bodyPr/>
          <a:lstStyle/>
          <a:p>
            <a:r>
              <a:rPr lang="de-DE" smtClean="0"/>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fld id="{5EBE3C31-63C0-4AC5-9514-9F1C50D6BA26}" type="datetime1">
              <a:rPr lang="de-DE" smtClean="0"/>
              <a:pPr/>
              <a:t>18.05.2017</a:t>
            </a:fld>
            <a:r>
              <a:rPr lang="de-DE" dirty="0" smtClean="0"/>
              <a:t> – Lukas Steigerwald – </a:t>
            </a:r>
            <a:r>
              <a:rPr lang="de-DE" dirty="0" err="1" smtClean="0"/>
              <a:t>Using</a:t>
            </a:r>
            <a:r>
              <a:rPr lang="de-DE" dirty="0" smtClean="0"/>
              <a:t> Distributed Traces </a:t>
            </a:r>
            <a:r>
              <a:rPr lang="de-DE" dirty="0" err="1" smtClean="0"/>
              <a:t>to</a:t>
            </a:r>
            <a:r>
              <a:rPr lang="de-DE" dirty="0" smtClean="0"/>
              <a:t> </a:t>
            </a:r>
            <a:r>
              <a:rPr lang="de-DE" dirty="0" err="1"/>
              <a:t>D</a:t>
            </a:r>
            <a:r>
              <a:rPr lang="de-DE" dirty="0" err="1" smtClean="0"/>
              <a:t>etect</a:t>
            </a:r>
            <a:r>
              <a:rPr lang="de-DE" dirty="0" smtClean="0"/>
              <a:t> </a:t>
            </a:r>
            <a:r>
              <a:rPr lang="de-DE" dirty="0" err="1" smtClean="0"/>
              <a:t>Anomalies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fld id="{05BC9FAB-BDC1-47C0-A8BB-6E12A8205D33}" type="slidenum">
              <a:rPr lang="de-DE" smtClean="0"/>
              <a:pPr/>
              <a:t>2</a:t>
            </a:fld>
            <a:endParaRPr lang="de-DE" dirty="0"/>
          </a:p>
        </p:txBody>
      </p:sp>
    </p:spTree>
    <p:extLst>
      <p:ext uri="{BB962C8B-B14F-4D97-AF65-F5344CB8AC3E}">
        <p14:creationId xmlns:p14="http://schemas.microsoft.com/office/powerpoint/2010/main" val="24340194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err="1" smtClean="0"/>
              <a:t>Microservices</a:t>
            </a:r>
            <a:endParaRPr lang="en-GB" dirty="0"/>
          </a:p>
        </p:txBody>
      </p:sp>
      <p:sp>
        <p:nvSpPr>
          <p:cNvPr id="3" name="Inhaltsplatzhalter 2"/>
          <p:cNvSpPr>
            <a:spLocks noGrp="1"/>
          </p:cNvSpPr>
          <p:nvPr>
            <p:ph idx="1"/>
          </p:nvPr>
        </p:nvSpPr>
        <p:spPr/>
        <p:txBody>
          <a:bodyPr/>
          <a:lstStyle/>
          <a:p>
            <a:r>
              <a:rPr lang="en-GB" dirty="0" smtClean="0"/>
              <a:t>“The </a:t>
            </a:r>
            <a:r>
              <a:rPr lang="en-GB" dirty="0"/>
              <a:t>business organization needs to be able to respond to disruptions quickly, they need to bring agility to their IT systems and infrastructure, at the same time business also craves stability</a:t>
            </a:r>
            <a:r>
              <a:rPr lang="en-GB" dirty="0" smtClean="0"/>
              <a:t>.” – Yu et al. 2016</a:t>
            </a:r>
            <a:endParaRPr lang="en-GB" dirty="0"/>
          </a:p>
          <a:p>
            <a:endParaRPr lang="en-GB" dirty="0"/>
          </a:p>
          <a:p>
            <a:r>
              <a:rPr lang="en-GB" dirty="0" smtClean="0"/>
              <a:t>“[…]the </a:t>
            </a:r>
            <a:r>
              <a:rPr lang="en-GB" dirty="0" err="1"/>
              <a:t>microservice</a:t>
            </a:r>
            <a:r>
              <a:rPr lang="en-GB" dirty="0"/>
              <a:t> architectural </a:t>
            </a:r>
            <a:r>
              <a:rPr lang="en-GB" dirty="0" smtClean="0"/>
              <a:t>style is </a:t>
            </a:r>
            <a:r>
              <a:rPr lang="en-GB" dirty="0"/>
              <a:t>an approach to developing a single application as a suite of small services, each running in its own process and communicating with lightweight mechanisms, often an HTTP resource API</a:t>
            </a:r>
            <a:r>
              <a:rPr lang="en-GB" dirty="0" smtClean="0"/>
              <a:t>.” – Fowler, Lewis 2014</a:t>
            </a:r>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smtClean="0"/>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pPr>
              <a:defRPr/>
            </a:pPr>
            <a:fld id="{5EBE3C31-63C0-4AC5-9514-9F1C50D6BA26}" type="datetime1">
              <a:rPr lang="de-DE" smtClean="0"/>
              <a:pPr>
                <a:defRPr/>
              </a:pPr>
              <a:t>18.05.2017</a:t>
            </a:fld>
            <a:r>
              <a:rPr lang="de-DE" dirty="0" smtClean="0"/>
              <a:t> – Lukas Steigerwald – </a:t>
            </a:r>
            <a:r>
              <a:rPr lang="de-DE" dirty="0" err="1" smtClean="0"/>
              <a:t>Using</a:t>
            </a:r>
            <a:r>
              <a:rPr lang="de-DE" dirty="0" smtClean="0"/>
              <a:t> Distributed Traces </a:t>
            </a:r>
            <a:r>
              <a:rPr lang="de-DE" dirty="0" err="1" smtClean="0"/>
              <a:t>to</a:t>
            </a:r>
            <a:r>
              <a:rPr lang="de-DE" dirty="0" smtClean="0"/>
              <a:t> </a:t>
            </a:r>
            <a:r>
              <a:rPr lang="de-DE" dirty="0" err="1" smtClean="0"/>
              <a:t>Detect</a:t>
            </a:r>
            <a:r>
              <a:rPr lang="de-DE" dirty="0" smtClean="0"/>
              <a:t> </a:t>
            </a:r>
            <a:r>
              <a:rPr lang="de-DE" dirty="0" err="1" smtClean="0"/>
              <a:t>Anomalies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a:t>
            </a:fld>
            <a:endParaRPr lang="de-D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5" t="2256" r="9737" b="11504"/>
          <a:stretch/>
        </p:blipFill>
        <p:spPr bwMode="auto">
          <a:xfrm>
            <a:off x="2001786" y="3359940"/>
            <a:ext cx="5140429" cy="3059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7728228" y="6254365"/>
            <a:ext cx="1284326"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000" dirty="0" smtClean="0"/>
              <a:t>Fowler, Lewis 2014</a:t>
            </a:r>
            <a:endParaRPr lang="en-GB" sz="1000" dirty="0"/>
          </a:p>
        </p:txBody>
      </p:sp>
    </p:spTree>
    <p:extLst>
      <p:ext uri="{BB962C8B-B14F-4D97-AF65-F5344CB8AC3E}">
        <p14:creationId xmlns:p14="http://schemas.microsoft.com/office/powerpoint/2010/main" val="11824251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smtClean="0"/>
              <a:t>Distributed Traces</a:t>
            </a:r>
            <a:endParaRPr lang="en-GB" dirty="0"/>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GB" dirty="0" smtClean="0"/>
              <a:t>In distributed Systems information about function calls is first stored locally and later combined to a complete trace (Reynolds et al 2006, </a:t>
            </a:r>
            <a:r>
              <a:rPr lang="en-GB" dirty="0" err="1" smtClean="0"/>
              <a:t>Sigelman</a:t>
            </a:r>
            <a:r>
              <a:rPr lang="en-GB" dirty="0" smtClean="0"/>
              <a:t> et al 2010)</a:t>
            </a:r>
          </a:p>
          <a:p>
            <a:pPr marL="285750" indent="-285750">
              <a:buFont typeface="Arial" panose="020B0604020202020204" pitchFamily="34" charset="0"/>
              <a:buChar char="•"/>
            </a:pPr>
            <a:r>
              <a:rPr lang="en-GB" dirty="0" smtClean="0"/>
              <a:t>Services are instrumented (e.g. by Adapting a library that is commonly used for communication calls among services) and report information regarding incoming and outgoing communication to central </a:t>
            </a:r>
            <a:r>
              <a:rPr lang="en-GB" dirty="0"/>
              <a:t>repository (</a:t>
            </a:r>
            <a:r>
              <a:rPr lang="en-GB" dirty="0" err="1"/>
              <a:t>Sigelman</a:t>
            </a:r>
            <a:r>
              <a:rPr lang="en-GB" dirty="0"/>
              <a:t> et al </a:t>
            </a:r>
            <a:r>
              <a:rPr lang="en-GB" dirty="0" smtClean="0"/>
              <a:t>2010)</a:t>
            </a:r>
          </a:p>
          <a:p>
            <a:pPr marL="285750" indent="-285750">
              <a:buFont typeface="Arial" panose="020B0604020202020204" pitchFamily="34" charset="0"/>
              <a:buChar char="•"/>
            </a:pPr>
            <a:r>
              <a:rPr lang="en-GB" dirty="0" smtClean="0"/>
              <a:t>Alternative to instrumentation: passive network tracing in the form of port mirroring or packet sniffing (Aguilera et al 2003)</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smtClean="0"/>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pPr>
              <a:defRPr/>
            </a:pPr>
            <a:fld id="{5EBE3C31-63C0-4AC5-9514-9F1C50D6BA26}" type="datetime1">
              <a:rPr lang="de-DE" smtClean="0"/>
              <a:pPr>
                <a:defRPr/>
              </a:pPr>
              <a:t>18.05.2017</a:t>
            </a:fld>
            <a:r>
              <a:rPr lang="de-DE" dirty="0" smtClean="0"/>
              <a:t> – Lukas Steigerwald – </a:t>
            </a:r>
            <a:r>
              <a:rPr lang="de-DE" dirty="0" err="1" smtClean="0"/>
              <a:t>Using</a:t>
            </a:r>
            <a:r>
              <a:rPr lang="de-DE" dirty="0" smtClean="0"/>
              <a:t> Distributed Traces </a:t>
            </a:r>
            <a:r>
              <a:rPr lang="de-DE" dirty="0" err="1" smtClean="0"/>
              <a:t>to</a:t>
            </a:r>
            <a:r>
              <a:rPr lang="de-DE" dirty="0" smtClean="0"/>
              <a:t> </a:t>
            </a:r>
            <a:r>
              <a:rPr lang="de-DE" dirty="0" err="1" smtClean="0"/>
              <a:t>Detect</a:t>
            </a:r>
            <a:r>
              <a:rPr lang="de-DE" dirty="0" smtClean="0"/>
              <a:t> </a:t>
            </a:r>
            <a:r>
              <a:rPr lang="de-DE" dirty="0" err="1" smtClean="0"/>
              <a:t>Anomalies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a:t>
            </a:fld>
            <a:endParaRPr lang="de-DE"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91" t="6117"/>
          <a:stretch/>
        </p:blipFill>
        <p:spPr bwMode="auto">
          <a:xfrm>
            <a:off x="1259632" y="3334718"/>
            <a:ext cx="3224428" cy="310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884142" y="6133619"/>
            <a:ext cx="1415772"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000" dirty="0" err="1"/>
              <a:t>Sigelmann</a:t>
            </a:r>
            <a:r>
              <a:rPr lang="en-GB" sz="1000" dirty="0"/>
              <a:t> et al. </a:t>
            </a:r>
            <a:r>
              <a:rPr lang="en-GB" sz="1000" dirty="0" smtClean="0"/>
              <a:t>2010</a:t>
            </a:r>
            <a:endParaRPr lang="en-GB" sz="1000" dirty="0"/>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407127"/>
            <a:ext cx="3556114" cy="281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7072382" y="6190852"/>
            <a:ext cx="1415772"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000" dirty="0" err="1"/>
              <a:t>Sigelmann</a:t>
            </a:r>
            <a:r>
              <a:rPr lang="en-GB" sz="1000" dirty="0"/>
              <a:t> et al. </a:t>
            </a:r>
            <a:r>
              <a:rPr lang="en-GB" sz="1000" dirty="0" smtClean="0"/>
              <a:t>2010</a:t>
            </a:r>
            <a:endParaRPr lang="en-GB" sz="1000" dirty="0"/>
          </a:p>
        </p:txBody>
      </p:sp>
    </p:spTree>
    <p:extLst>
      <p:ext uri="{BB962C8B-B14F-4D97-AF65-F5344CB8AC3E}">
        <p14:creationId xmlns:p14="http://schemas.microsoft.com/office/powerpoint/2010/main" val="39719443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smtClean="0"/>
              <a:t>Anomaly Detection</a:t>
            </a:r>
            <a:endParaRPr lang="en-GB" dirty="0"/>
          </a:p>
        </p:txBody>
      </p:sp>
      <p:sp>
        <p:nvSpPr>
          <p:cNvPr id="3" name="Inhaltsplatzhalter 2"/>
          <p:cNvSpPr>
            <a:spLocks noGrp="1"/>
          </p:cNvSpPr>
          <p:nvPr>
            <p:ph idx="1"/>
          </p:nvPr>
        </p:nvSpPr>
        <p:spPr/>
        <p:txBody>
          <a:bodyPr>
            <a:normAutofit/>
          </a:bodyPr>
          <a:lstStyle/>
          <a:p>
            <a:pPr marL="0" indent="0"/>
            <a:r>
              <a:rPr lang="en-GB" dirty="0" smtClean="0"/>
              <a:t>Motivation</a:t>
            </a:r>
          </a:p>
          <a:p>
            <a:pPr marL="285750" indent="-285750">
              <a:buFont typeface="Arial" panose="020B0604020202020204" pitchFamily="34" charset="0"/>
              <a:buChar char="•"/>
            </a:pPr>
            <a:r>
              <a:rPr lang="en-GB" dirty="0" smtClean="0"/>
              <a:t>The </a:t>
            </a:r>
            <a:r>
              <a:rPr lang="en-GB" dirty="0"/>
              <a:t>revenue of a business that is running a large web page is directly impacted by the </a:t>
            </a:r>
            <a:r>
              <a:rPr lang="en-GB" dirty="0" smtClean="0"/>
              <a:t>performance of </a:t>
            </a:r>
            <a:r>
              <a:rPr lang="en-GB" dirty="0"/>
              <a:t>this system (Kim et al 2013</a:t>
            </a:r>
            <a:r>
              <a:rPr lang="en-GB" dirty="0" smtClean="0"/>
              <a:t>)</a:t>
            </a:r>
            <a:endParaRPr lang="en-GB" dirty="0"/>
          </a:p>
          <a:p>
            <a:pPr marL="285750" indent="-285750">
              <a:buFont typeface="Arial" panose="020B0604020202020204" pitchFamily="34" charset="0"/>
              <a:buChar char="•"/>
            </a:pPr>
            <a:r>
              <a:rPr lang="en-GB" dirty="0"/>
              <a:t>An increase in latency of web pages directly impacts the conversion rate (Linden 2006, Shalom 2008, </a:t>
            </a:r>
            <a:r>
              <a:rPr lang="en-GB" dirty="0" err="1"/>
              <a:t>Almossawi</a:t>
            </a:r>
            <a:r>
              <a:rPr lang="en-GB" dirty="0"/>
              <a:t> 2010) </a:t>
            </a: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endParaRPr lang="en-GB" dirty="0" smtClean="0"/>
          </a:p>
        </p:txBody>
      </p:sp>
      <p:sp>
        <p:nvSpPr>
          <p:cNvPr id="4" name="Datumsplatzhalter 3"/>
          <p:cNvSpPr>
            <a:spLocks noGrp="1"/>
          </p:cNvSpPr>
          <p:nvPr>
            <p:ph type="dt" sz="half" idx="10"/>
          </p:nvPr>
        </p:nvSpPr>
        <p:spPr>
          <a:xfrm>
            <a:off x="7037388" y="6570615"/>
            <a:ext cx="1606550" cy="288925"/>
          </a:xfrm>
        </p:spPr>
        <p:txBody>
          <a:bodyPr/>
          <a:lstStyle/>
          <a:p>
            <a:pPr>
              <a:defRPr/>
            </a:pPr>
            <a:r>
              <a:rPr lang="de-DE" smtClean="0"/>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pPr>
              <a:defRPr/>
            </a:pPr>
            <a:fld id="{5EBE3C31-63C0-4AC5-9514-9F1C50D6BA26}" type="datetime1">
              <a:rPr lang="de-DE" smtClean="0"/>
              <a:pPr>
                <a:defRPr/>
              </a:pPr>
              <a:t>18.05.2017</a:t>
            </a:fld>
            <a:r>
              <a:rPr lang="de-DE" dirty="0" smtClean="0"/>
              <a:t> – Lukas Steigerwald – </a:t>
            </a:r>
            <a:r>
              <a:rPr lang="de-DE" dirty="0" err="1" smtClean="0"/>
              <a:t>Using</a:t>
            </a:r>
            <a:r>
              <a:rPr lang="de-DE" dirty="0" smtClean="0"/>
              <a:t> Distributed Traces </a:t>
            </a:r>
            <a:r>
              <a:rPr lang="de-DE" dirty="0" err="1" smtClean="0"/>
              <a:t>to</a:t>
            </a:r>
            <a:r>
              <a:rPr lang="de-DE" dirty="0" smtClean="0"/>
              <a:t> </a:t>
            </a:r>
            <a:r>
              <a:rPr lang="de-DE" dirty="0" err="1" smtClean="0"/>
              <a:t>Detect</a:t>
            </a:r>
            <a:r>
              <a:rPr lang="de-DE" dirty="0" smtClean="0"/>
              <a:t> </a:t>
            </a:r>
            <a:r>
              <a:rPr lang="de-DE" dirty="0" err="1" smtClean="0"/>
              <a:t>Anomalies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5</a:t>
            </a:fld>
            <a:endParaRPr lang="de-DE" dirty="0"/>
          </a:p>
        </p:txBody>
      </p:sp>
      <p:grpSp>
        <p:nvGrpSpPr>
          <p:cNvPr id="9" name="Gruppieren 8"/>
          <p:cNvGrpSpPr/>
          <p:nvPr/>
        </p:nvGrpSpPr>
        <p:grpSpPr>
          <a:xfrm>
            <a:off x="916465" y="2659641"/>
            <a:ext cx="7311071" cy="3582107"/>
            <a:chOff x="612139" y="2659641"/>
            <a:chExt cx="7311071" cy="358210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39" y="2659641"/>
              <a:ext cx="5866445" cy="358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478584" y="5698095"/>
              <a:ext cx="1444626"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100" dirty="0" smtClean="0">
                  <a:latin typeface="Arial" pitchFamily="34" charset="0"/>
                </a:rPr>
                <a:t>Response time (</a:t>
              </a:r>
              <a:r>
                <a:rPr lang="en-GB" sz="1100" dirty="0" err="1" smtClean="0">
                  <a:latin typeface="Arial" pitchFamily="34" charset="0"/>
                </a:rPr>
                <a:t>ms</a:t>
              </a:r>
              <a:r>
                <a:rPr lang="en-GB" sz="1100" dirty="0" smtClean="0">
                  <a:latin typeface="Arial" pitchFamily="34" charset="0"/>
                </a:rPr>
                <a:t>)</a:t>
              </a:r>
            </a:p>
          </p:txBody>
        </p:sp>
      </p:grpSp>
      <p:sp>
        <p:nvSpPr>
          <p:cNvPr id="8" name="Ellipse 7"/>
          <p:cNvSpPr/>
          <p:nvPr/>
        </p:nvSpPr>
        <p:spPr bwMode="auto">
          <a:xfrm>
            <a:off x="3233329" y="5219408"/>
            <a:ext cx="3677055" cy="609492"/>
          </a:xfrm>
          <a:prstGeom prst="ellipse">
            <a:avLst/>
          </a:prstGeom>
          <a:solidFill>
            <a:srgbClr val="FF0000">
              <a:alpha val="19000"/>
            </a:srgbClr>
          </a:solid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smtClean="0">
              <a:solidFill>
                <a:schemeClr val="tx1"/>
              </a:solidFill>
              <a:cs typeface="Arial" pitchFamily="34" charset="0"/>
            </a:endParaRPr>
          </a:p>
        </p:txBody>
      </p:sp>
      <p:sp>
        <p:nvSpPr>
          <p:cNvPr id="11" name="Textfeld 10"/>
          <p:cNvSpPr txBox="1"/>
          <p:nvPr/>
        </p:nvSpPr>
        <p:spPr>
          <a:xfrm rot="16200000">
            <a:off x="264344" y="4745595"/>
            <a:ext cx="1091966"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100" dirty="0" smtClean="0">
                <a:latin typeface="Arial" pitchFamily="34" charset="0"/>
              </a:rPr>
              <a:t> # of Requests</a:t>
            </a:r>
          </a:p>
        </p:txBody>
      </p:sp>
    </p:spTree>
    <p:extLst>
      <p:ext uri="{BB962C8B-B14F-4D97-AF65-F5344CB8AC3E}">
        <p14:creationId xmlns:p14="http://schemas.microsoft.com/office/powerpoint/2010/main" val="12809498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smtClean="0"/>
              <a:t>Root Cause Analysis</a:t>
            </a:r>
            <a:endParaRPr lang="en-GB" dirty="0"/>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endParaRPr lang="en-GB" dirty="0"/>
          </a:p>
          <a:p>
            <a:pPr marL="285750" indent="-285750">
              <a:lnSpc>
                <a:spcPct val="150000"/>
              </a:lnSpc>
              <a:buFont typeface="Arial" panose="020B0604020202020204" pitchFamily="34" charset="0"/>
              <a:buChar char="•"/>
            </a:pPr>
            <a:r>
              <a:rPr lang="en-GB" dirty="0" smtClean="0"/>
              <a:t>Performance anomalies will propagate themselves along the call hierarchy</a:t>
            </a:r>
          </a:p>
          <a:p>
            <a:pPr marL="285750" indent="-285750">
              <a:lnSpc>
                <a:spcPct val="150000"/>
              </a:lnSpc>
              <a:buFont typeface="Arial" panose="020B0604020202020204" pitchFamily="34" charset="0"/>
              <a:buChar char="•"/>
            </a:pPr>
            <a:r>
              <a:rPr lang="en-GB" dirty="0" smtClean="0"/>
              <a:t>Operations team needs to react quickly to anomalies</a:t>
            </a:r>
          </a:p>
          <a:p>
            <a:pPr marL="285750" indent="-285750">
              <a:lnSpc>
                <a:spcPct val="150000"/>
              </a:lnSpc>
              <a:buFont typeface="Arial" panose="020B0604020202020204" pitchFamily="34" charset="0"/>
              <a:buChar char="•"/>
            </a:pPr>
            <a:r>
              <a:rPr lang="en-GB" dirty="0" smtClean="0"/>
              <a:t>Use contextual information to point out the root cause of the detected anomalies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smtClean="0"/>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pPr>
              <a:defRPr/>
            </a:pPr>
            <a:fld id="{5EBE3C31-63C0-4AC5-9514-9F1C50D6BA26}" type="datetime1">
              <a:rPr lang="de-DE" smtClean="0"/>
              <a:pPr>
                <a:defRPr/>
              </a:pPr>
              <a:t>18.05.2017</a:t>
            </a:fld>
            <a:r>
              <a:rPr lang="de-DE" dirty="0" smtClean="0"/>
              <a:t> – Lukas Steigerwald – </a:t>
            </a:r>
            <a:r>
              <a:rPr lang="de-DE" dirty="0" err="1" smtClean="0"/>
              <a:t>Using</a:t>
            </a:r>
            <a:r>
              <a:rPr lang="de-DE" dirty="0" smtClean="0"/>
              <a:t> Distributed Traces </a:t>
            </a:r>
            <a:r>
              <a:rPr lang="de-DE" dirty="0" err="1" smtClean="0"/>
              <a:t>to</a:t>
            </a:r>
            <a:r>
              <a:rPr lang="de-DE" dirty="0"/>
              <a:t> </a:t>
            </a:r>
            <a:r>
              <a:rPr lang="en-GB" dirty="0" smtClean="0"/>
              <a:t>Detect</a:t>
            </a:r>
            <a:r>
              <a:rPr lang="de-DE" dirty="0" smtClean="0"/>
              <a:t> </a:t>
            </a:r>
            <a:r>
              <a:rPr lang="de-DE" dirty="0" err="1" smtClean="0"/>
              <a:t>Anomalies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6</a:t>
            </a:fld>
            <a:endParaRPr lang="de-DE"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91" t="6117"/>
          <a:stretch/>
        </p:blipFill>
        <p:spPr bwMode="auto">
          <a:xfrm>
            <a:off x="2871846" y="2906086"/>
            <a:ext cx="3644370" cy="350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660232" y="6109028"/>
            <a:ext cx="1415772"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000" dirty="0" err="1"/>
              <a:t>Sigelmann</a:t>
            </a:r>
            <a:r>
              <a:rPr lang="en-GB" sz="1000" dirty="0"/>
              <a:t> et al. </a:t>
            </a:r>
            <a:r>
              <a:rPr lang="en-GB" sz="1000" dirty="0" smtClean="0"/>
              <a:t>2010</a:t>
            </a:r>
            <a:endParaRPr lang="en-GB" sz="1000" dirty="0"/>
          </a:p>
        </p:txBody>
      </p:sp>
      <p:sp>
        <p:nvSpPr>
          <p:cNvPr id="10" name="Rechteck 9"/>
          <p:cNvSpPr/>
          <p:nvPr/>
        </p:nvSpPr>
        <p:spPr bwMode="auto">
          <a:xfrm>
            <a:off x="3563888" y="3195424"/>
            <a:ext cx="864096" cy="648072"/>
          </a:xfrm>
          <a:prstGeom prst="rect">
            <a:avLst/>
          </a:prstGeom>
          <a:solidFill>
            <a:srgbClr val="FF0000">
              <a:alpha val="30000"/>
            </a:srgbClr>
          </a:solid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smtClean="0">
              <a:solidFill>
                <a:schemeClr val="tx1"/>
              </a:solidFill>
              <a:cs typeface="Arial" pitchFamily="34" charset="0"/>
            </a:endParaRPr>
          </a:p>
        </p:txBody>
      </p:sp>
      <p:sp>
        <p:nvSpPr>
          <p:cNvPr id="11" name="Gewitterblitz 10"/>
          <p:cNvSpPr/>
          <p:nvPr/>
        </p:nvSpPr>
        <p:spPr bwMode="auto">
          <a:xfrm rot="961981">
            <a:off x="5004048" y="4851608"/>
            <a:ext cx="504056" cy="451812"/>
          </a:xfrm>
          <a:prstGeom prst="lightningBolt">
            <a:avLst/>
          </a:prstGeom>
          <a:solidFill>
            <a:srgbClr val="FF000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smtClean="0">
              <a:solidFill>
                <a:schemeClr val="tx1"/>
              </a:solidFill>
              <a:cs typeface="Arial" pitchFamily="34" charset="0"/>
            </a:endParaRPr>
          </a:p>
        </p:txBody>
      </p:sp>
      <p:sp>
        <p:nvSpPr>
          <p:cNvPr id="13" name="Rechteck 12"/>
          <p:cNvSpPr/>
          <p:nvPr/>
        </p:nvSpPr>
        <p:spPr bwMode="auto">
          <a:xfrm>
            <a:off x="4128362" y="4203536"/>
            <a:ext cx="1127714" cy="792088"/>
          </a:xfrm>
          <a:prstGeom prst="rect">
            <a:avLst/>
          </a:prstGeom>
          <a:solidFill>
            <a:srgbClr val="FF0000">
              <a:alpha val="30000"/>
            </a:srgbClr>
          </a:solid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smtClean="0">
              <a:solidFill>
                <a:schemeClr val="tx1"/>
              </a:solidFill>
              <a:cs typeface="Arial" pitchFamily="34" charset="0"/>
            </a:endParaRPr>
          </a:p>
        </p:txBody>
      </p:sp>
      <p:sp>
        <p:nvSpPr>
          <p:cNvPr id="17" name="Rechteck 16"/>
          <p:cNvSpPr/>
          <p:nvPr/>
        </p:nvSpPr>
        <p:spPr bwMode="auto">
          <a:xfrm>
            <a:off x="3892061" y="3866808"/>
            <a:ext cx="487360" cy="417441"/>
          </a:xfrm>
          <a:prstGeom prst="rect">
            <a:avLst/>
          </a:prstGeom>
          <a:noFill/>
          <a:ln w="38100">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smtClean="0">
              <a:solidFill>
                <a:schemeClr val="tx1"/>
              </a:solidFill>
              <a:cs typeface="Arial" pitchFamily="34" charset="0"/>
            </a:endParaRPr>
          </a:p>
        </p:txBody>
      </p:sp>
      <p:sp>
        <p:nvSpPr>
          <p:cNvPr id="18" name="Rechteck 17"/>
          <p:cNvSpPr/>
          <p:nvPr/>
        </p:nvSpPr>
        <p:spPr bwMode="auto">
          <a:xfrm>
            <a:off x="5055280" y="4899910"/>
            <a:ext cx="487360" cy="417441"/>
          </a:xfrm>
          <a:prstGeom prst="rect">
            <a:avLst/>
          </a:prstGeom>
          <a:noFill/>
          <a:ln w="38100">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smtClean="0">
              <a:solidFill>
                <a:schemeClr val="tx1"/>
              </a:solidFill>
              <a:cs typeface="Arial" pitchFamily="34" charset="0"/>
            </a:endParaRPr>
          </a:p>
        </p:txBody>
      </p:sp>
    </p:spTree>
    <p:extLst>
      <p:ext uri="{BB962C8B-B14F-4D97-AF65-F5344CB8AC3E}">
        <p14:creationId xmlns:p14="http://schemas.microsoft.com/office/powerpoint/2010/main" val="1231448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3" grpId="0" animBg="1"/>
      <p:bldP spid="13" grpId="1" animBg="1"/>
      <p:bldP spid="17" grpId="0" animBg="1"/>
      <p:bldP spid="17" grpId="1"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smtClean="0"/>
              <a:t>Problem Statement</a:t>
            </a:r>
            <a:endParaRPr lang="en-GB" dirty="0"/>
          </a:p>
        </p:txBody>
      </p:sp>
      <p:sp>
        <p:nvSpPr>
          <p:cNvPr id="3" name="Inhaltsplatzhalter 2"/>
          <p:cNvSpPr>
            <a:spLocks noGrp="1"/>
          </p:cNvSpPr>
          <p:nvPr>
            <p:ph idx="1"/>
          </p:nvPr>
        </p:nvSpPr>
        <p:spPr/>
        <p:txBody>
          <a:bodyPr/>
          <a:lstStyle/>
          <a:p>
            <a:endParaRPr lang="en-GB" dirty="0" smtClean="0"/>
          </a:p>
          <a:p>
            <a:r>
              <a:rPr lang="en-GB" dirty="0" smtClean="0"/>
              <a:t>Currently there is little </a:t>
            </a:r>
            <a:r>
              <a:rPr lang="en-GB" dirty="0"/>
              <a:t>or no support for root cause analysis of performance problems in current APM tools for distributed systems (</a:t>
            </a:r>
            <a:r>
              <a:rPr lang="en-GB" dirty="0" err="1"/>
              <a:t>Heger</a:t>
            </a:r>
            <a:r>
              <a:rPr lang="en-GB" dirty="0"/>
              <a:t> et al 2017</a:t>
            </a:r>
            <a:r>
              <a:rPr lang="en-GB" dirty="0" smtClean="0"/>
              <a:t>), hence for this thesis the goal is to:</a:t>
            </a:r>
          </a:p>
          <a:p>
            <a:endParaRPr lang="en-GB" dirty="0"/>
          </a:p>
          <a:p>
            <a:pPr marL="285750" indent="-285750">
              <a:buFont typeface="Arial" panose="020B0604020202020204" pitchFamily="34" charset="0"/>
              <a:buChar char="•"/>
            </a:pPr>
            <a:r>
              <a:rPr lang="en-GB" dirty="0" smtClean="0"/>
              <a:t>Implement a prototype to monitor distributed traces from an instrumented </a:t>
            </a:r>
            <a:r>
              <a:rPr lang="en-GB" dirty="0" err="1" smtClean="0"/>
              <a:t>microservices</a:t>
            </a:r>
            <a:r>
              <a:rPr lang="en-GB" dirty="0" smtClean="0"/>
              <a:t> environment for anomalies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Use a static architectural model of the services structure to identify the root cause of anomalies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Create a simple visualisation of the identified root cause in the context of the structure of the </a:t>
            </a:r>
            <a:r>
              <a:rPr lang="en-GB" dirty="0" err="1" smtClean="0"/>
              <a:t>microservices</a:t>
            </a:r>
            <a:r>
              <a:rPr lang="en-GB" dirty="0" smtClean="0"/>
              <a:t> </a:t>
            </a:r>
          </a:p>
          <a:p>
            <a:endParaRPr lang="en-GB" dirty="0" smtClean="0"/>
          </a:p>
          <a:p>
            <a:endParaRPr lang="en-GB" dirty="0"/>
          </a:p>
          <a:p>
            <a:endParaRPr lang="en-GB" dirty="0"/>
          </a:p>
          <a:p>
            <a:endParaRPr lang="en-GB" dirty="0" smtClean="0"/>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smtClean="0"/>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pPr>
              <a:defRPr/>
            </a:pPr>
            <a:fld id="{5EBE3C31-63C0-4AC5-9514-9F1C50D6BA26}" type="datetime1">
              <a:rPr lang="de-DE" smtClean="0"/>
              <a:pPr>
                <a:defRPr/>
              </a:pPr>
              <a:t>18.05.2017</a:t>
            </a:fld>
            <a:r>
              <a:rPr lang="de-DE" dirty="0" smtClean="0"/>
              <a:t> – Lukas Steigerwald – </a:t>
            </a:r>
            <a:r>
              <a:rPr lang="de-DE" dirty="0" err="1" smtClean="0"/>
              <a:t>Using</a:t>
            </a:r>
            <a:r>
              <a:rPr lang="de-DE" dirty="0" smtClean="0"/>
              <a:t> Distributed Traces </a:t>
            </a:r>
            <a:r>
              <a:rPr lang="de-DE" dirty="0" err="1" smtClean="0"/>
              <a:t>to</a:t>
            </a:r>
            <a:r>
              <a:rPr lang="de-DE" dirty="0"/>
              <a:t> </a:t>
            </a:r>
            <a:r>
              <a:rPr lang="en-GB" dirty="0" smtClean="0"/>
              <a:t>Detect</a:t>
            </a:r>
            <a:r>
              <a:rPr lang="de-DE" dirty="0" smtClean="0"/>
              <a:t> </a:t>
            </a:r>
            <a:r>
              <a:rPr lang="de-DE" dirty="0" err="1" smtClean="0"/>
              <a:t>Anomalies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7</a:t>
            </a:fld>
            <a:endParaRPr lang="de-DE" dirty="0"/>
          </a:p>
        </p:txBody>
      </p:sp>
    </p:spTree>
    <p:extLst>
      <p:ext uri="{BB962C8B-B14F-4D97-AF65-F5344CB8AC3E}">
        <p14:creationId xmlns:p14="http://schemas.microsoft.com/office/powerpoint/2010/main" val="12743654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smtClean="0"/>
              <a:t>Research Questions</a:t>
            </a:r>
            <a:endParaRPr lang="en-GB" dirty="0"/>
          </a:p>
        </p:txBody>
      </p:sp>
      <p:sp>
        <p:nvSpPr>
          <p:cNvPr id="3" name="Inhaltsplatzhalter 2"/>
          <p:cNvSpPr>
            <a:spLocks noGrp="1"/>
          </p:cNvSpPr>
          <p:nvPr>
            <p:ph idx="1"/>
          </p:nvPr>
        </p:nvSpPr>
        <p:spPr/>
        <p:txBody>
          <a:bodyPr/>
          <a:lstStyle/>
          <a:p>
            <a:r>
              <a:rPr lang="en-GB" dirty="0" smtClean="0"/>
              <a:t>RQ1:</a:t>
            </a:r>
          </a:p>
          <a:p>
            <a:r>
              <a:rPr lang="en-GB" dirty="0" smtClean="0"/>
              <a:t>What is a valid architecture for supporting anomaly </a:t>
            </a:r>
            <a:r>
              <a:rPr lang="en-GB" dirty="0"/>
              <a:t>d</a:t>
            </a:r>
            <a:r>
              <a:rPr lang="en-GB" dirty="0" smtClean="0"/>
              <a:t>etection in a service oriented and distributed environment?</a:t>
            </a:r>
          </a:p>
          <a:p>
            <a:endParaRPr lang="en-GB" dirty="0"/>
          </a:p>
          <a:p>
            <a:r>
              <a:rPr lang="en-GB" dirty="0" smtClean="0"/>
              <a:t>RQ2:</a:t>
            </a:r>
          </a:p>
          <a:p>
            <a:r>
              <a:rPr lang="en-GB" dirty="0" smtClean="0"/>
              <a:t>What are features required to detect performance anomalies?</a:t>
            </a:r>
          </a:p>
          <a:p>
            <a:endParaRPr lang="en-GB" dirty="0" smtClean="0"/>
          </a:p>
          <a:p>
            <a:r>
              <a:rPr lang="en-GB" dirty="0" smtClean="0"/>
              <a:t>RQ3:</a:t>
            </a:r>
          </a:p>
          <a:p>
            <a:r>
              <a:rPr lang="en-GB" dirty="0" smtClean="0"/>
              <a:t>Which algorithms for anomaly detection are most suitable for the chosen environment?</a:t>
            </a:r>
          </a:p>
          <a:p>
            <a:endParaRPr lang="en-GB" dirty="0" smtClean="0"/>
          </a:p>
          <a:p>
            <a:r>
              <a:rPr lang="en-GB" dirty="0" smtClean="0"/>
              <a:t>RQ4:</a:t>
            </a:r>
            <a:endParaRPr lang="en-GB" dirty="0"/>
          </a:p>
          <a:p>
            <a:r>
              <a:rPr lang="en-GB" dirty="0" smtClean="0"/>
              <a:t>How can a root-cause analysis be performed based on the discovered anomalies and the component dependencies?</a:t>
            </a:r>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smtClean="0"/>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pPr>
              <a:defRPr/>
            </a:pPr>
            <a:fld id="{5EBE3C31-63C0-4AC5-9514-9F1C50D6BA26}" type="datetime1">
              <a:rPr lang="de-DE" smtClean="0"/>
              <a:pPr>
                <a:defRPr/>
              </a:pPr>
              <a:t>18.05.2017</a:t>
            </a:fld>
            <a:r>
              <a:rPr lang="de-DE" dirty="0" smtClean="0"/>
              <a:t> – Lukas Steigerwald – </a:t>
            </a:r>
            <a:r>
              <a:rPr lang="de-DE" dirty="0" err="1" smtClean="0"/>
              <a:t>Using</a:t>
            </a:r>
            <a:r>
              <a:rPr lang="de-DE" dirty="0" smtClean="0"/>
              <a:t> Distributed Traces </a:t>
            </a:r>
            <a:r>
              <a:rPr lang="de-DE" dirty="0" err="1" smtClean="0"/>
              <a:t>to</a:t>
            </a:r>
            <a:r>
              <a:rPr lang="de-DE" dirty="0"/>
              <a:t> </a:t>
            </a:r>
            <a:r>
              <a:rPr lang="en-GB" dirty="0" smtClean="0"/>
              <a:t>Detect</a:t>
            </a:r>
            <a:r>
              <a:rPr lang="de-DE" dirty="0" smtClean="0"/>
              <a:t> </a:t>
            </a:r>
            <a:r>
              <a:rPr lang="de-DE" dirty="0" err="1" smtClean="0"/>
              <a:t>Anomalies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8</a:t>
            </a:fld>
            <a:endParaRPr lang="de-DE" dirty="0"/>
          </a:p>
        </p:txBody>
      </p:sp>
    </p:spTree>
    <p:extLst>
      <p:ext uri="{BB962C8B-B14F-4D97-AF65-F5344CB8AC3E}">
        <p14:creationId xmlns:p14="http://schemas.microsoft.com/office/powerpoint/2010/main" val="28806283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10" r="4181"/>
          <a:stretch/>
        </p:blipFill>
        <p:spPr bwMode="auto">
          <a:xfrm>
            <a:off x="101600" y="994278"/>
            <a:ext cx="8955894" cy="505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250827" y="44451"/>
            <a:ext cx="7535885" cy="720725"/>
          </a:xfrm>
        </p:spPr>
        <p:txBody>
          <a:bodyPr/>
          <a:lstStyle/>
          <a:p>
            <a:r>
              <a:rPr lang="en-GB" dirty="0" smtClean="0"/>
              <a:t>Anomaly Detection Architecture</a:t>
            </a:r>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smtClean="0"/>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pPr>
              <a:defRPr/>
            </a:pPr>
            <a:fld id="{5EBE3C31-63C0-4AC5-9514-9F1C50D6BA26}" type="datetime1">
              <a:rPr lang="de-DE" smtClean="0"/>
              <a:pPr>
                <a:defRPr/>
              </a:pPr>
              <a:t>18.05.2017</a:t>
            </a:fld>
            <a:r>
              <a:rPr lang="de-DE" dirty="0" smtClean="0"/>
              <a:t> – Lukas Steigerwald – </a:t>
            </a:r>
            <a:r>
              <a:rPr lang="de-DE" dirty="0" err="1" smtClean="0"/>
              <a:t>Using</a:t>
            </a:r>
            <a:r>
              <a:rPr lang="de-DE" dirty="0" smtClean="0"/>
              <a:t> Distributed Traces </a:t>
            </a:r>
            <a:r>
              <a:rPr lang="de-DE" dirty="0" err="1" smtClean="0"/>
              <a:t>to</a:t>
            </a:r>
            <a:r>
              <a:rPr lang="de-DE" dirty="0"/>
              <a:t> </a:t>
            </a:r>
            <a:r>
              <a:rPr lang="en-GB" dirty="0" smtClean="0"/>
              <a:t>Detect</a:t>
            </a:r>
            <a:r>
              <a:rPr lang="de-DE" dirty="0" smtClean="0"/>
              <a:t> </a:t>
            </a:r>
            <a:r>
              <a:rPr lang="de-DE" dirty="0" err="1" smtClean="0"/>
              <a:t>Anomalies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9</a:t>
            </a:fld>
            <a:endParaRPr lang="de-DE" dirty="0"/>
          </a:p>
        </p:txBody>
      </p:sp>
      <p:pic>
        <p:nvPicPr>
          <p:cNvPr id="3074" name="Picture 2" descr="Bildergebnis für kafk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5972" y="3334440"/>
            <a:ext cx="770328" cy="8395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dergebnis für zipki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162" y="1774195"/>
            <a:ext cx="717209" cy="4267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ldergebnis für apachE SPARK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8394" y="1914455"/>
            <a:ext cx="1381906" cy="7350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Bildergebnis für zipkin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2072" y="3308050"/>
            <a:ext cx="952500" cy="5667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ildergebnis für zipki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162" y="3308050"/>
            <a:ext cx="717209" cy="4267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Bildergebnis für zipki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162" y="4911095"/>
            <a:ext cx="717209" cy="426740"/>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Magnetplattenspeicher 6"/>
          <p:cNvSpPr/>
          <p:nvPr/>
        </p:nvSpPr>
        <p:spPr bwMode="auto">
          <a:xfrm>
            <a:off x="5171489" y="4770578"/>
            <a:ext cx="1029091" cy="1252584"/>
          </a:xfrm>
          <a:prstGeom prst="flowChartMagneticDisk">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00" dirty="0" smtClean="0">
                <a:solidFill>
                  <a:schemeClr val="tx1"/>
                </a:solidFill>
                <a:cs typeface="Arial" pitchFamily="34" charset="0"/>
              </a:rPr>
              <a:t>Historical Data</a:t>
            </a:r>
          </a:p>
        </p:txBody>
      </p:sp>
      <p:sp>
        <p:nvSpPr>
          <p:cNvPr id="20" name="Flussdiagramm: Magnetplattenspeicher 19"/>
          <p:cNvSpPr/>
          <p:nvPr/>
        </p:nvSpPr>
        <p:spPr bwMode="auto">
          <a:xfrm>
            <a:off x="7657709" y="4770578"/>
            <a:ext cx="1029091" cy="1252584"/>
          </a:xfrm>
          <a:prstGeom prst="flowChartMagneticDisk">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00" dirty="0" err="1" smtClean="0">
                <a:solidFill>
                  <a:schemeClr val="tx1"/>
                </a:solidFill>
                <a:cs typeface="Arial" pitchFamily="34" charset="0"/>
              </a:rPr>
              <a:t>Microservices</a:t>
            </a:r>
            <a:r>
              <a:rPr lang="en-GB" sz="1000" dirty="0" smtClean="0">
                <a:solidFill>
                  <a:schemeClr val="tx1"/>
                </a:solidFill>
                <a:cs typeface="Arial" pitchFamily="34" charset="0"/>
              </a:rPr>
              <a:t> Architecture Information</a:t>
            </a:r>
          </a:p>
        </p:txBody>
      </p:sp>
      <p:sp>
        <p:nvSpPr>
          <p:cNvPr id="8" name="Textfeld 7"/>
          <p:cNvSpPr txBox="1"/>
          <p:nvPr/>
        </p:nvSpPr>
        <p:spPr>
          <a:xfrm rot="5400000">
            <a:off x="968115" y="5737740"/>
            <a:ext cx="498101"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dirty="0" smtClean="0">
                <a:latin typeface="Arial" pitchFamily="34" charset="0"/>
              </a:rPr>
              <a:t>…</a:t>
            </a:r>
            <a:endParaRPr lang="en-GB" dirty="0" smtClean="0">
              <a:latin typeface="Arial" pitchFamily="34" charset="0"/>
            </a:endParaRPr>
          </a:p>
        </p:txBody>
      </p:sp>
    </p:spTree>
    <p:extLst>
      <p:ext uri="{BB962C8B-B14F-4D97-AF65-F5344CB8AC3E}">
        <p14:creationId xmlns:p14="http://schemas.microsoft.com/office/powerpoint/2010/main" val="12100618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61211 Matthes English Master Slide Deck">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161211 Matthes English Master Slide Deck.potx" id="{D6E018B3-0EC8-4E62-8F53-5029EC5CE891}" vid="{E38365B2-99A4-45DC-AC37-C94260767947}"/>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161211 Matthes English Master Slide Deck</Template>
  <TotalTime>0</TotalTime>
  <Words>1259</Words>
  <Application>Microsoft Office PowerPoint</Application>
  <PresentationFormat>Bildschirmpräsentation (4:3)</PresentationFormat>
  <Paragraphs>172</Paragraphs>
  <Slides>12</Slides>
  <Notes>6</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161211 Matthes English Master Slide Deck</vt:lpstr>
      <vt:lpstr>Master Thesis Kick-off presentation Using Distributed Traces to Detect Anomalies</vt:lpstr>
      <vt:lpstr>Outline</vt:lpstr>
      <vt:lpstr>Microservices</vt:lpstr>
      <vt:lpstr>Distributed Traces</vt:lpstr>
      <vt:lpstr>Anomaly Detection</vt:lpstr>
      <vt:lpstr>Root Cause Analysis</vt:lpstr>
      <vt:lpstr>Problem Statement</vt:lpstr>
      <vt:lpstr>Research Questions</vt:lpstr>
      <vt:lpstr>Anomaly Detection Architecture</vt:lpstr>
      <vt:lpstr>Roadmap</vt:lpstr>
      <vt:lpstr>References</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Copyright sebis</dc:description>
  <cp:lastModifiedBy/>
  <cp:revision>1</cp:revision>
  <dcterms:created xsi:type="dcterms:W3CDTF">2017-05-05T08:05:32Z</dcterms:created>
  <dcterms:modified xsi:type="dcterms:W3CDTF">2017-05-18T10:03:15Z</dcterms:modified>
</cp:coreProperties>
</file>