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25" r:id="rId1"/>
  </p:sldMasterIdLst>
  <p:notesMasterIdLst>
    <p:notesMasterId r:id="rId54"/>
  </p:notesMasterIdLst>
  <p:handoutMasterIdLst>
    <p:handoutMasterId r:id="rId55"/>
  </p:handoutMasterIdLst>
  <p:sldIdLst>
    <p:sldId id="647" r:id="rId2"/>
    <p:sldId id="721" r:id="rId3"/>
    <p:sldId id="779" r:id="rId4"/>
    <p:sldId id="727" r:id="rId5"/>
    <p:sldId id="794" r:id="rId6"/>
    <p:sldId id="737" r:id="rId7"/>
    <p:sldId id="752" r:id="rId8"/>
    <p:sldId id="753" r:id="rId9"/>
    <p:sldId id="785" r:id="rId10"/>
    <p:sldId id="755" r:id="rId11"/>
    <p:sldId id="756" r:id="rId12"/>
    <p:sldId id="757" r:id="rId13"/>
    <p:sldId id="809" r:id="rId14"/>
    <p:sldId id="783" r:id="rId15"/>
    <p:sldId id="784" r:id="rId16"/>
    <p:sldId id="795" r:id="rId17"/>
    <p:sldId id="796" r:id="rId18"/>
    <p:sldId id="751" r:id="rId19"/>
    <p:sldId id="747" r:id="rId20"/>
    <p:sldId id="811" r:id="rId21"/>
    <p:sldId id="788" r:id="rId22"/>
    <p:sldId id="789" r:id="rId23"/>
    <p:sldId id="775" r:id="rId24"/>
    <p:sldId id="765" r:id="rId25"/>
    <p:sldId id="798" r:id="rId26"/>
    <p:sldId id="790" r:id="rId27"/>
    <p:sldId id="786" r:id="rId28"/>
    <p:sldId id="720" r:id="rId29"/>
    <p:sldId id="749" r:id="rId30"/>
    <p:sldId id="822" r:id="rId31"/>
    <p:sldId id="815" r:id="rId32"/>
    <p:sldId id="816" r:id="rId33"/>
    <p:sldId id="817" r:id="rId34"/>
    <p:sldId id="818" r:id="rId35"/>
    <p:sldId id="819" r:id="rId36"/>
    <p:sldId id="820" r:id="rId37"/>
    <p:sldId id="821" r:id="rId38"/>
    <p:sldId id="780" r:id="rId39"/>
    <p:sldId id="781" r:id="rId40"/>
    <p:sldId id="793" r:id="rId41"/>
    <p:sldId id="792" r:id="rId42"/>
    <p:sldId id="826" r:id="rId43"/>
    <p:sldId id="827" r:id="rId44"/>
    <p:sldId id="823" r:id="rId45"/>
    <p:sldId id="824" r:id="rId46"/>
    <p:sldId id="825" r:id="rId47"/>
    <p:sldId id="733" r:id="rId48"/>
    <p:sldId id="729" r:id="rId49"/>
    <p:sldId id="724" r:id="rId50"/>
    <p:sldId id="725" r:id="rId51"/>
    <p:sldId id="759" r:id="rId52"/>
    <p:sldId id="777" r:id="rId53"/>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618">
          <p15:clr>
            <a:srgbClr val="A4A3A4"/>
          </p15:clr>
        </p15:guide>
        <p15:guide id="3" orient="horz" pos="4042">
          <p15:clr>
            <a:srgbClr val="A4A3A4"/>
          </p15:clr>
        </p15:guide>
        <p15:guide id="4" pos="5624">
          <p15:clr>
            <a:srgbClr val="A4A3A4"/>
          </p15:clr>
        </p15:guide>
        <p15:guide id="5" pos="158">
          <p15:clr>
            <a:srgbClr val="A4A3A4"/>
          </p15:clr>
        </p15:guide>
        <p15:guide id="6"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D"/>
    <a:srgbClr val="000000"/>
    <a:srgbClr val="FFFF00"/>
    <a:srgbClr val="C0C0C0"/>
    <a:srgbClr val="41BEFF"/>
    <a:srgbClr val="FF8000"/>
    <a:srgbClr val="CB6C1D"/>
    <a:srgbClr val="ECE8C2"/>
    <a:srgbClr val="91AC6B"/>
    <a:srgbClr val="074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72" autoAdjust="0"/>
    <p:restoredTop sz="78528" autoAdjust="0"/>
  </p:normalViewPr>
  <p:slideViewPr>
    <p:cSldViewPr snapToGrid="0">
      <p:cViewPr varScale="1">
        <p:scale>
          <a:sx n="80" d="100"/>
          <a:sy n="80" d="100"/>
        </p:scale>
        <p:origin x="1373" y="67"/>
      </p:cViewPr>
      <p:guideLst>
        <p:guide orient="horz" pos="2160"/>
        <p:guide orient="horz" pos="618"/>
        <p:guide orient="horz" pos="4042"/>
        <p:guide pos="5624"/>
        <p:guide pos="158"/>
        <p:guide pos="288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1" d="100"/>
          <a:sy n="101" d="100"/>
        </p:scale>
        <p:origin x="-2532"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9CBE9-97B1-48C5-B5E6-2DF00C64D0EF}" type="doc">
      <dgm:prSet loTypeId="urn:microsoft.com/office/officeart/2005/8/layout/vProcess5" loCatId="process" qsTypeId="urn:microsoft.com/office/officeart/2005/8/quickstyle/simple1" qsCatId="simple" csTypeId="urn:microsoft.com/office/officeart/2005/8/colors/accent4_2" csCatId="accent4" phldr="1"/>
      <dgm:spPr/>
      <dgm:t>
        <a:bodyPr/>
        <a:lstStyle/>
        <a:p>
          <a:endParaRPr lang="de-DE"/>
        </a:p>
      </dgm:t>
    </dgm:pt>
    <dgm:pt modelId="{6FE1BFBE-6350-4EBA-8FC3-64C6F95CEDBA}">
      <dgm:prSet phldrT="[Text]"/>
      <dgm:spPr>
        <a:solidFill>
          <a:srgbClr val="0065BD">
            <a:alpha val="19000"/>
          </a:srgbClr>
        </a:solidFill>
        <a:ln>
          <a:solidFill>
            <a:schemeClr val="lt1">
              <a:hueOff val="0"/>
              <a:satOff val="0"/>
              <a:lumOff val="0"/>
            </a:schemeClr>
          </a:solidFill>
        </a:ln>
      </dgm:spPr>
      <dgm:t>
        <a:bodyPr/>
        <a:lstStyle/>
        <a:p>
          <a:r>
            <a:rPr lang="en-GB" noProof="0" dirty="0">
              <a:solidFill>
                <a:schemeClr val="tx1"/>
              </a:solidFill>
            </a:rPr>
            <a:t>Extract Information</a:t>
          </a:r>
        </a:p>
      </dgm:t>
    </dgm:pt>
    <dgm:pt modelId="{129E8EDF-EA75-43D9-A025-D04CB00995F0}" type="parTrans" cxnId="{216B500D-3EB1-42C9-8119-950EC9737FF2}">
      <dgm:prSet/>
      <dgm:spPr/>
      <dgm:t>
        <a:bodyPr/>
        <a:lstStyle/>
        <a:p>
          <a:endParaRPr lang="de-DE"/>
        </a:p>
      </dgm:t>
    </dgm:pt>
    <dgm:pt modelId="{B2AEC928-188F-449E-9FC9-CAD2EACB2005}" type="sibTrans" cxnId="{216B500D-3EB1-42C9-8119-950EC9737FF2}">
      <dgm:prSet custT="1">
        <dgm:style>
          <a:lnRef idx="1">
            <a:schemeClr val="accent2"/>
          </a:lnRef>
          <a:fillRef idx="3">
            <a:schemeClr val="accent2"/>
          </a:fillRef>
          <a:effectRef idx="2">
            <a:schemeClr val="accent2"/>
          </a:effectRef>
          <a:fontRef idx="minor">
            <a:schemeClr val="lt1"/>
          </a:fontRef>
        </dgm:style>
      </dgm:prSet>
      <dgm:spPr>
        <a:solidFill>
          <a:schemeClr val="accent2">
            <a:shade val="80000"/>
            <a:satMod val="180000"/>
          </a:schemeClr>
        </a:solidFill>
      </dgm:spPr>
      <dgm:t>
        <a:bodyPr/>
        <a:lstStyle/>
        <a:p>
          <a:endParaRPr lang="de-DE" sz="1400" dirty="0">
            <a:solidFill>
              <a:schemeClr val="bg1"/>
            </a:solidFill>
          </a:endParaRPr>
        </a:p>
      </dgm:t>
    </dgm:pt>
    <dgm:pt modelId="{5F4F3B49-115A-450D-BC13-EA089D3CE50E}">
      <dgm:prSet phldrT="[Text]"/>
      <dgm:spPr>
        <a:solidFill>
          <a:srgbClr val="0065BD">
            <a:alpha val="19000"/>
          </a:srgbClr>
        </a:solidFill>
        <a:ln>
          <a:solidFill>
            <a:schemeClr val="lt1">
              <a:hueOff val="0"/>
              <a:satOff val="0"/>
              <a:lumOff val="0"/>
            </a:schemeClr>
          </a:solidFill>
        </a:ln>
      </dgm:spPr>
      <dgm:t>
        <a:bodyPr/>
        <a:lstStyle/>
        <a:p>
          <a:r>
            <a:rPr lang="en-GB" noProof="0" dirty="0">
              <a:solidFill>
                <a:schemeClr val="tx1"/>
              </a:solidFill>
            </a:rPr>
            <a:t>Prepare Data</a:t>
          </a:r>
        </a:p>
      </dgm:t>
    </dgm:pt>
    <dgm:pt modelId="{19993F16-6A18-42F7-A4F6-C2F5B8BFBAB8}" type="sibTrans" cxnId="{7C184395-06F1-4F3A-8CEF-58DDA05E946F}">
      <dgm:prSet custT="1">
        <dgm:style>
          <a:lnRef idx="1">
            <a:schemeClr val="accent2"/>
          </a:lnRef>
          <a:fillRef idx="3">
            <a:schemeClr val="accent2"/>
          </a:fillRef>
          <a:effectRef idx="2">
            <a:schemeClr val="accent2"/>
          </a:effectRef>
          <a:fontRef idx="minor">
            <a:schemeClr val="lt1"/>
          </a:fontRef>
        </dgm:style>
      </dgm:prSet>
      <dgm:spPr>
        <a:solidFill>
          <a:schemeClr val="accent2">
            <a:shade val="80000"/>
            <a:satMod val="180000"/>
          </a:schemeClr>
        </a:solidFill>
      </dgm:spPr>
      <dgm:t>
        <a:bodyPr/>
        <a:lstStyle/>
        <a:p>
          <a:endParaRPr lang="de-DE" sz="1400" dirty="0">
            <a:solidFill>
              <a:schemeClr val="bg1"/>
            </a:solidFill>
          </a:endParaRPr>
        </a:p>
      </dgm:t>
    </dgm:pt>
    <dgm:pt modelId="{18DE9570-05B5-4444-8535-1C6249E1E907}" type="parTrans" cxnId="{7C184395-06F1-4F3A-8CEF-58DDA05E946F}">
      <dgm:prSet/>
      <dgm:spPr/>
      <dgm:t>
        <a:bodyPr/>
        <a:lstStyle/>
        <a:p>
          <a:endParaRPr lang="de-DE"/>
        </a:p>
      </dgm:t>
    </dgm:pt>
    <dgm:pt modelId="{9B8ADE44-9B13-4F3A-AC44-8AB9A514907E}">
      <dgm:prSet phldrT="[Text]"/>
      <dgm:spPr>
        <a:solidFill>
          <a:srgbClr val="0065BD">
            <a:alpha val="19000"/>
          </a:srgbClr>
        </a:solidFill>
        <a:ln>
          <a:solidFill>
            <a:schemeClr val="lt1">
              <a:hueOff val="0"/>
              <a:satOff val="0"/>
              <a:lumOff val="0"/>
            </a:schemeClr>
          </a:solidFill>
        </a:ln>
      </dgm:spPr>
      <dgm:t>
        <a:bodyPr/>
        <a:lstStyle/>
        <a:p>
          <a:r>
            <a:rPr lang="en-GB" noProof="0" dirty="0">
              <a:solidFill>
                <a:schemeClr val="tx1"/>
              </a:solidFill>
            </a:rPr>
            <a:t>Detect Anomalies</a:t>
          </a:r>
        </a:p>
      </dgm:t>
    </dgm:pt>
    <dgm:pt modelId="{DC5D32CE-3384-4E46-AA38-3DDAA7D55248}" type="sibTrans" cxnId="{C6435235-6C35-40FB-9C35-02ECBC442BA3}">
      <dgm:prSet custT="1">
        <dgm:style>
          <a:lnRef idx="1">
            <a:schemeClr val="accent2"/>
          </a:lnRef>
          <a:fillRef idx="3">
            <a:schemeClr val="accent2"/>
          </a:fillRef>
          <a:effectRef idx="2">
            <a:schemeClr val="accent2"/>
          </a:effectRef>
          <a:fontRef idx="minor">
            <a:schemeClr val="lt1"/>
          </a:fontRef>
        </dgm:style>
      </dgm:prSet>
      <dgm:spPr>
        <a:solidFill>
          <a:schemeClr val="accent2">
            <a:shade val="80000"/>
            <a:satMod val="180000"/>
          </a:schemeClr>
        </a:solidFill>
      </dgm:spPr>
      <dgm:t>
        <a:bodyPr/>
        <a:lstStyle/>
        <a:p>
          <a:endParaRPr lang="de-DE" sz="1400" dirty="0">
            <a:solidFill>
              <a:schemeClr val="bg1"/>
            </a:solidFill>
          </a:endParaRPr>
        </a:p>
      </dgm:t>
    </dgm:pt>
    <dgm:pt modelId="{EAE131BC-2746-4890-873B-3AD811D6C5C1}" type="parTrans" cxnId="{C6435235-6C35-40FB-9C35-02ECBC442BA3}">
      <dgm:prSet/>
      <dgm:spPr/>
      <dgm:t>
        <a:bodyPr/>
        <a:lstStyle/>
        <a:p>
          <a:endParaRPr lang="de-DE"/>
        </a:p>
      </dgm:t>
    </dgm:pt>
    <dgm:pt modelId="{6CCC2544-89B7-42F6-B033-F1D679BD3876}">
      <dgm:prSet phldrT="[Text]"/>
      <dgm:spPr>
        <a:solidFill>
          <a:srgbClr val="0065BD">
            <a:alpha val="19000"/>
          </a:srgbClr>
        </a:solidFill>
        <a:ln>
          <a:solidFill>
            <a:schemeClr val="lt1">
              <a:hueOff val="0"/>
              <a:satOff val="0"/>
              <a:lumOff val="0"/>
            </a:schemeClr>
          </a:solidFill>
        </a:ln>
      </dgm:spPr>
      <dgm:t>
        <a:bodyPr/>
        <a:lstStyle/>
        <a:p>
          <a:r>
            <a:rPr lang="en-GB" noProof="0" dirty="0">
              <a:solidFill>
                <a:schemeClr val="tx1"/>
              </a:solidFill>
            </a:rPr>
            <a:t>Find the Root Cause</a:t>
          </a:r>
        </a:p>
      </dgm:t>
    </dgm:pt>
    <dgm:pt modelId="{91B08669-763B-48CC-B326-BF448609E19D}" type="sibTrans" cxnId="{59EC08D6-E4CE-4FE3-B7B0-3F16FB087C00}">
      <dgm:prSet custT="1">
        <dgm:style>
          <a:lnRef idx="1">
            <a:schemeClr val="accent2"/>
          </a:lnRef>
          <a:fillRef idx="3">
            <a:schemeClr val="accent2"/>
          </a:fillRef>
          <a:effectRef idx="2">
            <a:schemeClr val="accent2"/>
          </a:effectRef>
          <a:fontRef idx="minor">
            <a:schemeClr val="lt1"/>
          </a:fontRef>
        </dgm:style>
      </dgm:prSet>
      <dgm:spPr>
        <a:solidFill>
          <a:schemeClr val="accent2">
            <a:shade val="80000"/>
            <a:satMod val="180000"/>
          </a:schemeClr>
        </a:solidFill>
      </dgm:spPr>
      <dgm:t>
        <a:bodyPr/>
        <a:lstStyle/>
        <a:p>
          <a:endParaRPr lang="de-DE" sz="1400" dirty="0">
            <a:solidFill>
              <a:schemeClr val="bg1"/>
            </a:solidFill>
          </a:endParaRPr>
        </a:p>
      </dgm:t>
    </dgm:pt>
    <dgm:pt modelId="{2FCDEE71-FCA1-4512-913B-F02161D5FA64}" type="parTrans" cxnId="{59EC08D6-E4CE-4FE3-B7B0-3F16FB087C00}">
      <dgm:prSet/>
      <dgm:spPr/>
      <dgm:t>
        <a:bodyPr/>
        <a:lstStyle/>
        <a:p>
          <a:endParaRPr lang="de-DE"/>
        </a:p>
      </dgm:t>
    </dgm:pt>
    <dgm:pt modelId="{0A4FC2C9-B6C0-47FF-AA05-3C37C77245A3}">
      <dgm:prSet phldrT="[Text]"/>
      <dgm:spPr>
        <a:solidFill>
          <a:srgbClr val="0065BD">
            <a:alpha val="19000"/>
          </a:srgbClr>
        </a:solidFill>
        <a:ln>
          <a:solidFill>
            <a:schemeClr val="lt1">
              <a:hueOff val="0"/>
              <a:satOff val="0"/>
              <a:lumOff val="0"/>
            </a:schemeClr>
          </a:solidFill>
        </a:ln>
      </dgm:spPr>
      <dgm:t>
        <a:bodyPr/>
        <a:lstStyle/>
        <a:p>
          <a:r>
            <a:rPr lang="en-GB" noProof="0" dirty="0">
              <a:solidFill>
                <a:schemeClr val="tx1"/>
              </a:solidFill>
            </a:rPr>
            <a:t>Visualize</a:t>
          </a:r>
        </a:p>
      </dgm:t>
    </dgm:pt>
    <dgm:pt modelId="{F5BBC065-7724-4767-A001-0CF23A95DB52}" type="sibTrans" cxnId="{0BAFED05-C027-4F8E-9952-07D61E95DDA4}">
      <dgm:prSet/>
      <dgm:spPr/>
      <dgm:t>
        <a:bodyPr/>
        <a:lstStyle/>
        <a:p>
          <a:endParaRPr lang="de-DE"/>
        </a:p>
      </dgm:t>
    </dgm:pt>
    <dgm:pt modelId="{99202C5A-887C-42B8-BF64-624BCE576762}" type="parTrans" cxnId="{0BAFED05-C027-4F8E-9952-07D61E95DDA4}">
      <dgm:prSet/>
      <dgm:spPr/>
      <dgm:t>
        <a:bodyPr/>
        <a:lstStyle/>
        <a:p>
          <a:endParaRPr lang="de-DE"/>
        </a:p>
      </dgm:t>
    </dgm:pt>
    <dgm:pt modelId="{7CA2A3FF-0832-4774-8993-8EB173D4BDB2}" type="pres">
      <dgm:prSet presAssocID="{EDB9CBE9-97B1-48C5-B5E6-2DF00C64D0EF}" presName="outerComposite" presStyleCnt="0">
        <dgm:presLayoutVars>
          <dgm:chMax val="5"/>
          <dgm:dir/>
          <dgm:resizeHandles val="exact"/>
        </dgm:presLayoutVars>
      </dgm:prSet>
      <dgm:spPr/>
    </dgm:pt>
    <dgm:pt modelId="{8340BA56-2FB0-495A-853D-05DF77FF995B}" type="pres">
      <dgm:prSet presAssocID="{EDB9CBE9-97B1-48C5-B5E6-2DF00C64D0EF}" presName="dummyMaxCanvas" presStyleCnt="0">
        <dgm:presLayoutVars/>
      </dgm:prSet>
      <dgm:spPr/>
    </dgm:pt>
    <dgm:pt modelId="{8F7731FA-C4A5-4502-B87C-9E20B0101973}" type="pres">
      <dgm:prSet presAssocID="{EDB9CBE9-97B1-48C5-B5E6-2DF00C64D0EF}" presName="FiveNodes_1" presStyleLbl="node1" presStyleIdx="0" presStyleCnt="5">
        <dgm:presLayoutVars>
          <dgm:bulletEnabled val="1"/>
        </dgm:presLayoutVars>
      </dgm:prSet>
      <dgm:spPr/>
    </dgm:pt>
    <dgm:pt modelId="{C6579691-1A04-4183-9A46-CCB719138231}" type="pres">
      <dgm:prSet presAssocID="{EDB9CBE9-97B1-48C5-B5E6-2DF00C64D0EF}" presName="FiveNodes_2" presStyleLbl="node1" presStyleIdx="1" presStyleCnt="5">
        <dgm:presLayoutVars>
          <dgm:bulletEnabled val="1"/>
        </dgm:presLayoutVars>
      </dgm:prSet>
      <dgm:spPr/>
    </dgm:pt>
    <dgm:pt modelId="{3C422B5D-AA62-4A25-B3C6-618FCF84781F}" type="pres">
      <dgm:prSet presAssocID="{EDB9CBE9-97B1-48C5-B5E6-2DF00C64D0EF}" presName="FiveNodes_3" presStyleLbl="node1" presStyleIdx="2" presStyleCnt="5">
        <dgm:presLayoutVars>
          <dgm:bulletEnabled val="1"/>
        </dgm:presLayoutVars>
      </dgm:prSet>
      <dgm:spPr/>
    </dgm:pt>
    <dgm:pt modelId="{E57D3DD5-ABB1-465D-A2FE-4B8A4C8E5073}" type="pres">
      <dgm:prSet presAssocID="{EDB9CBE9-97B1-48C5-B5E6-2DF00C64D0EF}" presName="FiveNodes_4" presStyleLbl="node1" presStyleIdx="3" presStyleCnt="5">
        <dgm:presLayoutVars>
          <dgm:bulletEnabled val="1"/>
        </dgm:presLayoutVars>
      </dgm:prSet>
      <dgm:spPr/>
    </dgm:pt>
    <dgm:pt modelId="{DAF0D803-EB3B-4EB9-BCF0-A4D3115D910F}" type="pres">
      <dgm:prSet presAssocID="{EDB9CBE9-97B1-48C5-B5E6-2DF00C64D0EF}" presName="FiveNodes_5" presStyleLbl="node1" presStyleIdx="4" presStyleCnt="5">
        <dgm:presLayoutVars>
          <dgm:bulletEnabled val="1"/>
        </dgm:presLayoutVars>
      </dgm:prSet>
      <dgm:spPr/>
    </dgm:pt>
    <dgm:pt modelId="{260AB85A-D438-431F-838F-B43023D81AB6}" type="pres">
      <dgm:prSet presAssocID="{EDB9CBE9-97B1-48C5-B5E6-2DF00C64D0EF}" presName="FiveConn_1-2" presStyleLbl="fgAccFollowNode1" presStyleIdx="0" presStyleCnt="4">
        <dgm:presLayoutVars>
          <dgm:bulletEnabled val="1"/>
        </dgm:presLayoutVars>
      </dgm:prSet>
      <dgm:spPr/>
    </dgm:pt>
    <dgm:pt modelId="{604C4DA9-FEE0-4A81-83C1-37EF12CC7C04}" type="pres">
      <dgm:prSet presAssocID="{EDB9CBE9-97B1-48C5-B5E6-2DF00C64D0EF}" presName="FiveConn_2-3" presStyleLbl="fgAccFollowNode1" presStyleIdx="1" presStyleCnt="4">
        <dgm:presLayoutVars>
          <dgm:bulletEnabled val="1"/>
        </dgm:presLayoutVars>
      </dgm:prSet>
      <dgm:spPr/>
    </dgm:pt>
    <dgm:pt modelId="{B7904F17-A329-405E-BFEB-F4A6B58A66E2}" type="pres">
      <dgm:prSet presAssocID="{EDB9CBE9-97B1-48C5-B5E6-2DF00C64D0EF}" presName="FiveConn_3-4" presStyleLbl="fgAccFollowNode1" presStyleIdx="2" presStyleCnt="4">
        <dgm:presLayoutVars>
          <dgm:bulletEnabled val="1"/>
        </dgm:presLayoutVars>
      </dgm:prSet>
      <dgm:spPr/>
    </dgm:pt>
    <dgm:pt modelId="{3A86033D-B151-433E-BE35-6999E74D5C73}" type="pres">
      <dgm:prSet presAssocID="{EDB9CBE9-97B1-48C5-B5E6-2DF00C64D0EF}" presName="FiveConn_4-5" presStyleLbl="fgAccFollowNode1" presStyleIdx="3" presStyleCnt="4">
        <dgm:presLayoutVars>
          <dgm:bulletEnabled val="1"/>
        </dgm:presLayoutVars>
      </dgm:prSet>
      <dgm:spPr/>
    </dgm:pt>
    <dgm:pt modelId="{ABB21856-EE9C-4ED5-83A0-38A3849C88C1}" type="pres">
      <dgm:prSet presAssocID="{EDB9CBE9-97B1-48C5-B5E6-2DF00C64D0EF}" presName="FiveNodes_1_text" presStyleLbl="node1" presStyleIdx="4" presStyleCnt="5">
        <dgm:presLayoutVars>
          <dgm:bulletEnabled val="1"/>
        </dgm:presLayoutVars>
      </dgm:prSet>
      <dgm:spPr/>
    </dgm:pt>
    <dgm:pt modelId="{3401583C-52B9-4B0E-BFA8-A04E6CEDA8F2}" type="pres">
      <dgm:prSet presAssocID="{EDB9CBE9-97B1-48C5-B5E6-2DF00C64D0EF}" presName="FiveNodes_2_text" presStyleLbl="node1" presStyleIdx="4" presStyleCnt="5">
        <dgm:presLayoutVars>
          <dgm:bulletEnabled val="1"/>
        </dgm:presLayoutVars>
      </dgm:prSet>
      <dgm:spPr/>
    </dgm:pt>
    <dgm:pt modelId="{A69A3BFB-59A6-4B0E-B67D-113EA2597FC9}" type="pres">
      <dgm:prSet presAssocID="{EDB9CBE9-97B1-48C5-B5E6-2DF00C64D0EF}" presName="FiveNodes_3_text" presStyleLbl="node1" presStyleIdx="4" presStyleCnt="5">
        <dgm:presLayoutVars>
          <dgm:bulletEnabled val="1"/>
        </dgm:presLayoutVars>
      </dgm:prSet>
      <dgm:spPr/>
    </dgm:pt>
    <dgm:pt modelId="{068AD9D6-0FAB-4401-A4F0-5254F68D6F83}" type="pres">
      <dgm:prSet presAssocID="{EDB9CBE9-97B1-48C5-B5E6-2DF00C64D0EF}" presName="FiveNodes_4_text" presStyleLbl="node1" presStyleIdx="4" presStyleCnt="5">
        <dgm:presLayoutVars>
          <dgm:bulletEnabled val="1"/>
        </dgm:presLayoutVars>
      </dgm:prSet>
      <dgm:spPr/>
    </dgm:pt>
    <dgm:pt modelId="{CDD6C98B-171A-4BDD-AB97-368EBDC9CF55}" type="pres">
      <dgm:prSet presAssocID="{EDB9CBE9-97B1-48C5-B5E6-2DF00C64D0EF}" presName="FiveNodes_5_text" presStyleLbl="node1" presStyleIdx="4" presStyleCnt="5">
        <dgm:presLayoutVars>
          <dgm:bulletEnabled val="1"/>
        </dgm:presLayoutVars>
      </dgm:prSet>
      <dgm:spPr/>
    </dgm:pt>
  </dgm:ptLst>
  <dgm:cxnLst>
    <dgm:cxn modelId="{6FA9A004-A166-43A1-99F5-7DE9BB09635B}" type="presOf" srcId="{6FE1BFBE-6350-4EBA-8FC3-64C6F95CEDBA}" destId="{8F7731FA-C4A5-4502-B87C-9E20B0101973}" srcOrd="0" destOrd="0" presId="urn:microsoft.com/office/officeart/2005/8/layout/vProcess5"/>
    <dgm:cxn modelId="{0BAFED05-C027-4F8E-9952-07D61E95DDA4}" srcId="{EDB9CBE9-97B1-48C5-B5E6-2DF00C64D0EF}" destId="{0A4FC2C9-B6C0-47FF-AA05-3C37C77245A3}" srcOrd="4" destOrd="0" parTransId="{99202C5A-887C-42B8-BF64-624BCE576762}" sibTransId="{F5BBC065-7724-4767-A001-0CF23A95DB52}"/>
    <dgm:cxn modelId="{216B500D-3EB1-42C9-8119-950EC9737FF2}" srcId="{EDB9CBE9-97B1-48C5-B5E6-2DF00C64D0EF}" destId="{6FE1BFBE-6350-4EBA-8FC3-64C6F95CEDBA}" srcOrd="0" destOrd="0" parTransId="{129E8EDF-EA75-43D9-A025-D04CB00995F0}" sibTransId="{B2AEC928-188F-449E-9FC9-CAD2EACB2005}"/>
    <dgm:cxn modelId="{5760CB10-6EBD-43F0-AAFD-3DC13FCAADE5}" type="presOf" srcId="{EDB9CBE9-97B1-48C5-B5E6-2DF00C64D0EF}" destId="{7CA2A3FF-0832-4774-8993-8EB173D4BDB2}" srcOrd="0" destOrd="0" presId="urn:microsoft.com/office/officeart/2005/8/layout/vProcess5"/>
    <dgm:cxn modelId="{4FF7AE23-C86A-4359-805C-AFE2B40B9806}" type="presOf" srcId="{6FE1BFBE-6350-4EBA-8FC3-64C6F95CEDBA}" destId="{ABB21856-EE9C-4ED5-83A0-38A3849C88C1}" srcOrd="1" destOrd="0" presId="urn:microsoft.com/office/officeart/2005/8/layout/vProcess5"/>
    <dgm:cxn modelId="{C6435235-6C35-40FB-9C35-02ECBC442BA3}" srcId="{EDB9CBE9-97B1-48C5-B5E6-2DF00C64D0EF}" destId="{9B8ADE44-9B13-4F3A-AC44-8AB9A514907E}" srcOrd="2" destOrd="0" parTransId="{EAE131BC-2746-4890-873B-3AD811D6C5C1}" sibTransId="{DC5D32CE-3384-4E46-AA38-3DDAA7D55248}"/>
    <dgm:cxn modelId="{D8F0BF37-3E1E-4D10-985D-38B71B7D33B4}" type="presOf" srcId="{9B8ADE44-9B13-4F3A-AC44-8AB9A514907E}" destId="{A69A3BFB-59A6-4B0E-B67D-113EA2597FC9}" srcOrd="1" destOrd="0" presId="urn:microsoft.com/office/officeart/2005/8/layout/vProcess5"/>
    <dgm:cxn modelId="{58BC4A3A-2170-43E7-BE7B-1FC3AE1B1942}" type="presOf" srcId="{0A4FC2C9-B6C0-47FF-AA05-3C37C77245A3}" destId="{DAF0D803-EB3B-4EB9-BCF0-A4D3115D910F}" srcOrd="0" destOrd="0" presId="urn:microsoft.com/office/officeart/2005/8/layout/vProcess5"/>
    <dgm:cxn modelId="{1FB52746-2475-4F08-8ABE-B7DCAA592514}" type="presOf" srcId="{6CCC2544-89B7-42F6-B033-F1D679BD3876}" destId="{068AD9D6-0FAB-4401-A4F0-5254F68D6F83}" srcOrd="1" destOrd="0" presId="urn:microsoft.com/office/officeart/2005/8/layout/vProcess5"/>
    <dgm:cxn modelId="{31BEA548-D766-4E42-AD07-C9DEDC37F304}" type="presOf" srcId="{19993F16-6A18-42F7-A4F6-C2F5B8BFBAB8}" destId="{604C4DA9-FEE0-4A81-83C1-37EF12CC7C04}" srcOrd="0" destOrd="0" presId="urn:microsoft.com/office/officeart/2005/8/layout/vProcess5"/>
    <dgm:cxn modelId="{257DA778-FC08-4038-A392-02A79AF4B254}" type="presOf" srcId="{5F4F3B49-115A-450D-BC13-EA089D3CE50E}" destId="{C6579691-1A04-4183-9A46-CCB719138231}" srcOrd="0" destOrd="0" presId="urn:microsoft.com/office/officeart/2005/8/layout/vProcess5"/>
    <dgm:cxn modelId="{BAF8B783-57BE-43BE-A6BA-5278B346FE13}" type="presOf" srcId="{91B08669-763B-48CC-B326-BF448609E19D}" destId="{3A86033D-B151-433E-BE35-6999E74D5C73}" srcOrd="0" destOrd="0" presId="urn:microsoft.com/office/officeart/2005/8/layout/vProcess5"/>
    <dgm:cxn modelId="{2F50BE93-3B8D-4498-977E-879FA66E5344}" type="presOf" srcId="{DC5D32CE-3384-4E46-AA38-3DDAA7D55248}" destId="{B7904F17-A329-405E-BFEB-F4A6B58A66E2}" srcOrd="0" destOrd="0" presId="urn:microsoft.com/office/officeart/2005/8/layout/vProcess5"/>
    <dgm:cxn modelId="{7C184395-06F1-4F3A-8CEF-58DDA05E946F}" srcId="{EDB9CBE9-97B1-48C5-B5E6-2DF00C64D0EF}" destId="{5F4F3B49-115A-450D-BC13-EA089D3CE50E}" srcOrd="1" destOrd="0" parTransId="{18DE9570-05B5-4444-8535-1C6249E1E907}" sibTransId="{19993F16-6A18-42F7-A4F6-C2F5B8BFBAB8}"/>
    <dgm:cxn modelId="{C35596BD-388E-42F5-BCE9-BB181A927CBF}" type="presOf" srcId="{9B8ADE44-9B13-4F3A-AC44-8AB9A514907E}" destId="{3C422B5D-AA62-4A25-B3C6-618FCF84781F}" srcOrd="0" destOrd="0" presId="urn:microsoft.com/office/officeart/2005/8/layout/vProcess5"/>
    <dgm:cxn modelId="{59EC08D6-E4CE-4FE3-B7B0-3F16FB087C00}" srcId="{EDB9CBE9-97B1-48C5-B5E6-2DF00C64D0EF}" destId="{6CCC2544-89B7-42F6-B033-F1D679BD3876}" srcOrd="3" destOrd="0" parTransId="{2FCDEE71-FCA1-4512-913B-F02161D5FA64}" sibTransId="{91B08669-763B-48CC-B326-BF448609E19D}"/>
    <dgm:cxn modelId="{D82C36D6-6436-4AD7-9A8C-29C275FF029E}" type="presOf" srcId="{B2AEC928-188F-449E-9FC9-CAD2EACB2005}" destId="{260AB85A-D438-431F-838F-B43023D81AB6}" srcOrd="0" destOrd="0" presId="urn:microsoft.com/office/officeart/2005/8/layout/vProcess5"/>
    <dgm:cxn modelId="{49525CD8-B2F5-434F-A1A6-3518DD43299A}" type="presOf" srcId="{5F4F3B49-115A-450D-BC13-EA089D3CE50E}" destId="{3401583C-52B9-4B0E-BFA8-A04E6CEDA8F2}" srcOrd="1" destOrd="0" presId="urn:microsoft.com/office/officeart/2005/8/layout/vProcess5"/>
    <dgm:cxn modelId="{ADBA76E2-65B2-488B-9D34-369687683B49}" type="presOf" srcId="{0A4FC2C9-B6C0-47FF-AA05-3C37C77245A3}" destId="{CDD6C98B-171A-4BDD-AB97-368EBDC9CF55}" srcOrd="1" destOrd="0" presId="urn:microsoft.com/office/officeart/2005/8/layout/vProcess5"/>
    <dgm:cxn modelId="{CB0B59FF-AD59-4E71-9F71-2D32D5E683B6}" type="presOf" srcId="{6CCC2544-89B7-42F6-B033-F1D679BD3876}" destId="{E57D3DD5-ABB1-465D-A2FE-4B8A4C8E5073}" srcOrd="0" destOrd="0" presId="urn:microsoft.com/office/officeart/2005/8/layout/vProcess5"/>
    <dgm:cxn modelId="{B8834655-9089-4516-ABBD-1828E4CE236D}" type="presParOf" srcId="{7CA2A3FF-0832-4774-8993-8EB173D4BDB2}" destId="{8340BA56-2FB0-495A-853D-05DF77FF995B}" srcOrd="0" destOrd="0" presId="urn:microsoft.com/office/officeart/2005/8/layout/vProcess5"/>
    <dgm:cxn modelId="{7052A775-30A8-41A5-B494-D27E4BA71DE1}" type="presParOf" srcId="{7CA2A3FF-0832-4774-8993-8EB173D4BDB2}" destId="{8F7731FA-C4A5-4502-B87C-9E20B0101973}" srcOrd="1" destOrd="0" presId="urn:microsoft.com/office/officeart/2005/8/layout/vProcess5"/>
    <dgm:cxn modelId="{A40EE4C2-92E4-4F5E-9197-1DE0AF6F5EF1}" type="presParOf" srcId="{7CA2A3FF-0832-4774-8993-8EB173D4BDB2}" destId="{C6579691-1A04-4183-9A46-CCB719138231}" srcOrd="2" destOrd="0" presId="urn:microsoft.com/office/officeart/2005/8/layout/vProcess5"/>
    <dgm:cxn modelId="{07BAC215-0133-495C-9072-F3C33245FE66}" type="presParOf" srcId="{7CA2A3FF-0832-4774-8993-8EB173D4BDB2}" destId="{3C422B5D-AA62-4A25-B3C6-618FCF84781F}" srcOrd="3" destOrd="0" presId="urn:microsoft.com/office/officeart/2005/8/layout/vProcess5"/>
    <dgm:cxn modelId="{D2D642B4-0C77-4F3B-A855-E7AFBDC53953}" type="presParOf" srcId="{7CA2A3FF-0832-4774-8993-8EB173D4BDB2}" destId="{E57D3DD5-ABB1-465D-A2FE-4B8A4C8E5073}" srcOrd="4" destOrd="0" presId="urn:microsoft.com/office/officeart/2005/8/layout/vProcess5"/>
    <dgm:cxn modelId="{0DCA7566-41D4-47BB-833D-BE1A1C55897D}" type="presParOf" srcId="{7CA2A3FF-0832-4774-8993-8EB173D4BDB2}" destId="{DAF0D803-EB3B-4EB9-BCF0-A4D3115D910F}" srcOrd="5" destOrd="0" presId="urn:microsoft.com/office/officeart/2005/8/layout/vProcess5"/>
    <dgm:cxn modelId="{CB9FA853-FA39-4423-A4D5-D181E7C77910}" type="presParOf" srcId="{7CA2A3FF-0832-4774-8993-8EB173D4BDB2}" destId="{260AB85A-D438-431F-838F-B43023D81AB6}" srcOrd="6" destOrd="0" presId="urn:microsoft.com/office/officeart/2005/8/layout/vProcess5"/>
    <dgm:cxn modelId="{C2D03FF2-1049-4013-957D-4D7A493A3FBB}" type="presParOf" srcId="{7CA2A3FF-0832-4774-8993-8EB173D4BDB2}" destId="{604C4DA9-FEE0-4A81-83C1-37EF12CC7C04}" srcOrd="7" destOrd="0" presId="urn:microsoft.com/office/officeart/2005/8/layout/vProcess5"/>
    <dgm:cxn modelId="{9A12F523-FBF2-4571-8D2D-7737C0EDD1CD}" type="presParOf" srcId="{7CA2A3FF-0832-4774-8993-8EB173D4BDB2}" destId="{B7904F17-A329-405E-BFEB-F4A6B58A66E2}" srcOrd="8" destOrd="0" presId="urn:microsoft.com/office/officeart/2005/8/layout/vProcess5"/>
    <dgm:cxn modelId="{4F10AC9B-15C2-4035-AFC9-0E15E88E6D5C}" type="presParOf" srcId="{7CA2A3FF-0832-4774-8993-8EB173D4BDB2}" destId="{3A86033D-B151-433E-BE35-6999E74D5C73}" srcOrd="9" destOrd="0" presId="urn:microsoft.com/office/officeart/2005/8/layout/vProcess5"/>
    <dgm:cxn modelId="{9CD28C1B-E9F5-4A9C-A5DE-D31EE6E5EB6B}" type="presParOf" srcId="{7CA2A3FF-0832-4774-8993-8EB173D4BDB2}" destId="{ABB21856-EE9C-4ED5-83A0-38A3849C88C1}" srcOrd="10" destOrd="0" presId="urn:microsoft.com/office/officeart/2005/8/layout/vProcess5"/>
    <dgm:cxn modelId="{DBB1F1FB-31FF-4EF1-8D99-A0688E6AAE61}" type="presParOf" srcId="{7CA2A3FF-0832-4774-8993-8EB173D4BDB2}" destId="{3401583C-52B9-4B0E-BFA8-A04E6CEDA8F2}" srcOrd="11" destOrd="0" presId="urn:microsoft.com/office/officeart/2005/8/layout/vProcess5"/>
    <dgm:cxn modelId="{4B4D11F0-E7D8-419F-8886-0F2F9DBCA3DC}" type="presParOf" srcId="{7CA2A3FF-0832-4774-8993-8EB173D4BDB2}" destId="{A69A3BFB-59A6-4B0E-B67D-113EA2597FC9}" srcOrd="12" destOrd="0" presId="urn:microsoft.com/office/officeart/2005/8/layout/vProcess5"/>
    <dgm:cxn modelId="{8585D54B-4312-4BFD-AFB0-5C6CE49EF9BC}" type="presParOf" srcId="{7CA2A3FF-0832-4774-8993-8EB173D4BDB2}" destId="{068AD9D6-0FAB-4401-A4F0-5254F68D6F83}" srcOrd="13" destOrd="0" presId="urn:microsoft.com/office/officeart/2005/8/layout/vProcess5"/>
    <dgm:cxn modelId="{5BE7E3BF-AB54-46C9-BC23-9C5755C9593B}" type="presParOf" srcId="{7CA2A3FF-0832-4774-8993-8EB173D4BDB2}" destId="{CDD6C98B-171A-4BDD-AB97-368EBDC9CF55}"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731FA-C4A5-4502-B87C-9E20B0101973}">
      <dsp:nvSpPr>
        <dsp:cNvPr id="0" name=""/>
        <dsp:cNvSpPr/>
      </dsp:nvSpPr>
      <dsp:spPr>
        <a:xfrm>
          <a:off x="0" y="0"/>
          <a:ext cx="5092706" cy="742746"/>
        </a:xfrm>
        <a:prstGeom prst="roundRect">
          <a:avLst>
            <a:gd name="adj" fmla="val 10000"/>
          </a:avLst>
        </a:prstGeom>
        <a:solidFill>
          <a:srgbClr val="0065BD">
            <a:alpha val="19000"/>
          </a:srgbClr>
        </a:solidFill>
        <a:ln w="10795"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noProof="0" dirty="0">
              <a:solidFill>
                <a:schemeClr val="tx1"/>
              </a:solidFill>
            </a:rPr>
            <a:t>Extract Information</a:t>
          </a:r>
        </a:p>
      </dsp:txBody>
      <dsp:txXfrm>
        <a:off x="21754" y="21754"/>
        <a:ext cx="4204324" cy="699238"/>
      </dsp:txXfrm>
    </dsp:sp>
    <dsp:sp modelId="{C6579691-1A04-4183-9A46-CCB719138231}">
      <dsp:nvSpPr>
        <dsp:cNvPr id="0" name=""/>
        <dsp:cNvSpPr/>
      </dsp:nvSpPr>
      <dsp:spPr>
        <a:xfrm>
          <a:off x="380299" y="845905"/>
          <a:ext cx="5092706" cy="742746"/>
        </a:xfrm>
        <a:prstGeom prst="roundRect">
          <a:avLst>
            <a:gd name="adj" fmla="val 10000"/>
          </a:avLst>
        </a:prstGeom>
        <a:solidFill>
          <a:srgbClr val="0065BD">
            <a:alpha val="19000"/>
          </a:srgbClr>
        </a:solidFill>
        <a:ln w="10795"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noProof="0" dirty="0">
              <a:solidFill>
                <a:schemeClr val="tx1"/>
              </a:solidFill>
            </a:rPr>
            <a:t>Prepare Data</a:t>
          </a:r>
        </a:p>
      </dsp:txBody>
      <dsp:txXfrm>
        <a:off x="402053" y="867659"/>
        <a:ext cx="4186113" cy="699238"/>
      </dsp:txXfrm>
    </dsp:sp>
    <dsp:sp modelId="{3C422B5D-AA62-4A25-B3C6-618FCF84781F}">
      <dsp:nvSpPr>
        <dsp:cNvPr id="0" name=""/>
        <dsp:cNvSpPr/>
      </dsp:nvSpPr>
      <dsp:spPr>
        <a:xfrm>
          <a:off x="760598" y="1691810"/>
          <a:ext cx="5092706" cy="742746"/>
        </a:xfrm>
        <a:prstGeom prst="roundRect">
          <a:avLst>
            <a:gd name="adj" fmla="val 10000"/>
          </a:avLst>
        </a:prstGeom>
        <a:solidFill>
          <a:srgbClr val="0065BD">
            <a:alpha val="19000"/>
          </a:srgbClr>
        </a:solidFill>
        <a:ln w="10795"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noProof="0" dirty="0">
              <a:solidFill>
                <a:schemeClr val="tx1"/>
              </a:solidFill>
            </a:rPr>
            <a:t>Detect Anomalies</a:t>
          </a:r>
        </a:p>
      </dsp:txBody>
      <dsp:txXfrm>
        <a:off x="782352" y="1713564"/>
        <a:ext cx="4186113" cy="699238"/>
      </dsp:txXfrm>
    </dsp:sp>
    <dsp:sp modelId="{E57D3DD5-ABB1-465D-A2FE-4B8A4C8E5073}">
      <dsp:nvSpPr>
        <dsp:cNvPr id="0" name=""/>
        <dsp:cNvSpPr/>
      </dsp:nvSpPr>
      <dsp:spPr>
        <a:xfrm>
          <a:off x="1140898" y="2537716"/>
          <a:ext cx="5092706" cy="742746"/>
        </a:xfrm>
        <a:prstGeom prst="roundRect">
          <a:avLst>
            <a:gd name="adj" fmla="val 10000"/>
          </a:avLst>
        </a:prstGeom>
        <a:solidFill>
          <a:srgbClr val="0065BD">
            <a:alpha val="19000"/>
          </a:srgbClr>
        </a:solidFill>
        <a:ln w="10795"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noProof="0" dirty="0">
              <a:solidFill>
                <a:schemeClr val="tx1"/>
              </a:solidFill>
            </a:rPr>
            <a:t>Find the Root Cause</a:t>
          </a:r>
        </a:p>
      </dsp:txBody>
      <dsp:txXfrm>
        <a:off x="1162652" y="2559470"/>
        <a:ext cx="4186113" cy="699238"/>
      </dsp:txXfrm>
    </dsp:sp>
    <dsp:sp modelId="{DAF0D803-EB3B-4EB9-BCF0-A4D3115D910F}">
      <dsp:nvSpPr>
        <dsp:cNvPr id="0" name=""/>
        <dsp:cNvSpPr/>
      </dsp:nvSpPr>
      <dsp:spPr>
        <a:xfrm>
          <a:off x="1521197" y="3383621"/>
          <a:ext cx="5092706" cy="742746"/>
        </a:xfrm>
        <a:prstGeom prst="roundRect">
          <a:avLst>
            <a:gd name="adj" fmla="val 10000"/>
          </a:avLst>
        </a:prstGeom>
        <a:solidFill>
          <a:srgbClr val="0065BD">
            <a:alpha val="19000"/>
          </a:srgbClr>
        </a:solidFill>
        <a:ln w="10795"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noProof="0" dirty="0">
              <a:solidFill>
                <a:schemeClr val="tx1"/>
              </a:solidFill>
            </a:rPr>
            <a:t>Visualize</a:t>
          </a:r>
        </a:p>
      </dsp:txBody>
      <dsp:txXfrm>
        <a:off x="1542951" y="3405375"/>
        <a:ext cx="4186113" cy="699238"/>
      </dsp:txXfrm>
    </dsp:sp>
    <dsp:sp modelId="{260AB85A-D438-431F-838F-B43023D81AB6}">
      <dsp:nvSpPr>
        <dsp:cNvPr id="0" name=""/>
        <dsp:cNvSpPr/>
      </dsp:nvSpPr>
      <dsp:spPr>
        <a:xfrm>
          <a:off x="4609921" y="542617"/>
          <a:ext cx="482785" cy="482785"/>
        </a:xfrm>
        <a:prstGeom prst="downArrow">
          <a:avLst>
            <a:gd name="adj1" fmla="val 55000"/>
            <a:gd name="adj2" fmla="val 45000"/>
          </a:avLst>
        </a:prstGeom>
        <a:solidFill>
          <a:schemeClr val="accent2">
            <a:shade val="80000"/>
            <a:satMod val="180000"/>
          </a:schemeClr>
        </a:solidFill>
        <a:ln w="9525" cap="flat" cmpd="sng" algn="ctr">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solidFill>
              <a:schemeClr val="bg1"/>
            </a:solidFill>
          </a:endParaRPr>
        </a:p>
      </dsp:txBody>
      <dsp:txXfrm>
        <a:off x="4718548" y="542617"/>
        <a:ext cx="265531" cy="363296"/>
      </dsp:txXfrm>
    </dsp:sp>
    <dsp:sp modelId="{604C4DA9-FEE0-4A81-83C1-37EF12CC7C04}">
      <dsp:nvSpPr>
        <dsp:cNvPr id="0" name=""/>
        <dsp:cNvSpPr/>
      </dsp:nvSpPr>
      <dsp:spPr>
        <a:xfrm>
          <a:off x="4990220" y="1388522"/>
          <a:ext cx="482785" cy="482785"/>
        </a:xfrm>
        <a:prstGeom prst="downArrow">
          <a:avLst>
            <a:gd name="adj1" fmla="val 55000"/>
            <a:gd name="adj2" fmla="val 45000"/>
          </a:avLst>
        </a:prstGeom>
        <a:solidFill>
          <a:schemeClr val="accent2">
            <a:shade val="80000"/>
            <a:satMod val="180000"/>
          </a:schemeClr>
        </a:solidFill>
        <a:ln w="9525" cap="flat" cmpd="sng" algn="ctr">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solidFill>
              <a:schemeClr val="bg1"/>
            </a:solidFill>
          </a:endParaRPr>
        </a:p>
      </dsp:txBody>
      <dsp:txXfrm>
        <a:off x="5098847" y="1388522"/>
        <a:ext cx="265531" cy="363296"/>
      </dsp:txXfrm>
    </dsp:sp>
    <dsp:sp modelId="{B7904F17-A329-405E-BFEB-F4A6B58A66E2}">
      <dsp:nvSpPr>
        <dsp:cNvPr id="0" name=""/>
        <dsp:cNvSpPr/>
      </dsp:nvSpPr>
      <dsp:spPr>
        <a:xfrm>
          <a:off x="5370519" y="2222049"/>
          <a:ext cx="482785" cy="482785"/>
        </a:xfrm>
        <a:prstGeom prst="downArrow">
          <a:avLst>
            <a:gd name="adj1" fmla="val 55000"/>
            <a:gd name="adj2" fmla="val 45000"/>
          </a:avLst>
        </a:prstGeom>
        <a:solidFill>
          <a:schemeClr val="accent2">
            <a:shade val="80000"/>
            <a:satMod val="180000"/>
          </a:schemeClr>
        </a:solidFill>
        <a:ln w="9525" cap="flat" cmpd="sng" algn="ctr">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solidFill>
              <a:schemeClr val="bg1"/>
            </a:solidFill>
          </a:endParaRPr>
        </a:p>
      </dsp:txBody>
      <dsp:txXfrm>
        <a:off x="5479146" y="2222049"/>
        <a:ext cx="265531" cy="363296"/>
      </dsp:txXfrm>
    </dsp:sp>
    <dsp:sp modelId="{3A86033D-B151-433E-BE35-6999E74D5C73}">
      <dsp:nvSpPr>
        <dsp:cNvPr id="0" name=""/>
        <dsp:cNvSpPr/>
      </dsp:nvSpPr>
      <dsp:spPr>
        <a:xfrm>
          <a:off x="5750819" y="3076207"/>
          <a:ext cx="482785" cy="482785"/>
        </a:xfrm>
        <a:prstGeom prst="downArrow">
          <a:avLst>
            <a:gd name="adj1" fmla="val 55000"/>
            <a:gd name="adj2" fmla="val 45000"/>
          </a:avLst>
        </a:prstGeom>
        <a:solidFill>
          <a:schemeClr val="accent2">
            <a:shade val="80000"/>
            <a:satMod val="180000"/>
          </a:schemeClr>
        </a:solidFill>
        <a:ln w="9525" cap="flat" cmpd="sng" algn="ctr">
          <a:solidFill>
            <a:schemeClr val="accent2"/>
          </a:solidFill>
          <a:prstDash val="solid"/>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kern="1200" dirty="0">
            <a:solidFill>
              <a:schemeClr val="bg1"/>
            </a:solidFill>
          </a:endParaRPr>
        </a:p>
      </dsp:txBody>
      <dsp:txXfrm>
        <a:off x="5859446" y="3076207"/>
        <a:ext cx="265531" cy="36329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‹Nr.›</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992188" y="769938"/>
            <a:ext cx="51149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‹Nr.›</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181385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t>Import from Kafka</a:t>
            </a:r>
          </a:p>
          <a:p>
            <a:pPr marL="285750" indent="-285750">
              <a:buFont typeface="Arial" panose="020B0604020202020204" pitchFamily="34" charset="0"/>
              <a:buChar char="•"/>
            </a:pPr>
            <a:r>
              <a:rPr lang="en-GB" dirty="0">
                <a:sym typeface="Wingdings" panose="05000000000000000000" pitchFamily="2" charset="2"/>
              </a:rPr>
              <a:t>Run various types of anomaly detection</a:t>
            </a:r>
          </a:p>
          <a:p>
            <a:pPr marL="285750" indent="-285750">
              <a:buFont typeface="Arial" panose="020B0604020202020204" pitchFamily="34" charset="0"/>
              <a:buChar char="•"/>
            </a:pPr>
            <a:r>
              <a:rPr lang="en-GB" dirty="0">
                <a:sym typeface="Wingdings" panose="05000000000000000000" pitchFamily="2" charset="2"/>
              </a:rPr>
              <a:t>Aggregate the occurrences of anomalies</a:t>
            </a:r>
          </a:p>
          <a:p>
            <a:pPr marL="285750" indent="-285750">
              <a:buFont typeface="Arial" panose="020B0604020202020204" pitchFamily="34" charset="0"/>
              <a:buChar char="•"/>
            </a:pPr>
            <a:r>
              <a:rPr lang="en-GB" dirty="0">
                <a:sym typeface="Wingdings" panose="05000000000000000000" pitchFamily="2" charset="2"/>
              </a:rPr>
              <a:t>Separate into Anomalies and warnings depending on the architecture/call hierarchy</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18</a:t>
            </a:fld>
            <a:endParaRPr lang="de-DE" dirty="0"/>
          </a:p>
        </p:txBody>
      </p:sp>
    </p:spTree>
    <p:extLst>
      <p:ext uri="{BB962C8B-B14F-4D97-AF65-F5344CB8AC3E}">
        <p14:creationId xmlns:p14="http://schemas.microsoft.com/office/powerpoint/2010/main" val="30763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t>Additional Instrumentation for retrieving data from the application</a:t>
            </a:r>
          </a:p>
          <a:p>
            <a:pPr marL="285750" indent="-285750">
              <a:buFont typeface="Arial" panose="020B0604020202020204" pitchFamily="34" charset="0"/>
              <a:buChar char="•"/>
            </a:pPr>
            <a:r>
              <a:rPr lang="en-GB" dirty="0">
                <a:sym typeface="Wingdings" panose="05000000000000000000" pitchFamily="2" charset="2"/>
              </a:rPr>
              <a:t>Anomaly detection with different plugin detectors</a:t>
            </a:r>
          </a:p>
          <a:p>
            <a:pPr marL="285750" indent="-285750">
              <a:buFont typeface="Arial" panose="020B0604020202020204" pitchFamily="34" charset="0"/>
              <a:buChar char="•"/>
            </a:pPr>
            <a:r>
              <a:rPr lang="en-GB" dirty="0">
                <a:sym typeface="Wingdings" panose="05000000000000000000" pitchFamily="2" charset="2"/>
              </a:rPr>
              <a:t>Root Cause Analysis based only on the information retrieved from the application instrumentation</a:t>
            </a:r>
          </a:p>
          <a:p>
            <a:pPr marL="285750" indent="-285750">
              <a:buFont typeface="Arial" panose="020B0604020202020204" pitchFamily="34" charset="0"/>
              <a:buChar char="•"/>
            </a:pPr>
            <a:r>
              <a:rPr lang="en-GB" dirty="0">
                <a:sym typeface="Wingdings" panose="05000000000000000000" pitchFamily="2" charset="2"/>
              </a:rPr>
              <a:t>Visualization of the results</a:t>
            </a:r>
          </a:p>
          <a:p>
            <a:pPr marL="285750" indent="-285750">
              <a:buFont typeface="Arial" panose="020B0604020202020204" pitchFamily="34" charset="0"/>
              <a:buChar char="•"/>
            </a:pPr>
            <a:r>
              <a:rPr lang="en-GB" dirty="0">
                <a:sym typeface="Wingdings" panose="05000000000000000000" pitchFamily="2" charset="2"/>
              </a:rPr>
              <a:t>Asynchronous Communication between the modules  Modules interchangeable as long as they speak the same message language or the imports are adjusted accordingly</a:t>
            </a:r>
          </a:p>
          <a:p>
            <a:endParaRPr lang="en-GB"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19</a:t>
            </a:fld>
            <a:endParaRPr lang="de-DE" dirty="0"/>
          </a:p>
        </p:txBody>
      </p:sp>
    </p:spTree>
    <p:extLst>
      <p:ext uri="{BB962C8B-B14F-4D97-AF65-F5344CB8AC3E}">
        <p14:creationId xmlns:p14="http://schemas.microsoft.com/office/powerpoint/2010/main" val="2601022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t>Additional Instrumentation for retrieving data from the application</a:t>
            </a:r>
          </a:p>
          <a:p>
            <a:pPr marL="285750" indent="-285750">
              <a:buFont typeface="Arial" panose="020B0604020202020204" pitchFamily="34" charset="0"/>
              <a:buChar char="•"/>
            </a:pPr>
            <a:r>
              <a:rPr lang="en-GB" dirty="0">
                <a:sym typeface="Wingdings" panose="05000000000000000000" pitchFamily="2" charset="2"/>
              </a:rPr>
              <a:t>Anomaly detection with different plugin detectors</a:t>
            </a:r>
          </a:p>
          <a:p>
            <a:pPr marL="285750" indent="-285750">
              <a:buFont typeface="Arial" panose="020B0604020202020204" pitchFamily="34" charset="0"/>
              <a:buChar char="•"/>
            </a:pPr>
            <a:r>
              <a:rPr lang="en-GB" dirty="0">
                <a:sym typeface="Wingdings" panose="05000000000000000000" pitchFamily="2" charset="2"/>
              </a:rPr>
              <a:t>Root Cause Analysis based only on the information retrieved from the application instrumentation</a:t>
            </a:r>
          </a:p>
          <a:p>
            <a:pPr marL="285750" indent="-285750">
              <a:buFont typeface="Arial" panose="020B0604020202020204" pitchFamily="34" charset="0"/>
              <a:buChar char="•"/>
            </a:pPr>
            <a:r>
              <a:rPr lang="en-GB" dirty="0">
                <a:sym typeface="Wingdings" panose="05000000000000000000" pitchFamily="2" charset="2"/>
              </a:rPr>
              <a:t>Visualization of the results</a:t>
            </a:r>
          </a:p>
          <a:p>
            <a:pPr marL="285750" indent="-285750">
              <a:buFont typeface="Arial" panose="020B0604020202020204" pitchFamily="34" charset="0"/>
              <a:buChar char="•"/>
            </a:pPr>
            <a:r>
              <a:rPr lang="en-GB" dirty="0">
                <a:sym typeface="Wingdings" panose="05000000000000000000" pitchFamily="2" charset="2"/>
              </a:rPr>
              <a:t>Asynchronous Communication between the modules  Modules interchangeable as long as they speak the same message language or the imports are adjusted accordingly</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20</a:t>
            </a:fld>
            <a:endParaRPr lang="de-DE" dirty="0"/>
          </a:p>
        </p:txBody>
      </p:sp>
    </p:spTree>
    <p:extLst>
      <p:ext uri="{BB962C8B-B14F-4D97-AF65-F5344CB8AC3E}">
        <p14:creationId xmlns:p14="http://schemas.microsoft.com/office/powerpoint/2010/main" val="413732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en-GB" dirty="0"/>
              <a:t>Assumption:</a:t>
            </a:r>
          </a:p>
          <a:p>
            <a:pPr marL="285750" indent="-285750">
              <a:buFont typeface="Arial" panose="020B0604020202020204" pitchFamily="34" charset="0"/>
              <a:buChar char="•"/>
            </a:pPr>
            <a:r>
              <a:rPr lang="en-GB" dirty="0"/>
              <a:t>If an anomaly happens further down the call hierarchy, it could affect the calling services</a:t>
            </a:r>
          </a:p>
          <a:p>
            <a:pPr marL="642937" lvl="1" indent="-285750">
              <a:buFont typeface="Arial" panose="020B0604020202020204" pitchFamily="34" charset="0"/>
              <a:buChar char="•"/>
            </a:pPr>
            <a:r>
              <a:rPr lang="en-GB" dirty="0"/>
              <a:t>Performance: If a service further down the call stack takes longer than usual, all the calling services will take longer as well</a:t>
            </a:r>
          </a:p>
          <a:p>
            <a:pPr marL="642937" lvl="1" indent="-285750">
              <a:buFont typeface="Arial" panose="020B0604020202020204" pitchFamily="34" charset="0"/>
              <a:buChar char="•"/>
            </a:pPr>
            <a:r>
              <a:rPr lang="en-GB" dirty="0"/>
              <a:t>Exceptions: If an uncaught exception is thrown in a service </a:t>
            </a:r>
            <a:r>
              <a:rPr lang="en-GB" dirty="0" err="1"/>
              <a:t>fruther</a:t>
            </a:r>
            <a:r>
              <a:rPr lang="en-GB" dirty="0"/>
              <a:t> down the call stack, this exception will propagate through the call stack.</a:t>
            </a:r>
          </a:p>
          <a:p>
            <a:pPr marL="357187" lvl="1" indent="0">
              <a:buNone/>
            </a:pPr>
            <a:endParaRPr lang="en-GB" dirty="0"/>
          </a:p>
          <a:p>
            <a:pPr marL="285750" indent="-285750">
              <a:buFont typeface="Arial" panose="020B0604020202020204" pitchFamily="34" charset="0"/>
              <a:buChar char="•"/>
            </a:pPr>
            <a:r>
              <a:rPr lang="en-GB" dirty="0"/>
              <a:t>The anomalies down the call trace should be emphasised the most when reporting/viewing them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 there could be anomalies additionally to the propagated effects, the detected anomalies should be reported with lower emphasis than the potential root causes</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21</a:t>
            </a:fld>
            <a:endParaRPr lang="de-DE" dirty="0"/>
          </a:p>
        </p:txBody>
      </p:sp>
    </p:spTree>
    <p:extLst>
      <p:ext uri="{BB962C8B-B14F-4D97-AF65-F5344CB8AC3E}">
        <p14:creationId xmlns:p14="http://schemas.microsoft.com/office/powerpoint/2010/main" val="332881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en-GB" dirty="0"/>
              <a:t>Assumption:</a:t>
            </a:r>
          </a:p>
          <a:p>
            <a:pPr marL="285750" indent="-285750">
              <a:buFont typeface="Arial" panose="020B0604020202020204" pitchFamily="34" charset="0"/>
              <a:buChar char="•"/>
            </a:pPr>
            <a:r>
              <a:rPr lang="en-GB" dirty="0"/>
              <a:t>If an anomaly happens further down the call hierarchy, it could affect the calling services</a:t>
            </a:r>
          </a:p>
          <a:p>
            <a:pPr marL="642937" lvl="1" indent="-285750">
              <a:buFont typeface="Arial" panose="020B0604020202020204" pitchFamily="34" charset="0"/>
              <a:buChar char="•"/>
            </a:pPr>
            <a:r>
              <a:rPr lang="en-GB" dirty="0"/>
              <a:t>Performance: If a service further down the call stack takes longer than usual, all the calling services will take longer as well</a:t>
            </a:r>
          </a:p>
          <a:p>
            <a:pPr marL="642937" lvl="1" indent="-285750">
              <a:buFont typeface="Arial" panose="020B0604020202020204" pitchFamily="34" charset="0"/>
              <a:buChar char="•"/>
            </a:pPr>
            <a:r>
              <a:rPr lang="en-GB" dirty="0"/>
              <a:t>Exceptions: If an uncaught exception is thrown in a service </a:t>
            </a:r>
            <a:r>
              <a:rPr lang="en-GB" dirty="0" err="1"/>
              <a:t>fruther</a:t>
            </a:r>
            <a:r>
              <a:rPr lang="en-GB" dirty="0"/>
              <a:t> down the call stack, this exception will propagate through the call stack.</a:t>
            </a:r>
          </a:p>
          <a:p>
            <a:pPr marL="357187" lvl="1" indent="0">
              <a:buNone/>
            </a:pPr>
            <a:endParaRPr lang="en-GB" dirty="0"/>
          </a:p>
          <a:p>
            <a:pPr marL="285750" indent="-285750">
              <a:buFont typeface="Arial" panose="020B0604020202020204" pitchFamily="34" charset="0"/>
              <a:buChar char="•"/>
            </a:pPr>
            <a:r>
              <a:rPr lang="en-GB" dirty="0"/>
              <a:t>The anomalies down the call trace should be emphasised the most when reporting/viewing them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 there could be anomalies additionally to the propagated effects, the detected anomalies should be reported with lower emphasis than the potential root causes</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22</a:t>
            </a:fld>
            <a:endParaRPr lang="de-DE" dirty="0"/>
          </a:p>
        </p:txBody>
      </p:sp>
    </p:spTree>
    <p:extLst>
      <p:ext uri="{BB962C8B-B14F-4D97-AF65-F5344CB8AC3E}">
        <p14:creationId xmlns:p14="http://schemas.microsoft.com/office/powerpoint/2010/main" val="222733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sym typeface="Wingdings" panose="05000000000000000000" pitchFamily="2" charset="2"/>
              </a:rPr>
              <a:t>Importing Anomaly Data from Kafka</a:t>
            </a:r>
          </a:p>
          <a:p>
            <a:pPr marL="285750" indent="-285750">
              <a:buFont typeface="Arial" panose="020B0604020202020204" pitchFamily="34" charset="0"/>
              <a:buChar char="•"/>
            </a:pPr>
            <a:r>
              <a:rPr lang="en-GB" dirty="0">
                <a:sym typeface="Wingdings" panose="05000000000000000000" pitchFamily="2" charset="2"/>
              </a:rPr>
              <a:t>Combine errors if different Detectors have reported the same Span</a:t>
            </a:r>
          </a:p>
          <a:p>
            <a:pPr marL="285750" indent="-285750">
              <a:buFont typeface="Arial" panose="020B0604020202020204" pitchFamily="34" charset="0"/>
              <a:buChar char="•"/>
            </a:pPr>
            <a:r>
              <a:rPr lang="en-GB" dirty="0">
                <a:sym typeface="Wingdings" panose="05000000000000000000" pitchFamily="2" charset="2"/>
              </a:rPr>
              <a:t>Group by </a:t>
            </a:r>
            <a:r>
              <a:rPr lang="en-GB" dirty="0" err="1">
                <a:sym typeface="Wingdings" panose="05000000000000000000" pitchFamily="2" charset="2"/>
              </a:rPr>
              <a:t>TraceId</a:t>
            </a: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Create an anomaly tree for each Trace based on parent/child relationships (if those are present – not necessarily as not the whole trace but only the anomalous spans are available) or the assumption that a child spans begin and end is between the begin and end of its parent.</a:t>
            </a:r>
          </a:p>
          <a:p>
            <a:pPr marL="285750" indent="-285750">
              <a:buFont typeface="Arial" panose="020B0604020202020204" pitchFamily="34" charset="0"/>
              <a:buChar char="•"/>
            </a:pPr>
            <a:r>
              <a:rPr lang="en-GB" dirty="0">
                <a:sym typeface="Wingdings" panose="05000000000000000000" pitchFamily="2" charset="2"/>
              </a:rPr>
              <a:t>The leaves of the tree are classified as real anomalies and the anomalies in the path to the root are classified as warnings as they might be just the result of the anomaly further down the call hierarchy</a:t>
            </a:r>
          </a:p>
          <a:p>
            <a:pPr marL="285750" indent="-285750">
              <a:buFont typeface="Arial" panose="020B0604020202020204" pitchFamily="34" charset="0"/>
              <a:buChar char="•"/>
            </a:pPr>
            <a:r>
              <a:rPr lang="en-GB" dirty="0">
                <a:sym typeface="Wingdings" panose="05000000000000000000" pitchFamily="2" charset="2"/>
              </a:rPr>
              <a:t>Write each anomaly and its related warnings to a database</a:t>
            </a:r>
          </a:p>
          <a:p>
            <a:pPr marL="285750" indent="-285750">
              <a:buFont typeface="Arial" panose="020B0604020202020204" pitchFamily="34" charset="0"/>
              <a:buChar char="•"/>
            </a:pPr>
            <a:endParaRPr lang="en-GB" dirty="0">
              <a:sym typeface="Wingdings" panose="05000000000000000000" pitchFamily="2" charset="2"/>
            </a:endParaRPr>
          </a:p>
          <a:p>
            <a:pPr marL="0" indent="0"/>
            <a:endParaRPr lang="en-GB" dirty="0">
              <a:sym typeface="Wingdings" panose="05000000000000000000" pitchFamily="2" charset="2"/>
            </a:endParaRPr>
          </a:p>
          <a:p>
            <a:pPr marL="0" indent="0"/>
            <a:r>
              <a:rPr lang="en-GB" dirty="0">
                <a:sym typeface="Wingdings" panose="05000000000000000000" pitchFamily="2" charset="2"/>
              </a:rPr>
              <a:t>In this step the architecture discovery developed by Patrick </a:t>
            </a:r>
            <a:r>
              <a:rPr lang="en-GB" dirty="0" err="1">
                <a:sym typeface="Wingdings" panose="05000000000000000000" pitchFamily="2" charset="2"/>
              </a:rPr>
              <a:t>Schäfer</a:t>
            </a:r>
            <a:r>
              <a:rPr lang="en-GB" dirty="0">
                <a:sym typeface="Wingdings" panose="05000000000000000000" pitchFamily="2" charset="2"/>
              </a:rPr>
              <a:t> in his master thesis could be integrated to build the trees as well.</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23</a:t>
            </a:fld>
            <a:endParaRPr lang="de-DE" dirty="0"/>
          </a:p>
        </p:txBody>
      </p:sp>
    </p:spTree>
    <p:extLst>
      <p:ext uri="{BB962C8B-B14F-4D97-AF65-F5344CB8AC3E}">
        <p14:creationId xmlns:p14="http://schemas.microsoft.com/office/powerpoint/2010/main" val="2792668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sym typeface="Wingdings" panose="05000000000000000000" pitchFamily="2" charset="2"/>
              </a:rPr>
              <a:t>The information from a open source distributed tracing library can be used to detect anomalies in regards of performance, errors and Service Level Agreements</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Including system level measures instead of relying only on distributed traces could improve the quality of the tracked performance measures and decrease the impact of the distributed tracing environment (e.g. CPU tracking can be very expensive)</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Advantage: You could plug in any anomaly detection algorithm that can be implemented for a Spark Streaming Application – even several performance anomaly algorithms in parallel – and combine those reported spans in the root cause analysis step</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25</a:t>
            </a:fld>
            <a:endParaRPr lang="de-DE" dirty="0"/>
          </a:p>
        </p:txBody>
      </p:sp>
    </p:spTree>
    <p:extLst>
      <p:ext uri="{BB962C8B-B14F-4D97-AF65-F5344CB8AC3E}">
        <p14:creationId xmlns:p14="http://schemas.microsoft.com/office/powerpoint/2010/main" val="1234398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sym typeface="Wingdings" panose="05000000000000000000" pitchFamily="2" charset="2"/>
              </a:rPr>
              <a:t>The information from a open source distributed tracing library can be used to detect anomalies in regards of performance, errors and Service Level Agreements</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Including system level measures instead of relying only on distributed traces could improve the quality of the tracked performance measures and decrease the impact of the distributed tracing environment (e.g. CPU tracking can be very expensive)</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Advantage: You could plug in any anomaly detection algorithm that can be implemented for a Spark Streaming Application – even several performance anomaly algorithms in parallel – and combine those reported spans in the root cause analysis step</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26</a:t>
            </a:fld>
            <a:endParaRPr lang="de-DE" dirty="0"/>
          </a:p>
        </p:txBody>
      </p:sp>
    </p:spTree>
    <p:extLst>
      <p:ext uri="{BB962C8B-B14F-4D97-AF65-F5344CB8AC3E}">
        <p14:creationId xmlns:p14="http://schemas.microsoft.com/office/powerpoint/2010/main" val="3840693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29</a:t>
            </a:fld>
            <a:endParaRPr lang="de-DE" dirty="0"/>
          </a:p>
        </p:txBody>
      </p:sp>
    </p:spTree>
    <p:extLst>
      <p:ext uri="{BB962C8B-B14F-4D97-AF65-F5344CB8AC3E}">
        <p14:creationId xmlns:p14="http://schemas.microsoft.com/office/powerpoint/2010/main" val="3252392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sym typeface="Wingdings" panose="05000000000000000000" pitchFamily="2" charset="2"/>
              </a:rPr>
              <a:t>The information from a open source distributed tracing library can be used to detect anomalies in regards of performance, errors and Service Level Agreements</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Including system level measures instead of relying only on distributed traces could improve the quality of the tracked performance measures and decrease the impact of the distributed tracing environment (e.g. CPU tracking can be very expensive)</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Advantage: You could plug in any anomaly detection algorithm that can be implemented for a Spark Streaming Application – even several performance anomaly algorithms in parallel – and combine those reported spans in the root cause analysis step</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31</a:t>
            </a:fld>
            <a:endParaRPr lang="de-DE" dirty="0"/>
          </a:p>
        </p:txBody>
      </p:sp>
    </p:spTree>
    <p:extLst>
      <p:ext uri="{BB962C8B-B14F-4D97-AF65-F5344CB8AC3E}">
        <p14:creationId xmlns:p14="http://schemas.microsoft.com/office/powerpoint/2010/main" val="3571672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Amazon: 100ms </a:t>
            </a:r>
            <a:r>
              <a:rPr lang="de-DE" dirty="0" err="1"/>
              <a:t>improvement</a:t>
            </a:r>
            <a:r>
              <a:rPr lang="de-DE" dirty="0"/>
              <a:t> in </a:t>
            </a:r>
            <a:r>
              <a:rPr lang="de-DE" dirty="0" err="1"/>
              <a:t>page</a:t>
            </a:r>
            <a:r>
              <a:rPr lang="de-DE" dirty="0"/>
              <a:t> </a:t>
            </a:r>
            <a:r>
              <a:rPr lang="de-DE" dirty="0" err="1"/>
              <a:t>response</a:t>
            </a:r>
            <a:r>
              <a:rPr lang="de-DE" dirty="0"/>
              <a:t> -&gt; +1% </a:t>
            </a:r>
            <a:r>
              <a:rPr lang="de-DE" dirty="0" err="1"/>
              <a:t>revenue</a:t>
            </a:r>
            <a:endParaRPr lang="de-DE" dirty="0"/>
          </a:p>
          <a:p>
            <a:r>
              <a:rPr lang="de-DE" dirty="0"/>
              <a:t>Google: 10 </a:t>
            </a:r>
            <a:r>
              <a:rPr lang="de-DE" dirty="0" err="1"/>
              <a:t>to</a:t>
            </a:r>
            <a:r>
              <a:rPr lang="de-DE" dirty="0"/>
              <a:t> 30 </a:t>
            </a:r>
            <a:r>
              <a:rPr lang="de-DE" dirty="0" err="1"/>
              <a:t>results</a:t>
            </a:r>
            <a:r>
              <a:rPr lang="de-DE" dirty="0"/>
              <a:t> per </a:t>
            </a:r>
            <a:r>
              <a:rPr lang="de-DE" dirty="0" err="1"/>
              <a:t>page</a:t>
            </a:r>
            <a:r>
              <a:rPr lang="de-DE" dirty="0"/>
              <a:t> -&gt; 0.4 </a:t>
            </a:r>
            <a:r>
              <a:rPr lang="de-DE" dirty="0" err="1"/>
              <a:t>to</a:t>
            </a:r>
            <a:r>
              <a:rPr lang="de-DE" dirty="0"/>
              <a:t> 0.9 </a:t>
            </a:r>
            <a:r>
              <a:rPr lang="de-DE" dirty="0" err="1"/>
              <a:t>load</a:t>
            </a:r>
            <a:r>
              <a:rPr lang="de-DE" dirty="0"/>
              <a:t> time -&gt; 20% </a:t>
            </a:r>
            <a:r>
              <a:rPr lang="de-DE" dirty="0" err="1"/>
              <a:t>drop</a:t>
            </a:r>
            <a:r>
              <a:rPr lang="de-DE" dirty="0"/>
              <a:t> in </a:t>
            </a:r>
            <a:r>
              <a:rPr lang="de-DE" dirty="0" err="1"/>
              <a:t>traffic</a:t>
            </a:r>
            <a:endParaRPr lang="de-DE" dirty="0"/>
          </a:p>
          <a:p>
            <a:r>
              <a:rPr lang="de-DE" dirty="0" err="1"/>
              <a:t>Mozialla</a:t>
            </a:r>
            <a:r>
              <a:rPr lang="de-DE" dirty="0"/>
              <a:t> Firefox: 1 Second </a:t>
            </a:r>
            <a:r>
              <a:rPr lang="de-DE" dirty="0" err="1"/>
              <a:t>increase</a:t>
            </a:r>
            <a:r>
              <a:rPr lang="de-DE" dirty="0"/>
              <a:t> in </a:t>
            </a:r>
            <a:r>
              <a:rPr lang="de-DE" dirty="0" err="1"/>
              <a:t>page</a:t>
            </a:r>
            <a:r>
              <a:rPr lang="de-DE" dirty="0"/>
              <a:t> </a:t>
            </a:r>
            <a:r>
              <a:rPr lang="de-DE" dirty="0" err="1"/>
              <a:t>load</a:t>
            </a:r>
            <a:r>
              <a:rPr lang="de-DE" dirty="0"/>
              <a:t> time -&gt; -2.7% in </a:t>
            </a:r>
            <a:r>
              <a:rPr lang="de-DE" dirty="0" err="1"/>
              <a:t>conversion</a:t>
            </a:r>
            <a:r>
              <a:rPr lang="de-DE" dirty="0"/>
              <a:t> rate </a:t>
            </a:r>
            <a:r>
              <a:rPr lang="de-DE" dirty="0" err="1"/>
              <a:t>for</a:t>
            </a:r>
            <a:r>
              <a:rPr lang="de-DE" dirty="0"/>
              <a:t> </a:t>
            </a:r>
            <a:r>
              <a:rPr lang="de-DE" dirty="0" err="1"/>
              <a:t>downloading</a:t>
            </a:r>
            <a:r>
              <a:rPr lang="de-DE" dirty="0"/>
              <a:t> </a:t>
            </a:r>
            <a:r>
              <a:rPr lang="de-DE" dirty="0" err="1"/>
              <a:t>the</a:t>
            </a:r>
            <a:r>
              <a:rPr lang="de-DE" dirty="0"/>
              <a:t> </a:t>
            </a:r>
            <a:r>
              <a:rPr lang="de-DE" dirty="0" err="1"/>
              <a:t>browser</a:t>
            </a:r>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a:t>
            </a:fld>
            <a:endParaRPr lang="de-DE" dirty="0"/>
          </a:p>
        </p:txBody>
      </p:sp>
    </p:spTree>
    <p:extLst>
      <p:ext uri="{BB962C8B-B14F-4D97-AF65-F5344CB8AC3E}">
        <p14:creationId xmlns:p14="http://schemas.microsoft.com/office/powerpoint/2010/main" val="4275983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sym typeface="Wingdings" panose="05000000000000000000" pitchFamily="2" charset="2"/>
              </a:rPr>
              <a:t>The information from a open source distributed tracing library can be used to detect anomalies in regards of performance, errors and Service Level Agreements</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Including system level measures instead of relying only on distributed traces could improve the quality of the tracked performance measures and decrease the impact of the distributed tracing environment (e.g. CPU tracking can be very expensive)</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Advantage: You could plug in any anomaly detection algorithm that can be implemented for a Spark Streaming Application – even several performance anomaly algorithms in parallel – and combine those reported spans in the root cause analysis step</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32</a:t>
            </a:fld>
            <a:endParaRPr lang="de-DE" dirty="0"/>
          </a:p>
        </p:txBody>
      </p:sp>
    </p:spTree>
    <p:extLst>
      <p:ext uri="{BB962C8B-B14F-4D97-AF65-F5344CB8AC3E}">
        <p14:creationId xmlns:p14="http://schemas.microsoft.com/office/powerpoint/2010/main" val="3298342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t>Additional Instrumentation for retrieving data from the application</a:t>
            </a:r>
          </a:p>
          <a:p>
            <a:pPr marL="285750" indent="-285750">
              <a:buFont typeface="Arial" panose="020B0604020202020204" pitchFamily="34" charset="0"/>
              <a:buChar char="•"/>
            </a:pPr>
            <a:r>
              <a:rPr lang="en-GB" dirty="0">
                <a:sym typeface="Wingdings" panose="05000000000000000000" pitchFamily="2" charset="2"/>
              </a:rPr>
              <a:t>Anomaly detection with different plugin detectors</a:t>
            </a:r>
          </a:p>
          <a:p>
            <a:pPr marL="285750" indent="-285750">
              <a:buFont typeface="Arial" panose="020B0604020202020204" pitchFamily="34" charset="0"/>
              <a:buChar char="•"/>
            </a:pPr>
            <a:r>
              <a:rPr lang="en-GB" dirty="0">
                <a:sym typeface="Wingdings" panose="05000000000000000000" pitchFamily="2" charset="2"/>
              </a:rPr>
              <a:t>Root Cause Analysis based only on the information retrieved from the application instrumentation</a:t>
            </a:r>
          </a:p>
          <a:p>
            <a:pPr marL="285750" indent="-285750">
              <a:buFont typeface="Arial" panose="020B0604020202020204" pitchFamily="34" charset="0"/>
              <a:buChar char="•"/>
            </a:pPr>
            <a:r>
              <a:rPr lang="en-GB" dirty="0">
                <a:sym typeface="Wingdings" panose="05000000000000000000" pitchFamily="2" charset="2"/>
              </a:rPr>
              <a:t>Visualization of the results</a:t>
            </a:r>
          </a:p>
          <a:p>
            <a:pPr marL="285750" indent="-285750">
              <a:buFont typeface="Arial" panose="020B0604020202020204" pitchFamily="34" charset="0"/>
              <a:buChar char="•"/>
            </a:pPr>
            <a:r>
              <a:rPr lang="en-GB" dirty="0">
                <a:sym typeface="Wingdings" panose="05000000000000000000" pitchFamily="2" charset="2"/>
              </a:rPr>
              <a:t>Asynchronous Communication between the modules  Modules interchangeable as long as they speak the same message language or the imports are adjusted accordingly</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33</a:t>
            </a:fld>
            <a:endParaRPr lang="de-DE" dirty="0"/>
          </a:p>
        </p:txBody>
      </p:sp>
    </p:spTree>
    <p:extLst>
      <p:ext uri="{BB962C8B-B14F-4D97-AF65-F5344CB8AC3E}">
        <p14:creationId xmlns:p14="http://schemas.microsoft.com/office/powerpoint/2010/main" val="2499182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t>Additional Instrumentation for retrieving data from the application</a:t>
            </a:r>
          </a:p>
          <a:p>
            <a:pPr marL="285750" indent="-285750">
              <a:buFont typeface="Arial" panose="020B0604020202020204" pitchFamily="34" charset="0"/>
              <a:buChar char="•"/>
            </a:pPr>
            <a:r>
              <a:rPr lang="en-GB" dirty="0">
                <a:sym typeface="Wingdings" panose="05000000000000000000" pitchFamily="2" charset="2"/>
              </a:rPr>
              <a:t>Anomaly detection with different plugin detectors</a:t>
            </a:r>
          </a:p>
          <a:p>
            <a:pPr marL="285750" indent="-285750">
              <a:buFont typeface="Arial" panose="020B0604020202020204" pitchFamily="34" charset="0"/>
              <a:buChar char="•"/>
            </a:pPr>
            <a:r>
              <a:rPr lang="en-GB" dirty="0">
                <a:sym typeface="Wingdings" panose="05000000000000000000" pitchFamily="2" charset="2"/>
              </a:rPr>
              <a:t>Root Cause Analysis based only on the information retrieved from the application instrumentation</a:t>
            </a:r>
          </a:p>
          <a:p>
            <a:pPr marL="285750" indent="-285750">
              <a:buFont typeface="Arial" panose="020B0604020202020204" pitchFamily="34" charset="0"/>
              <a:buChar char="•"/>
            </a:pPr>
            <a:r>
              <a:rPr lang="en-GB" dirty="0">
                <a:sym typeface="Wingdings" panose="05000000000000000000" pitchFamily="2" charset="2"/>
              </a:rPr>
              <a:t>Visualization of the results</a:t>
            </a:r>
          </a:p>
          <a:p>
            <a:pPr marL="285750" indent="-285750">
              <a:buFont typeface="Arial" panose="020B0604020202020204" pitchFamily="34" charset="0"/>
              <a:buChar char="•"/>
            </a:pPr>
            <a:r>
              <a:rPr lang="en-GB" dirty="0">
                <a:sym typeface="Wingdings" panose="05000000000000000000" pitchFamily="2" charset="2"/>
              </a:rPr>
              <a:t>Asynchronous Communication between the modules  Modules interchangeable as long as they speak the same message language or the imports are adjusted accordingly</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34</a:t>
            </a:fld>
            <a:endParaRPr lang="de-DE" dirty="0"/>
          </a:p>
        </p:txBody>
      </p:sp>
    </p:spTree>
    <p:extLst>
      <p:ext uri="{BB962C8B-B14F-4D97-AF65-F5344CB8AC3E}">
        <p14:creationId xmlns:p14="http://schemas.microsoft.com/office/powerpoint/2010/main" val="3813999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t>Additional Instrumentation for retrieving data from the application</a:t>
            </a:r>
          </a:p>
          <a:p>
            <a:pPr marL="285750" indent="-285750">
              <a:buFont typeface="Arial" panose="020B0604020202020204" pitchFamily="34" charset="0"/>
              <a:buChar char="•"/>
            </a:pPr>
            <a:r>
              <a:rPr lang="en-GB" dirty="0">
                <a:sym typeface="Wingdings" panose="05000000000000000000" pitchFamily="2" charset="2"/>
              </a:rPr>
              <a:t>Anomaly detection with different plugin detectors</a:t>
            </a:r>
          </a:p>
          <a:p>
            <a:pPr marL="285750" indent="-285750">
              <a:buFont typeface="Arial" panose="020B0604020202020204" pitchFamily="34" charset="0"/>
              <a:buChar char="•"/>
            </a:pPr>
            <a:r>
              <a:rPr lang="en-GB" dirty="0">
                <a:sym typeface="Wingdings" panose="05000000000000000000" pitchFamily="2" charset="2"/>
              </a:rPr>
              <a:t>Root Cause Analysis based only on the information retrieved from the application instrumentation</a:t>
            </a:r>
          </a:p>
          <a:p>
            <a:pPr marL="285750" indent="-285750">
              <a:buFont typeface="Arial" panose="020B0604020202020204" pitchFamily="34" charset="0"/>
              <a:buChar char="•"/>
            </a:pPr>
            <a:r>
              <a:rPr lang="en-GB" dirty="0">
                <a:sym typeface="Wingdings" panose="05000000000000000000" pitchFamily="2" charset="2"/>
              </a:rPr>
              <a:t>Visualization of the results</a:t>
            </a:r>
          </a:p>
          <a:p>
            <a:pPr marL="285750" indent="-285750">
              <a:buFont typeface="Arial" panose="020B0604020202020204" pitchFamily="34" charset="0"/>
              <a:buChar char="•"/>
            </a:pPr>
            <a:r>
              <a:rPr lang="en-GB" dirty="0">
                <a:sym typeface="Wingdings" panose="05000000000000000000" pitchFamily="2" charset="2"/>
              </a:rPr>
              <a:t>Asynchronous Communication between the modules  Modules interchangeable as long as they speak the same message language or the imports are adjusted accordingly</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35</a:t>
            </a:fld>
            <a:endParaRPr lang="de-DE" dirty="0"/>
          </a:p>
        </p:txBody>
      </p:sp>
    </p:spTree>
    <p:extLst>
      <p:ext uri="{BB962C8B-B14F-4D97-AF65-F5344CB8AC3E}">
        <p14:creationId xmlns:p14="http://schemas.microsoft.com/office/powerpoint/2010/main" val="922066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t>Additional Instrumentation for retrieving data from the application</a:t>
            </a:r>
          </a:p>
          <a:p>
            <a:pPr marL="285750" indent="-285750">
              <a:buFont typeface="Arial" panose="020B0604020202020204" pitchFamily="34" charset="0"/>
              <a:buChar char="•"/>
            </a:pPr>
            <a:r>
              <a:rPr lang="en-GB" dirty="0">
                <a:sym typeface="Wingdings" panose="05000000000000000000" pitchFamily="2" charset="2"/>
              </a:rPr>
              <a:t>Anomaly detection with different plugin detectors</a:t>
            </a:r>
          </a:p>
          <a:p>
            <a:pPr marL="285750" indent="-285750">
              <a:buFont typeface="Arial" panose="020B0604020202020204" pitchFamily="34" charset="0"/>
              <a:buChar char="•"/>
            </a:pPr>
            <a:r>
              <a:rPr lang="en-GB" dirty="0">
                <a:sym typeface="Wingdings" panose="05000000000000000000" pitchFamily="2" charset="2"/>
              </a:rPr>
              <a:t>Root Cause Analysis based only on the information retrieved from the application instrumentation</a:t>
            </a:r>
          </a:p>
          <a:p>
            <a:pPr marL="285750" indent="-285750">
              <a:buFont typeface="Arial" panose="020B0604020202020204" pitchFamily="34" charset="0"/>
              <a:buChar char="•"/>
            </a:pPr>
            <a:r>
              <a:rPr lang="en-GB" dirty="0">
                <a:sym typeface="Wingdings" panose="05000000000000000000" pitchFamily="2" charset="2"/>
              </a:rPr>
              <a:t>Visualization of the results</a:t>
            </a:r>
          </a:p>
          <a:p>
            <a:pPr marL="285750" indent="-285750">
              <a:buFont typeface="Arial" panose="020B0604020202020204" pitchFamily="34" charset="0"/>
              <a:buChar char="•"/>
            </a:pPr>
            <a:r>
              <a:rPr lang="en-GB" dirty="0">
                <a:sym typeface="Wingdings" panose="05000000000000000000" pitchFamily="2" charset="2"/>
              </a:rPr>
              <a:t>Asynchronous Communication between the modules  Modules interchangeable as long as they speak the same message language or the imports are adjusted accordingly</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36</a:t>
            </a:fld>
            <a:endParaRPr lang="de-DE" dirty="0"/>
          </a:p>
        </p:txBody>
      </p:sp>
    </p:spTree>
    <p:extLst>
      <p:ext uri="{BB962C8B-B14F-4D97-AF65-F5344CB8AC3E}">
        <p14:creationId xmlns:p14="http://schemas.microsoft.com/office/powerpoint/2010/main" val="2585821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t>Additional Instrumentation for retrieving data from the application</a:t>
            </a:r>
          </a:p>
          <a:p>
            <a:pPr marL="285750" indent="-285750">
              <a:buFont typeface="Arial" panose="020B0604020202020204" pitchFamily="34" charset="0"/>
              <a:buChar char="•"/>
            </a:pPr>
            <a:r>
              <a:rPr lang="en-GB" dirty="0">
                <a:sym typeface="Wingdings" panose="05000000000000000000" pitchFamily="2" charset="2"/>
              </a:rPr>
              <a:t>Anomaly detection with different plugin detectors</a:t>
            </a:r>
          </a:p>
          <a:p>
            <a:pPr marL="285750" indent="-285750">
              <a:buFont typeface="Arial" panose="020B0604020202020204" pitchFamily="34" charset="0"/>
              <a:buChar char="•"/>
            </a:pPr>
            <a:r>
              <a:rPr lang="en-GB" dirty="0">
                <a:sym typeface="Wingdings" panose="05000000000000000000" pitchFamily="2" charset="2"/>
              </a:rPr>
              <a:t>Root Cause Analysis based only on the information retrieved from the application instrumentation</a:t>
            </a:r>
          </a:p>
          <a:p>
            <a:pPr marL="285750" indent="-285750">
              <a:buFont typeface="Arial" panose="020B0604020202020204" pitchFamily="34" charset="0"/>
              <a:buChar char="•"/>
            </a:pPr>
            <a:r>
              <a:rPr lang="en-GB" dirty="0">
                <a:sym typeface="Wingdings" panose="05000000000000000000" pitchFamily="2" charset="2"/>
              </a:rPr>
              <a:t>Visualization of the results</a:t>
            </a:r>
          </a:p>
          <a:p>
            <a:pPr marL="285750" indent="-285750">
              <a:buFont typeface="Arial" panose="020B0604020202020204" pitchFamily="34" charset="0"/>
              <a:buChar char="•"/>
            </a:pPr>
            <a:r>
              <a:rPr lang="en-GB" dirty="0">
                <a:sym typeface="Wingdings" panose="05000000000000000000" pitchFamily="2" charset="2"/>
              </a:rPr>
              <a:t>Asynchronous Communication between the modules  Modules interchangeable as long as they speak the same message language or the imports are adjusted accordingly</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37</a:t>
            </a:fld>
            <a:endParaRPr lang="de-DE" dirty="0"/>
          </a:p>
        </p:txBody>
      </p:sp>
    </p:spTree>
    <p:extLst>
      <p:ext uri="{BB962C8B-B14F-4D97-AF65-F5344CB8AC3E}">
        <p14:creationId xmlns:p14="http://schemas.microsoft.com/office/powerpoint/2010/main" val="174708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sym typeface="Wingdings" panose="05000000000000000000" pitchFamily="2" charset="2"/>
              </a:rPr>
              <a:t>Filter stream of incoming data for error tags set by Sleuth instrumentation</a:t>
            </a:r>
          </a:p>
          <a:p>
            <a:pPr marL="285750" indent="-285750">
              <a:buFont typeface="Arial" panose="020B0604020202020204" pitchFamily="34" charset="0"/>
              <a:buChar char="•"/>
            </a:pPr>
            <a:r>
              <a:rPr lang="en-GB" dirty="0">
                <a:sym typeface="Wingdings" panose="05000000000000000000" pitchFamily="2" charset="2"/>
              </a:rPr>
              <a:t>Filter for http status codes that are seen as not normal</a:t>
            </a:r>
          </a:p>
          <a:p>
            <a:pPr marL="285750" indent="-285750">
              <a:buFont typeface="Arial" panose="020B0604020202020204" pitchFamily="34" charset="0"/>
              <a:buChar char="•"/>
            </a:pPr>
            <a:r>
              <a:rPr lang="en-GB" dirty="0">
                <a:sym typeface="Wingdings" panose="05000000000000000000" pitchFamily="2" charset="2"/>
              </a:rPr>
              <a:t>Write the resulting anomalies to the same </a:t>
            </a:r>
            <a:r>
              <a:rPr lang="en-GB" dirty="0" err="1">
                <a:sym typeface="Wingdings" panose="05000000000000000000" pitchFamily="2" charset="2"/>
              </a:rPr>
              <a:t>kafka</a:t>
            </a:r>
            <a:r>
              <a:rPr lang="en-GB" dirty="0">
                <a:sym typeface="Wingdings" panose="05000000000000000000" pitchFamily="2" charset="2"/>
              </a:rPr>
              <a:t> topic as the other anomaly detection modules</a:t>
            </a:r>
          </a:p>
          <a:p>
            <a:pPr marL="285750" indent="-285750">
              <a:buFont typeface="Arial" panose="020B0604020202020204" pitchFamily="34" charset="0"/>
              <a:buChar char="•"/>
            </a:pPr>
            <a:endParaRPr lang="en-GB" dirty="0">
              <a:sym typeface="Wingdings" panose="05000000000000000000" pitchFamily="2" charset="2"/>
            </a:endParaRPr>
          </a:p>
          <a:p>
            <a:pPr marL="0" indent="0"/>
            <a:r>
              <a:rPr lang="en-GB" dirty="0">
                <a:sym typeface="Wingdings" panose="05000000000000000000" pitchFamily="2" charset="2"/>
              </a:rPr>
              <a:t> Identify the existence and the causing service of an exception</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39</a:t>
            </a:fld>
            <a:endParaRPr lang="de-DE" dirty="0"/>
          </a:p>
        </p:txBody>
      </p:sp>
    </p:spTree>
    <p:extLst>
      <p:ext uri="{BB962C8B-B14F-4D97-AF65-F5344CB8AC3E}">
        <p14:creationId xmlns:p14="http://schemas.microsoft.com/office/powerpoint/2010/main" val="2013984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sym typeface="Wingdings" panose="05000000000000000000" pitchFamily="2" charset="2"/>
              </a:rPr>
              <a:t>Filter stream of incoming data for error tags set by Sleuth instrumentation</a:t>
            </a:r>
          </a:p>
          <a:p>
            <a:pPr marL="285750" indent="-285750">
              <a:buFont typeface="Arial" panose="020B0604020202020204" pitchFamily="34" charset="0"/>
              <a:buChar char="•"/>
            </a:pPr>
            <a:r>
              <a:rPr lang="en-GB" dirty="0">
                <a:sym typeface="Wingdings" panose="05000000000000000000" pitchFamily="2" charset="2"/>
              </a:rPr>
              <a:t>Filter for http status codes that are seen as not normal</a:t>
            </a:r>
          </a:p>
          <a:p>
            <a:pPr marL="285750" indent="-285750">
              <a:buFont typeface="Arial" panose="020B0604020202020204" pitchFamily="34" charset="0"/>
              <a:buChar char="•"/>
            </a:pPr>
            <a:r>
              <a:rPr lang="en-GB" dirty="0">
                <a:sym typeface="Wingdings" panose="05000000000000000000" pitchFamily="2" charset="2"/>
              </a:rPr>
              <a:t>Write the resulting anomalies to the same </a:t>
            </a:r>
            <a:r>
              <a:rPr lang="en-GB" dirty="0" err="1">
                <a:sym typeface="Wingdings" panose="05000000000000000000" pitchFamily="2" charset="2"/>
              </a:rPr>
              <a:t>kafka</a:t>
            </a:r>
            <a:r>
              <a:rPr lang="en-GB" dirty="0">
                <a:sym typeface="Wingdings" panose="05000000000000000000" pitchFamily="2" charset="2"/>
              </a:rPr>
              <a:t> topic as the other anomaly detection modules</a:t>
            </a:r>
          </a:p>
          <a:p>
            <a:pPr marL="285750" indent="-285750">
              <a:buFont typeface="Arial" panose="020B0604020202020204" pitchFamily="34" charset="0"/>
              <a:buChar char="•"/>
            </a:pPr>
            <a:endParaRPr lang="en-GB" dirty="0">
              <a:sym typeface="Wingdings" panose="05000000000000000000" pitchFamily="2" charset="2"/>
            </a:endParaRPr>
          </a:p>
          <a:p>
            <a:pPr marL="0" indent="0"/>
            <a:r>
              <a:rPr lang="en-GB" dirty="0">
                <a:sym typeface="Wingdings" panose="05000000000000000000" pitchFamily="2" charset="2"/>
              </a:rPr>
              <a:t> Identify the existence and the causing service of an exception</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40</a:t>
            </a:fld>
            <a:endParaRPr lang="de-DE" dirty="0"/>
          </a:p>
        </p:txBody>
      </p:sp>
    </p:spTree>
    <p:extLst>
      <p:ext uri="{BB962C8B-B14F-4D97-AF65-F5344CB8AC3E}">
        <p14:creationId xmlns:p14="http://schemas.microsoft.com/office/powerpoint/2010/main" val="97866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sym typeface="Wingdings" panose="05000000000000000000" pitchFamily="2" charset="2"/>
              </a:rPr>
              <a:t>Filter stream of incoming data for spans with the monitored tag</a:t>
            </a:r>
          </a:p>
          <a:p>
            <a:pPr marL="285750" indent="-285750">
              <a:buFont typeface="Arial" panose="020B0604020202020204" pitchFamily="34" charset="0"/>
              <a:buChar char="•"/>
            </a:pPr>
            <a:r>
              <a:rPr lang="en-GB" dirty="0">
                <a:sym typeface="Wingdings" panose="05000000000000000000" pitchFamily="2" charset="2"/>
              </a:rPr>
              <a:t>Compare the values of the tag to a predefined threshold</a:t>
            </a:r>
          </a:p>
          <a:p>
            <a:pPr marL="285750" indent="-285750">
              <a:buFont typeface="Arial" panose="020B0604020202020204" pitchFamily="34" charset="0"/>
              <a:buChar char="•"/>
            </a:pPr>
            <a:r>
              <a:rPr lang="en-GB" dirty="0">
                <a:sym typeface="Wingdings" panose="05000000000000000000" pitchFamily="2" charset="2"/>
              </a:rPr>
              <a:t>Write the resulting anomalies to the same </a:t>
            </a:r>
            <a:r>
              <a:rPr lang="en-GB" dirty="0" err="1">
                <a:sym typeface="Wingdings" panose="05000000000000000000" pitchFamily="2" charset="2"/>
              </a:rPr>
              <a:t>kafka</a:t>
            </a:r>
            <a:r>
              <a:rPr lang="en-GB" dirty="0">
                <a:sym typeface="Wingdings" panose="05000000000000000000" pitchFamily="2" charset="2"/>
              </a:rPr>
              <a:t> topic as the other anomaly detection modules</a:t>
            </a:r>
          </a:p>
          <a:p>
            <a:pPr marL="285750" indent="-285750">
              <a:buFont typeface="Arial" panose="020B0604020202020204" pitchFamily="34" charset="0"/>
              <a:buChar char="•"/>
            </a:pPr>
            <a:endParaRPr lang="en-GB" dirty="0">
              <a:sym typeface="Wingdings" panose="05000000000000000000" pitchFamily="2" charset="2"/>
            </a:endParaRPr>
          </a:p>
          <a:p>
            <a:pPr marL="0" indent="0"/>
            <a:r>
              <a:rPr lang="en-GB" dirty="0">
                <a:sym typeface="Wingdings" panose="05000000000000000000" pitchFamily="2" charset="2"/>
              </a:rPr>
              <a:t> Monitor adherence to Service Level Agreements (SLA)</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41</a:t>
            </a:fld>
            <a:endParaRPr lang="de-DE" dirty="0"/>
          </a:p>
        </p:txBody>
      </p:sp>
    </p:spTree>
    <p:extLst>
      <p:ext uri="{BB962C8B-B14F-4D97-AF65-F5344CB8AC3E}">
        <p14:creationId xmlns:p14="http://schemas.microsoft.com/office/powerpoint/2010/main" val="758579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t>Additional Instrumentation for retrieving data from the application</a:t>
            </a:r>
          </a:p>
          <a:p>
            <a:pPr marL="285750" indent="-285750">
              <a:buFont typeface="Arial" panose="020B0604020202020204" pitchFamily="34" charset="0"/>
              <a:buChar char="•"/>
            </a:pPr>
            <a:r>
              <a:rPr lang="en-GB" dirty="0">
                <a:sym typeface="Wingdings" panose="05000000000000000000" pitchFamily="2" charset="2"/>
              </a:rPr>
              <a:t>Anomaly detection with different plugin detectors</a:t>
            </a:r>
          </a:p>
          <a:p>
            <a:pPr marL="285750" indent="-285750">
              <a:buFont typeface="Arial" panose="020B0604020202020204" pitchFamily="34" charset="0"/>
              <a:buChar char="•"/>
            </a:pPr>
            <a:r>
              <a:rPr lang="en-GB" dirty="0">
                <a:sym typeface="Wingdings" panose="05000000000000000000" pitchFamily="2" charset="2"/>
              </a:rPr>
              <a:t>Root Cause Analysis based only on the information retrieved from the application instrumentation</a:t>
            </a:r>
          </a:p>
          <a:p>
            <a:pPr marL="285750" indent="-285750">
              <a:buFont typeface="Arial" panose="020B0604020202020204" pitchFamily="34" charset="0"/>
              <a:buChar char="•"/>
            </a:pPr>
            <a:r>
              <a:rPr lang="en-GB" dirty="0">
                <a:sym typeface="Wingdings" panose="05000000000000000000" pitchFamily="2" charset="2"/>
              </a:rPr>
              <a:t>Visualization of the results</a:t>
            </a:r>
          </a:p>
          <a:p>
            <a:pPr marL="285750" indent="-285750">
              <a:buFont typeface="Arial" panose="020B0604020202020204" pitchFamily="34" charset="0"/>
              <a:buChar char="•"/>
            </a:pPr>
            <a:r>
              <a:rPr lang="en-GB" dirty="0">
                <a:sym typeface="Wingdings" panose="05000000000000000000" pitchFamily="2" charset="2"/>
              </a:rPr>
              <a:t>Asynchronous Communication between the modules  Modules interchangeable as long as they speak the same message language or the imports are adjusted accordingly</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42</a:t>
            </a:fld>
            <a:endParaRPr lang="de-DE" dirty="0"/>
          </a:p>
        </p:txBody>
      </p:sp>
    </p:spTree>
    <p:extLst>
      <p:ext uri="{BB962C8B-B14F-4D97-AF65-F5344CB8AC3E}">
        <p14:creationId xmlns:p14="http://schemas.microsoft.com/office/powerpoint/2010/main" val="114174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a:t>
            </a:fld>
            <a:endParaRPr lang="de-DE" dirty="0"/>
          </a:p>
        </p:txBody>
      </p:sp>
    </p:spTree>
    <p:extLst>
      <p:ext uri="{BB962C8B-B14F-4D97-AF65-F5344CB8AC3E}">
        <p14:creationId xmlns:p14="http://schemas.microsoft.com/office/powerpoint/2010/main" val="1524507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GB" dirty="0"/>
              <a:t>Additional Instrumentation for retrieving data from the application</a:t>
            </a:r>
          </a:p>
          <a:p>
            <a:pPr marL="285750" indent="-285750">
              <a:buFont typeface="Arial" panose="020B0604020202020204" pitchFamily="34" charset="0"/>
              <a:buChar char="•"/>
            </a:pPr>
            <a:r>
              <a:rPr lang="en-GB" dirty="0">
                <a:sym typeface="Wingdings" panose="05000000000000000000" pitchFamily="2" charset="2"/>
              </a:rPr>
              <a:t>Anomaly detection with different plugin detectors</a:t>
            </a:r>
          </a:p>
          <a:p>
            <a:pPr marL="285750" indent="-285750">
              <a:buFont typeface="Arial" panose="020B0604020202020204" pitchFamily="34" charset="0"/>
              <a:buChar char="•"/>
            </a:pPr>
            <a:r>
              <a:rPr lang="en-GB" dirty="0">
                <a:sym typeface="Wingdings" panose="05000000000000000000" pitchFamily="2" charset="2"/>
              </a:rPr>
              <a:t>Root Cause Analysis based only on the information retrieved from the application instrumentation</a:t>
            </a:r>
          </a:p>
          <a:p>
            <a:pPr marL="285750" indent="-285750">
              <a:buFont typeface="Arial" panose="020B0604020202020204" pitchFamily="34" charset="0"/>
              <a:buChar char="•"/>
            </a:pPr>
            <a:r>
              <a:rPr lang="en-GB" dirty="0">
                <a:sym typeface="Wingdings" panose="05000000000000000000" pitchFamily="2" charset="2"/>
              </a:rPr>
              <a:t>Visualization of the results</a:t>
            </a:r>
          </a:p>
          <a:p>
            <a:pPr marL="285750" indent="-285750">
              <a:buFont typeface="Arial" panose="020B0604020202020204" pitchFamily="34" charset="0"/>
              <a:buChar char="•"/>
            </a:pPr>
            <a:r>
              <a:rPr lang="en-GB" dirty="0">
                <a:sym typeface="Wingdings" panose="05000000000000000000" pitchFamily="2" charset="2"/>
              </a:rPr>
              <a:t>Asynchronous Communication between the modules  Modules interchangeable as long as they speak the same message language or the imports are adjusted accordingly</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43</a:t>
            </a:fld>
            <a:endParaRPr lang="de-DE" dirty="0"/>
          </a:p>
        </p:txBody>
      </p:sp>
    </p:spTree>
    <p:extLst>
      <p:ext uri="{BB962C8B-B14F-4D97-AF65-F5344CB8AC3E}">
        <p14:creationId xmlns:p14="http://schemas.microsoft.com/office/powerpoint/2010/main" val="448722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GB" sz="1200" b="1" i="0" u="none" strike="noStrike" kern="1200" baseline="0" dirty="0">
                <a:solidFill>
                  <a:schemeClr val="tx1"/>
                </a:solidFill>
                <a:latin typeface="Arial Unicode MS" pitchFamily="34" charset="-128"/>
                <a:ea typeface="+mn-ea"/>
                <a:cs typeface="+mn-cs"/>
              </a:rPr>
              <a:t>Port mirroring </a:t>
            </a:r>
            <a:r>
              <a:rPr lang="en-GB" sz="1200" b="0" i="0" u="none" strike="noStrike" kern="1200" baseline="0" dirty="0">
                <a:solidFill>
                  <a:schemeClr val="tx1"/>
                </a:solidFill>
                <a:latin typeface="Arial Unicode MS" pitchFamily="34" charset="-128"/>
                <a:ea typeface="+mn-ea"/>
                <a:cs typeface="+mn-cs"/>
              </a:rPr>
              <a:t>, which is </a:t>
            </a:r>
            <a:r>
              <a:rPr lang="en-GB" sz="1200" b="0" i="0" u="none" strike="noStrike" kern="1200" baseline="0" dirty="0" err="1">
                <a:solidFill>
                  <a:schemeClr val="tx1"/>
                </a:solidFill>
                <a:latin typeface="Arial Unicode MS" pitchFamily="34" charset="-128"/>
                <a:ea typeface="+mn-ea"/>
                <a:cs typeface="+mn-cs"/>
              </a:rPr>
              <a:t>supportedbymanyswitchvendors</a:t>
            </a:r>
            <a:r>
              <a:rPr lang="en-GB" sz="1200" b="0" i="0" u="none" strike="noStrike" kern="1200" baseline="0" dirty="0">
                <a:solidFill>
                  <a:schemeClr val="tx1"/>
                </a:solidFill>
                <a:latin typeface="Arial Unicode MS" pitchFamily="34" charset="-128"/>
                <a:ea typeface="+mn-ea"/>
                <a:cs typeface="+mn-cs"/>
              </a:rPr>
              <a:t>, allows a switch to be configured to copy (“mirror”)</a:t>
            </a:r>
            <a:r>
              <a:rPr lang="en-GB" sz="1200" b="0" i="0" u="none" strike="noStrike" kern="1200" baseline="0" dirty="0" err="1">
                <a:solidFill>
                  <a:schemeClr val="tx1"/>
                </a:solidFill>
                <a:latin typeface="Arial Unicode MS" pitchFamily="34" charset="-128"/>
                <a:ea typeface="+mn-ea"/>
                <a:cs typeface="+mn-cs"/>
              </a:rPr>
              <a:t>someor</a:t>
            </a:r>
            <a:r>
              <a:rPr lang="en-GB" sz="1200" b="0" i="0" u="none" strike="noStrike" kern="1200" baseline="0" dirty="0">
                <a:solidFill>
                  <a:schemeClr val="tx1"/>
                </a:solidFill>
                <a:latin typeface="Arial Unicode MS" pitchFamily="34" charset="-128"/>
                <a:ea typeface="+mn-ea"/>
                <a:cs typeface="+mn-cs"/>
              </a:rPr>
              <a:t> all packets to a dedicated monitoring port. It allows us to treat application hosts entirely as black boxes (we need not install any software on those hosts) and should not perturb the system under test.</a:t>
            </a:r>
          </a:p>
          <a:p>
            <a:pPr rtl="0"/>
            <a:r>
              <a:rPr lang="en-GB" sz="1200" b="1" i="0" u="none" strike="noStrike" kern="1200" baseline="0" dirty="0">
                <a:solidFill>
                  <a:schemeClr val="tx1"/>
                </a:solidFill>
                <a:latin typeface="Arial Unicode MS" pitchFamily="34" charset="-128"/>
                <a:ea typeface="+mn-ea"/>
                <a:cs typeface="+mn-cs"/>
              </a:rPr>
              <a:t>Packet sniffing at each participant host </a:t>
            </a:r>
            <a:r>
              <a:rPr lang="en-GB" sz="1200" b="0" i="0" u="none" strike="noStrike" kern="1200" baseline="0" dirty="0">
                <a:solidFill>
                  <a:schemeClr val="tx1"/>
                </a:solidFill>
                <a:latin typeface="Arial Unicode MS" pitchFamily="34" charset="-128"/>
                <a:ea typeface="+mn-ea"/>
                <a:cs typeface="+mn-cs"/>
              </a:rPr>
              <a:t>applies when the hosts support programs such as </a:t>
            </a:r>
            <a:r>
              <a:rPr lang="en-GB" sz="1200" b="0" i="0" u="none" strike="noStrike" kern="1200" baseline="0" dirty="0" err="1">
                <a:solidFill>
                  <a:schemeClr val="tx1"/>
                </a:solidFill>
                <a:latin typeface="Arial Unicode MS" pitchFamily="34" charset="-128"/>
                <a:ea typeface="+mn-ea"/>
                <a:cs typeface="+mn-cs"/>
              </a:rPr>
              <a:t>tcpdump</a:t>
            </a:r>
            <a:r>
              <a:rPr lang="en-GB" sz="1200" b="0" i="0" u="none" strike="noStrike" kern="1200" baseline="0" dirty="0">
                <a:solidFill>
                  <a:schemeClr val="tx1"/>
                </a:solidFill>
                <a:latin typeface="Arial Unicode MS" pitchFamily="34" charset="-128"/>
                <a:ea typeface="+mn-ea"/>
                <a:cs typeface="+mn-cs"/>
              </a:rPr>
              <a:t> [14]. After trace capture, the traces are merged in post-processing (see Section 6.5).</a:t>
            </a:r>
          </a:p>
          <a:p>
            <a:endParaRPr lang="en-GB"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48</a:t>
            </a:fld>
            <a:endParaRPr lang="de-DE" dirty="0"/>
          </a:p>
        </p:txBody>
      </p:sp>
    </p:spTree>
    <p:extLst>
      <p:ext uri="{BB962C8B-B14F-4D97-AF65-F5344CB8AC3E}">
        <p14:creationId xmlns:p14="http://schemas.microsoft.com/office/powerpoint/2010/main" val="1836498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r>
              <a:rPr lang="en-GB" dirty="0"/>
              <a:t>Motivation</a:t>
            </a:r>
          </a:p>
          <a:p>
            <a:pPr marL="285750" indent="-285750">
              <a:buFont typeface="Arial" panose="020B0604020202020204" pitchFamily="34" charset="0"/>
              <a:buChar char="•"/>
            </a:pPr>
            <a:r>
              <a:rPr lang="en-GB" dirty="0"/>
              <a:t>The revenue of a business that is running a large web page is directly impacted by the performance of this system (Kim et al 2013)</a:t>
            </a:r>
          </a:p>
          <a:p>
            <a:pPr marL="285750" indent="-285750">
              <a:buFont typeface="Arial" panose="020B0604020202020204" pitchFamily="34" charset="0"/>
              <a:buChar char="•"/>
            </a:pPr>
            <a:r>
              <a:rPr lang="en-GB" dirty="0"/>
              <a:t>An increase in latency of web pages directly impacts the conversion rate (Linden 2006, Shalom 2008, </a:t>
            </a:r>
            <a:r>
              <a:rPr lang="en-GB" dirty="0" err="1"/>
              <a:t>Almossawi</a:t>
            </a:r>
            <a:r>
              <a:rPr lang="en-GB" dirty="0"/>
              <a:t> 2010) </a:t>
            </a:r>
          </a:p>
          <a:p>
            <a:pPr marL="285750" indent="-285750">
              <a:buFont typeface="Arial" panose="020B0604020202020204" pitchFamily="34" charset="0"/>
              <a:buChar char="•"/>
            </a:pPr>
            <a:endParaRPr lang="en-GB" dirty="0"/>
          </a:p>
          <a:p>
            <a:r>
              <a:rPr lang="en-GB" dirty="0"/>
              <a:t>Approach</a:t>
            </a:r>
          </a:p>
          <a:p>
            <a:pPr marL="285750" indent="-285750">
              <a:buFont typeface="Arial" panose="020B0604020202020204" pitchFamily="34" charset="0"/>
              <a:buChar char="•"/>
            </a:pPr>
            <a:r>
              <a:rPr lang="en-GB" dirty="0"/>
              <a:t>In unsupervised anomaly detection first an algorithm is trained with a set of normal examples – outliers are then detected by a distance measure that exceeds a certain threshold from the baseline</a:t>
            </a:r>
          </a:p>
          <a:p>
            <a:pPr marL="285750" indent="-285750">
              <a:buFont typeface="Arial" panose="020B0604020202020204" pitchFamily="34" charset="0"/>
              <a:buChar char="•"/>
            </a:pPr>
            <a:r>
              <a:rPr lang="en-GB" dirty="0"/>
              <a:t>Possibility of Machine Learning or Statistical Approaches to detect Outliers (</a:t>
            </a:r>
            <a:r>
              <a:rPr lang="en-GB" dirty="0" err="1"/>
              <a:t>Solaimani</a:t>
            </a:r>
            <a:r>
              <a:rPr lang="en-GB" dirty="0"/>
              <a:t> et al 2014)</a:t>
            </a:r>
          </a:p>
          <a:p>
            <a:pPr marL="285750" indent="-285750">
              <a:buFont typeface="Arial" panose="020B0604020202020204" pitchFamily="34" charset="0"/>
              <a:buChar char="•"/>
            </a:pPr>
            <a:endParaRPr lang="en-GB" dirty="0"/>
          </a:p>
          <a:p>
            <a:pPr marL="0" indent="0"/>
            <a:r>
              <a:rPr lang="en-GB" dirty="0"/>
              <a:t>Challenge</a:t>
            </a:r>
          </a:p>
          <a:p>
            <a:pPr marL="285750" indent="-285750">
              <a:buFont typeface="Arial" panose="020B0604020202020204" pitchFamily="34" charset="0"/>
              <a:buChar char="•"/>
            </a:pPr>
            <a:r>
              <a:rPr lang="en-GB" dirty="0"/>
              <a:t>“To retain trust in the automatic detection and alerting, a high classification quality (e.g., in terms of precision, recall, and related measures) is desired.” - </a:t>
            </a:r>
            <a:r>
              <a:rPr lang="en-GB" dirty="0" err="1"/>
              <a:t>Heger</a:t>
            </a:r>
            <a:r>
              <a:rPr lang="en-GB" dirty="0"/>
              <a:t> et al 2017</a:t>
            </a:r>
          </a:p>
          <a:p>
            <a:endParaRPr lang="en-GB"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49</a:t>
            </a:fld>
            <a:endParaRPr lang="de-DE" dirty="0"/>
          </a:p>
        </p:txBody>
      </p:sp>
    </p:spTree>
    <p:extLst>
      <p:ext uri="{BB962C8B-B14F-4D97-AF65-F5344CB8AC3E}">
        <p14:creationId xmlns:p14="http://schemas.microsoft.com/office/powerpoint/2010/main" val="1665151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Little or no support for root cause analysis of performance problems in current APM tools for distributed systems (</a:t>
            </a:r>
            <a:r>
              <a:rPr lang="en-GB" dirty="0" err="1"/>
              <a:t>Heger</a:t>
            </a:r>
            <a:r>
              <a:rPr lang="en-GB" dirty="0"/>
              <a:t> et al 2017)</a:t>
            </a: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It is desirable to follow the call graph of the application to identify the root cause of the anomaly to enable the Operations team to quickly identify and deal with the issue at hand.</a:t>
            </a:r>
          </a:p>
          <a:p>
            <a:endParaRPr lang="en-GB"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50</a:t>
            </a:fld>
            <a:endParaRPr lang="de-DE" dirty="0"/>
          </a:p>
        </p:txBody>
      </p:sp>
    </p:spTree>
    <p:extLst>
      <p:ext uri="{BB962C8B-B14F-4D97-AF65-F5344CB8AC3E}">
        <p14:creationId xmlns:p14="http://schemas.microsoft.com/office/powerpoint/2010/main" val="409154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409525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Old </a:t>
            </a:r>
            <a:r>
              <a:rPr lang="de-DE" dirty="0" err="1"/>
              <a:t>rq</a:t>
            </a:r>
            <a:r>
              <a:rPr lang="de-DE" dirty="0"/>
              <a:t>:</a:t>
            </a:r>
          </a:p>
          <a:p>
            <a:endParaRPr lang="de-DE" dirty="0"/>
          </a:p>
          <a:p>
            <a:r>
              <a:rPr lang="en-GB" b="1" dirty="0"/>
              <a:t>RQ1: </a:t>
            </a:r>
            <a:r>
              <a:rPr lang="en-GB" dirty="0"/>
              <a:t>What is a valid architecture for supporting anomaly detection in a service oriented and distributed environment?</a:t>
            </a:r>
          </a:p>
          <a:p>
            <a:endParaRPr lang="en-GB" dirty="0"/>
          </a:p>
          <a:p>
            <a:r>
              <a:rPr lang="en-GB" b="1" dirty="0"/>
              <a:t>RQ2: </a:t>
            </a:r>
            <a:r>
              <a:rPr lang="en-GB" dirty="0"/>
              <a:t>What are features required to detect performance anomalies?</a:t>
            </a:r>
          </a:p>
          <a:p>
            <a:endParaRPr lang="en-GB" dirty="0"/>
          </a:p>
          <a:p>
            <a:r>
              <a:rPr lang="en-GB" b="1" dirty="0"/>
              <a:t>RQ3: </a:t>
            </a:r>
            <a:r>
              <a:rPr lang="en-GB" dirty="0"/>
              <a:t>Which algorithms for anomaly detection are most suitable for the chosen environment?</a:t>
            </a:r>
          </a:p>
          <a:p>
            <a:endParaRPr lang="en-GB" dirty="0"/>
          </a:p>
          <a:p>
            <a:r>
              <a:rPr lang="en-GB" b="1" dirty="0"/>
              <a:t>RQ4: </a:t>
            </a:r>
            <a:r>
              <a:rPr lang="en-GB" dirty="0"/>
              <a:t>How can a root-cause analysis be performed based on the discovered anomalies and the component dependencies?</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6</a:t>
            </a:fld>
            <a:endParaRPr lang="de-DE" dirty="0"/>
          </a:p>
        </p:txBody>
      </p:sp>
    </p:spTree>
    <p:extLst>
      <p:ext uri="{BB962C8B-B14F-4D97-AF65-F5344CB8AC3E}">
        <p14:creationId xmlns:p14="http://schemas.microsoft.com/office/powerpoint/2010/main" val="390821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Systemoverload</a:t>
            </a:r>
            <a:endParaRPr lang="en-GB" dirty="0"/>
          </a:p>
          <a:p>
            <a:r>
              <a:rPr lang="en-GB" dirty="0"/>
              <a:t>Memory Leak</a:t>
            </a:r>
          </a:p>
          <a:p>
            <a:endParaRPr lang="en-GB" dirty="0"/>
          </a:p>
          <a:p>
            <a:r>
              <a:rPr lang="en-GB" dirty="0"/>
              <a:t>The anomalies detected in this thesis have the following characteristics:</a:t>
            </a:r>
          </a:p>
          <a:p>
            <a:pPr marL="285750" indent="-285750">
              <a:buFont typeface="Arial" panose="020B0604020202020204" pitchFamily="34" charset="0"/>
              <a:buChar char="•"/>
            </a:pPr>
            <a:r>
              <a:rPr lang="en-GB" dirty="0"/>
              <a:t>Detection on a data point basis – Outlier detection</a:t>
            </a:r>
          </a:p>
          <a:p>
            <a:pPr marL="285750" indent="-285750">
              <a:buFont typeface="Arial" panose="020B0604020202020204" pitchFamily="34" charset="0"/>
              <a:buChar char="•"/>
            </a:pPr>
            <a:r>
              <a:rPr lang="en-GB" dirty="0"/>
              <a:t>Three categories:</a:t>
            </a:r>
          </a:p>
          <a:p>
            <a:pPr marL="642937" lvl="1" indent="-285750">
              <a:buFont typeface="Arial" panose="020B0604020202020204" pitchFamily="34" charset="0"/>
              <a:buChar char="•"/>
            </a:pPr>
            <a:r>
              <a:rPr lang="en-GB" dirty="0"/>
              <a:t>Deviating from a calculated normal baseline by a certain threshold that is measured through a distance function</a:t>
            </a:r>
          </a:p>
          <a:p>
            <a:pPr marL="642937" lvl="1" indent="-285750">
              <a:buFont typeface="Arial" panose="020B0604020202020204" pitchFamily="34" charset="0"/>
              <a:buChar char="•"/>
            </a:pPr>
            <a:r>
              <a:rPr lang="en-GB" dirty="0"/>
              <a:t>Exceeding a fixed threshold</a:t>
            </a:r>
          </a:p>
          <a:p>
            <a:pPr marL="642937" lvl="1" indent="-285750">
              <a:buFont typeface="Arial" panose="020B0604020202020204" pitchFamily="34" charset="0"/>
              <a:buChar char="•"/>
            </a:pPr>
            <a:r>
              <a:rPr lang="en-GB" dirty="0"/>
              <a:t>Displaying a known set of attributes that are identifying them as anomalous</a:t>
            </a:r>
          </a:p>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9</a:t>
            </a:fld>
            <a:endParaRPr lang="de-DE" dirty="0"/>
          </a:p>
        </p:txBody>
      </p:sp>
    </p:spTree>
    <p:extLst>
      <p:ext uri="{BB962C8B-B14F-4D97-AF65-F5344CB8AC3E}">
        <p14:creationId xmlns:p14="http://schemas.microsoft.com/office/powerpoint/2010/main" val="292504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14</a:t>
            </a:fld>
            <a:endParaRPr lang="de-DE" dirty="0"/>
          </a:p>
        </p:txBody>
      </p:sp>
    </p:spTree>
    <p:extLst>
      <p:ext uri="{BB962C8B-B14F-4D97-AF65-F5344CB8AC3E}">
        <p14:creationId xmlns:p14="http://schemas.microsoft.com/office/powerpoint/2010/main" val="95767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3018147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17</a:t>
            </a:fld>
            <a:endParaRPr lang="de-DE" dirty="0"/>
          </a:p>
        </p:txBody>
      </p:sp>
    </p:spTree>
    <p:extLst>
      <p:ext uri="{BB962C8B-B14F-4D97-AF65-F5344CB8AC3E}">
        <p14:creationId xmlns:p14="http://schemas.microsoft.com/office/powerpoint/2010/main" val="2448668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712" y="1"/>
            <a:ext cx="9144000" cy="6857999"/>
          </a:xfrm>
          <a:prstGeom prst="rect">
            <a:avLst/>
          </a:prstGeom>
        </p:spPr>
      </p:pic>
      <p:sp>
        <p:nvSpPr>
          <p:cNvPr id="10" name="Rechteck 9"/>
          <p:cNvSpPr/>
          <p:nvPr userDrawn="1"/>
        </p:nvSpPr>
        <p:spPr>
          <a:xfrm>
            <a:off x="0" y="0"/>
            <a:ext cx="9144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323528" y="3538641"/>
            <a:ext cx="8574632"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Edit Title</a:t>
            </a:r>
          </a:p>
        </p:txBody>
      </p:sp>
      <p:sp>
        <p:nvSpPr>
          <p:cNvPr id="22" name="Textplatzhalter 4"/>
          <p:cNvSpPr>
            <a:spLocks noGrp="1"/>
          </p:cNvSpPr>
          <p:nvPr>
            <p:ph type="body" sz="quarter" idx="10" hasCustomPrompt="1"/>
          </p:nvPr>
        </p:nvSpPr>
        <p:spPr>
          <a:xfrm>
            <a:off x="323528" y="4211796"/>
            <a:ext cx="8574631"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Presenter, Date, Location</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3528" y="398812"/>
            <a:ext cx="999170" cy="32040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89760" y="398569"/>
            <a:ext cx="608400" cy="320643"/>
          </a:xfrm>
          <a:prstGeom prst="rect">
            <a:avLst/>
          </a:prstGeom>
        </p:spPr>
      </p:pic>
      <p:sp>
        <p:nvSpPr>
          <p:cNvPr id="25" name="Textfeld 24"/>
          <p:cNvSpPr txBox="1"/>
          <p:nvPr userDrawn="1"/>
        </p:nvSpPr>
        <p:spPr>
          <a:xfrm>
            <a:off x="319090" y="4643381"/>
            <a:ext cx="857906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Faculty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Informatics</a:t>
            </a:r>
          </a:p>
          <a:p>
            <a:pPr marL="0" indent="0"/>
            <a:r>
              <a:rPr lang="en-US" sz="1400" b="0" i="0" kern="1200" noProof="1">
                <a:solidFill>
                  <a:schemeClr val="bg1">
                    <a:lumMod val="50000"/>
                  </a:schemeClr>
                </a:solidFill>
                <a:latin typeface="Arial" charset="0"/>
                <a:ea typeface="+mn-ea"/>
                <a:cs typeface="Arial"/>
              </a:rPr>
              <a:t>Technische</a:t>
            </a:r>
            <a:r>
              <a:rPr lang="en-US" sz="1400" b="0" i="0" kern="1200" baseline="0" noProof="1">
                <a:solidFill>
                  <a:schemeClr val="bg1">
                    <a:lumMod val="50000"/>
                  </a:schemeClr>
                </a:solidFill>
                <a:latin typeface="Arial" charset="0"/>
                <a:ea typeface="+mn-ea"/>
                <a:cs typeface="Arial"/>
              </a:rPr>
              <a:t> Universität München</a:t>
            </a:r>
            <a:endParaRPr lang="en-US" sz="1400" b="0" i="0" kern="1200" noProof="1">
              <a:solidFill>
                <a:schemeClr val="bg1">
                  <a:lumMod val="50000"/>
                </a:schemeClr>
              </a:solidFill>
              <a:latin typeface="Arial" charset="0"/>
              <a:ea typeface="+mn-ea"/>
              <a:cs typeface="Arial"/>
            </a:endParaRP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el 6"/>
          <p:cNvSpPr>
            <a:spLocks noGrp="1"/>
          </p:cNvSpPr>
          <p:nvPr>
            <p:ph type="title"/>
          </p:nvPr>
        </p:nvSpPr>
        <p:spPr/>
        <p:txBody>
          <a:bodyPr/>
          <a:lstStyle/>
          <a:p>
            <a:r>
              <a:rPr lang="de-DE"/>
              <a:t>Titelmasterformat durch Klicken bearbeiten</a:t>
            </a:r>
            <a:endParaRPr lang="en-GB"/>
          </a:p>
        </p:txBody>
      </p:sp>
      <p:sp>
        <p:nvSpPr>
          <p:cNvPr id="8" name="Datumsplatzhalter 7"/>
          <p:cNvSpPr>
            <a:spLocks noGrp="1"/>
          </p:cNvSpPr>
          <p:nvPr>
            <p:ph type="dt" sz="half" idx="10"/>
          </p:nvPr>
        </p:nvSpPr>
        <p:spPr/>
        <p:txBody>
          <a:bodyPr/>
          <a:lstStyle/>
          <a:p>
            <a:pPr>
              <a:defRPr/>
            </a:pPr>
            <a:r>
              <a:rPr lang="de-DE"/>
              <a:t>© sebis</a:t>
            </a:r>
            <a:endParaRPr lang="en-US" dirty="0"/>
          </a:p>
        </p:txBody>
      </p:sp>
      <p:sp>
        <p:nvSpPr>
          <p:cNvPr id="9" name="Fußzeilenplatzhalter 8"/>
          <p:cNvSpPr>
            <a:spLocks noGrp="1"/>
          </p:cNvSpPr>
          <p:nvPr>
            <p:ph type="ftr" sz="quarter" idx="11"/>
          </p:nvPr>
        </p:nvSpPr>
        <p:spPr/>
        <p:txBody>
          <a:bodyPr/>
          <a:lstStyle/>
          <a:p>
            <a:pPr>
              <a:defRPr/>
            </a:pPr>
            <a:r>
              <a:rPr lang="de-DE" dirty="0"/>
              <a:t>Lukas Steigerwald – </a:t>
            </a:r>
            <a:r>
              <a:rPr lang="de-DE" dirty="0" err="1"/>
              <a:t>Using</a:t>
            </a:r>
            <a:r>
              <a:rPr lang="de-DE" dirty="0"/>
              <a:t> Distributed Traces </a:t>
            </a:r>
            <a:r>
              <a:rPr lang="de-DE" dirty="0" err="1"/>
              <a:t>to</a:t>
            </a:r>
            <a:r>
              <a:rPr lang="de-DE" dirty="0"/>
              <a:t> </a:t>
            </a:r>
            <a:r>
              <a:rPr lang="de-DE" dirty="0" err="1"/>
              <a:t>Detect</a:t>
            </a:r>
            <a:r>
              <a:rPr lang="de-DE" dirty="0"/>
              <a:t> </a:t>
            </a:r>
            <a:r>
              <a:rPr lang="de-DE" dirty="0" err="1"/>
              <a:t>Anomalies</a:t>
            </a:r>
            <a:endParaRPr lang="de-DE" dirty="0"/>
          </a:p>
        </p:txBody>
      </p:sp>
      <p:sp>
        <p:nvSpPr>
          <p:cNvPr id="10" name="Foliennummernplatzhalter 9"/>
          <p:cNvSpPr>
            <a:spLocks noGrp="1"/>
          </p:cNvSpPr>
          <p:nvPr>
            <p:ph type="sldNum" sz="quarter" idx="12"/>
          </p:nvPr>
        </p:nvSpPr>
        <p:spPr/>
        <p:txBody>
          <a:bodyPr/>
          <a:lstStyle/>
          <a:p>
            <a:pPr>
              <a:defRPr/>
            </a:pPr>
            <a:fld id="{5E4FF76D-8657-43F1-929B-F6D2FAB2741A}" type="slidenum">
              <a:rPr lang="en-US" smtClean="0"/>
              <a:pPr>
                <a:defRPr/>
              </a:pPr>
              <a:t>‹Nr.›</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0827" y="81212"/>
            <a:ext cx="7561261"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161208 Matthes English Master Slide Deck</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
        <p:nvSpPr>
          <p:cNvPr id="12" name="Textplatzhalter 11"/>
          <p:cNvSpPr>
            <a:spLocks noGrp="1"/>
          </p:cNvSpPr>
          <p:nvPr>
            <p:ph type="body" sz="quarter" idx="13" hasCustomPrompt="1"/>
          </p:nvPr>
        </p:nvSpPr>
        <p:spPr>
          <a:xfrm>
            <a:off x="250825" y="441425"/>
            <a:ext cx="7561263"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250827" y="981076"/>
            <a:ext cx="4244975"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4648201" y="981076"/>
            <a:ext cx="4244975"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161208 Matthes English Master Slide Deck</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‹Nr.›</a:t>
            </a:fld>
            <a:endParaRPr lang="de-DE"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250827" y="981074"/>
            <a:ext cx="4246563"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250827" y="1643049"/>
            <a:ext cx="4246563"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4645025" y="981078"/>
            <a:ext cx="424815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4645025" y="1643049"/>
            <a:ext cx="424815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250827" y="44451"/>
            <a:ext cx="7535885"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de-DE"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a:t>161208 Matthes English Master Slide Deck</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‹Nr.›</a:t>
            </a:fld>
            <a:endParaRPr lang="en-US" noProof="0"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161208 Matthes English Master Slide Deck</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‹Nr.›</a:t>
            </a:fld>
            <a:endParaRPr lang="de-DE"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50826" y="981076"/>
            <a:ext cx="8642351"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250827" y="44451"/>
            <a:ext cx="7535885"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a:t>161208 Matthes English Master Slide Deck</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‹Nr.›</a:t>
            </a:fld>
            <a:endParaRPr lang="de-DE"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5" name="Rechteck 14"/>
          <p:cNvSpPr/>
          <p:nvPr userDrawn="1"/>
        </p:nvSpPr>
        <p:spPr>
          <a:xfrm>
            <a:off x="479445" y="1743185"/>
            <a:ext cx="2924386"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7027" y="2024110"/>
            <a:ext cx="751997" cy="396142"/>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23505" y="2514435"/>
            <a:ext cx="715519" cy="229443"/>
          </a:xfrm>
          <a:prstGeom prst="rect">
            <a:avLst/>
          </a:prstGeom>
        </p:spPr>
      </p:pic>
      <p:sp>
        <p:nvSpPr>
          <p:cNvPr id="24" name="Textfeld 23"/>
          <p:cNvSpPr txBox="1"/>
          <p:nvPr userDrawn="1"/>
        </p:nvSpPr>
        <p:spPr>
          <a:xfrm>
            <a:off x="698706" y="4123820"/>
            <a:ext cx="2482850" cy="1869743"/>
          </a:xfrm>
          <a:prstGeom prst="rect">
            <a:avLst/>
          </a:prstGeom>
          <a:noFill/>
        </p:spPr>
        <p:txBody>
          <a:bodyPr wrap="square" rtlCol="0">
            <a:spAutoFit/>
          </a:bodyPr>
          <a:lstStyle/>
          <a:p>
            <a:r>
              <a:rPr lang="en-US" sz="1050" noProof="1">
                <a:latin typeface="+mn-lt"/>
              </a:rPr>
              <a:t>Technische Universität München</a:t>
            </a:r>
          </a:p>
          <a:p>
            <a:r>
              <a:rPr lang="en-US" sz="1050" noProof="1">
                <a:latin typeface="+mn-lt"/>
              </a:rPr>
              <a:t>Faculty of Informatics</a:t>
            </a:r>
          </a:p>
          <a:p>
            <a:r>
              <a:rPr lang="en-US" sz="1050" noProof="1">
                <a:latin typeface="+mn-lt"/>
              </a:rPr>
              <a:t>Chair of Software Engineering for Business Information Systems</a:t>
            </a:r>
          </a:p>
          <a:p>
            <a:endParaRPr lang="en-US" sz="1050" noProof="1">
              <a:latin typeface="+mn-lt"/>
            </a:endParaRPr>
          </a:p>
          <a:p>
            <a:r>
              <a:rPr lang="en-US" sz="1050" noProof="1">
                <a:latin typeface="+mn-lt"/>
              </a:rPr>
              <a:t>Boltzmannstraße 3</a:t>
            </a:r>
          </a:p>
          <a:p>
            <a:r>
              <a:rPr lang="en-US" sz="1050" noProof="1">
                <a:latin typeface="+mn-lt"/>
              </a:rPr>
              <a:t>85748 Garching bei</a:t>
            </a:r>
            <a:r>
              <a:rPr lang="en-US" sz="1050" baseline="0" noProof="1">
                <a:latin typeface="+mn-lt"/>
              </a:rPr>
              <a:t> München</a:t>
            </a:r>
          </a:p>
          <a:p>
            <a:endParaRPr lang="en-US" sz="1050" baseline="0" noProof="1">
              <a:latin typeface="+mn-lt"/>
            </a:endParaRPr>
          </a:p>
          <a:p>
            <a:endParaRPr lang="en-US" sz="1050" baseline="0" noProof="1">
              <a:latin typeface="+mn-lt"/>
            </a:endParaRPr>
          </a:p>
          <a:p>
            <a:endParaRPr lang="en-US" sz="1050" baseline="0" noProof="1">
              <a:latin typeface="+mn-lt"/>
            </a:endParaRPr>
          </a:p>
          <a:p>
            <a:r>
              <a:rPr lang="en-US" sz="1050" baseline="0" noProof="1">
                <a:latin typeface="+mn-lt"/>
                <a:hlinkClick r:id="rId5"/>
              </a:rPr>
              <a:t>wwwmatthes.in.tum.de</a:t>
            </a:r>
            <a:endParaRPr lang="en-US" sz="1050" noProof="1">
              <a:latin typeface="+mn-lt"/>
            </a:endParaRPr>
          </a:p>
        </p:txBody>
      </p:sp>
      <p:sp>
        <p:nvSpPr>
          <p:cNvPr id="26" name="Textplatzhalter 18"/>
          <p:cNvSpPr>
            <a:spLocks noGrp="1"/>
          </p:cNvSpPr>
          <p:nvPr>
            <p:ph type="body" sz="quarter" idx="13" hasCustomPrompt="1"/>
          </p:nvPr>
        </p:nvSpPr>
        <p:spPr>
          <a:xfrm>
            <a:off x="796606" y="3486196"/>
            <a:ext cx="2242942"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&lt;Name&gt;</a:t>
            </a:r>
          </a:p>
        </p:txBody>
      </p:sp>
      <p:sp>
        <p:nvSpPr>
          <p:cNvPr id="27" name="Textplatzhalter 20"/>
          <p:cNvSpPr>
            <a:spLocks noGrp="1"/>
          </p:cNvSpPr>
          <p:nvPr>
            <p:ph type="body" sz="quarter" idx="14" hasCustomPrompt="1"/>
          </p:nvPr>
        </p:nvSpPr>
        <p:spPr>
          <a:xfrm>
            <a:off x="796630" y="3277000"/>
            <a:ext cx="2242394" cy="182967"/>
          </a:xfrm>
          <a:prstGeom prst="rect">
            <a:avLst/>
          </a:prstGeom>
        </p:spPr>
        <p:txBody>
          <a:bodyPr lIns="0" tIns="0" rIns="0" bIns="0" anchor="b"/>
          <a:lstStyle>
            <a:lvl1pPr marL="0" indent="0">
              <a:buNone/>
              <a:defRPr sz="1050">
                <a:latin typeface="+mn-lt"/>
              </a:defRPr>
            </a:lvl1pPr>
          </a:lstStyle>
          <a:p>
            <a:pPr lvl="0"/>
            <a:r>
              <a:rPr lang="en-US" noProof="0" dirty="0"/>
              <a:t>&lt;Academic degree&gt;</a:t>
            </a:r>
          </a:p>
        </p:txBody>
      </p:sp>
      <p:sp>
        <p:nvSpPr>
          <p:cNvPr id="29" name="Textplatzhalter 24"/>
          <p:cNvSpPr>
            <a:spLocks noGrp="1"/>
          </p:cNvSpPr>
          <p:nvPr>
            <p:ph type="body" sz="quarter" idx="16" hasCustomPrompt="1"/>
          </p:nvPr>
        </p:nvSpPr>
        <p:spPr>
          <a:xfrm>
            <a:off x="796606" y="5932082"/>
            <a:ext cx="2212975"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796606" y="3704993"/>
            <a:ext cx="2258073" cy="211455"/>
          </a:xfrm>
          <a:prstGeom prst="rect">
            <a:avLst/>
          </a:prstGeom>
        </p:spPr>
        <p:txBody>
          <a:bodyPr lIns="0" tIns="0" rIns="0" bIns="0"/>
          <a:lstStyle>
            <a:lvl1pPr>
              <a:defRPr sz="1050"/>
            </a:lvl1pPr>
          </a:lstStyle>
          <a:p>
            <a:pPr lvl="0"/>
            <a:r>
              <a:rPr lang="en-US" noProof="0" dirty="0"/>
              <a:t>&lt;Position&gt;</a:t>
            </a:r>
          </a:p>
        </p:txBody>
      </p:sp>
    </p:spTree>
    <p:extLst>
      <p:ext uri="{BB962C8B-B14F-4D97-AF65-F5344CB8AC3E}">
        <p14:creationId xmlns:p14="http://schemas.microsoft.com/office/powerpoint/2010/main" val="89374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44450"/>
            <a:ext cx="7535863"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250825" y="981075"/>
            <a:ext cx="8642350"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7037388" y="6570615"/>
            <a:ext cx="1606550"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dirty="0"/>
              <a:t>© sebis</a:t>
            </a:r>
            <a:endParaRPr lang="en-US" dirty="0"/>
          </a:p>
        </p:txBody>
      </p:sp>
      <p:sp>
        <p:nvSpPr>
          <p:cNvPr id="1029" name="Rectangle 5"/>
          <p:cNvSpPr>
            <a:spLocks noGrp="1" noChangeArrowheads="1"/>
          </p:cNvSpPr>
          <p:nvPr>
            <p:ph type="ftr" sz="quarter" idx="3"/>
          </p:nvPr>
        </p:nvSpPr>
        <p:spPr bwMode="auto">
          <a:xfrm>
            <a:off x="249677" y="6569075"/>
            <a:ext cx="4321175"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de-DE" dirty="0"/>
              <a:t>Lukas Steigerwald – </a:t>
            </a:r>
            <a:r>
              <a:rPr lang="de-DE" dirty="0" err="1"/>
              <a:t>Using</a:t>
            </a:r>
            <a:r>
              <a:rPr lang="de-DE" dirty="0"/>
              <a:t> Distributed Traces  </a:t>
            </a:r>
            <a:r>
              <a:rPr lang="de-DE" dirty="0" err="1"/>
              <a:t>to</a:t>
            </a:r>
            <a:r>
              <a:rPr lang="de-DE" dirty="0"/>
              <a:t> </a:t>
            </a:r>
            <a:r>
              <a:rPr lang="de-DE" dirty="0" err="1"/>
              <a:t>detect</a:t>
            </a:r>
            <a:r>
              <a:rPr lang="de-DE" dirty="0"/>
              <a:t> </a:t>
            </a:r>
            <a:r>
              <a:rPr lang="de-DE" dirty="0" err="1"/>
              <a:t>Anomalies</a:t>
            </a:r>
            <a:endParaRPr lang="de-DE" dirty="0"/>
          </a:p>
        </p:txBody>
      </p:sp>
      <p:sp>
        <p:nvSpPr>
          <p:cNvPr id="1030" name="Rectangle 6"/>
          <p:cNvSpPr>
            <a:spLocks noGrp="1" noChangeArrowheads="1"/>
          </p:cNvSpPr>
          <p:nvPr>
            <p:ph type="sldNum" sz="quarter" idx="4"/>
          </p:nvPr>
        </p:nvSpPr>
        <p:spPr bwMode="auto">
          <a:xfrm>
            <a:off x="8643938" y="6570615"/>
            <a:ext cx="249237"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‹Nr.›</a:t>
            </a:fld>
            <a:endParaRPr lang="en-US" dirty="0"/>
          </a:p>
        </p:txBody>
      </p:sp>
      <p:pic>
        <p:nvPicPr>
          <p:cNvPr id="10" name="Grafik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89760" y="398569"/>
            <a:ext cx="608400" cy="320643"/>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66" r:id="rId4"/>
    <p:sldLayoutId id="2147483767" r:id="rId5"/>
    <p:sldLayoutId id="2147483768" r:id="rId6"/>
    <p:sldLayoutId id="2147483769" r:id="rId7"/>
    <p:sldLayoutId id="2147483771" r:id="rId8"/>
    <p:sldLayoutId id="2147483779" r:id="rId9"/>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log.mozilla.org/metrics/2010/03/31/firefox-page-load-speed-part-i/"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slideshare.net/devonauerswald/walmart-pagespeedslide" TargetMode="External"/><Relationship Id="rId4" Type="http://schemas.openxmlformats.org/officeDocument/2006/relationships/hyperlink" Target="http://glinden.blogspot.de/2006/11/marissa-mayer-at-web-20.html" TargetMode="Externa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blog.twitter.com/engineering/en_us/a/2012/distributed-systems-tracing-with-zipkin.html"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hyperlink" Target="https://medium.com/@Pinterest_Engineering/distributed-tracing-at-pinterest-with-new-open-source-tools-a4f8a5562f6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eng.uber.com/distributed-tracing/" TargetMode="External"/><Relationship Id="rId5" Type="http://schemas.openxmlformats.org/officeDocument/2006/relationships/image" Target="../media/image13.png"/><Relationship Id="rId10" Type="http://schemas.openxmlformats.org/officeDocument/2006/relationships/hyperlink" Target="https://engineeringblog.yelp.com/2016/04/distributed-tracing-at-yelp.html" TargetMode="External"/><Relationship Id="rId4" Type="http://schemas.openxmlformats.org/officeDocument/2006/relationships/image" Target="../media/image12.png"/><Relationship Id="rId9" Type="http://schemas.openxmlformats.org/officeDocument/2006/relationships/hyperlink" Target="https://static.googleusercontent.com/media/research.google.com/de/pubs/archive/36356.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230864"/>
            <a:ext cx="8574632" cy="987551"/>
          </a:xfrm>
        </p:spPr>
        <p:txBody>
          <a:bodyPr/>
          <a:lstStyle/>
          <a:p>
            <a:r>
              <a:rPr lang="en-GB" sz="1800" dirty="0"/>
              <a:t>Master Thesis - final presentation</a:t>
            </a:r>
            <a:br>
              <a:rPr lang="en-US" dirty="0"/>
            </a:br>
            <a:r>
              <a:rPr lang="en-US" dirty="0"/>
              <a:t>Using Distributed Traces for Anomaly Detection</a:t>
            </a:r>
            <a:endParaRPr lang="en-US" sz="2000" dirty="0"/>
          </a:p>
        </p:txBody>
      </p:sp>
      <p:sp>
        <p:nvSpPr>
          <p:cNvPr id="16" name="Textplatzhalter 15"/>
          <p:cNvSpPr>
            <a:spLocks noGrp="1"/>
          </p:cNvSpPr>
          <p:nvPr>
            <p:ph type="body" sz="quarter" idx="10"/>
          </p:nvPr>
        </p:nvSpPr>
        <p:spPr/>
        <p:txBody>
          <a:bodyPr/>
          <a:lstStyle/>
          <a:p>
            <a:r>
              <a:rPr lang="en-AU" dirty="0"/>
              <a:t>Lukas Steigerwald, 18.09.2017, Munich</a:t>
            </a:r>
          </a:p>
        </p:txBody>
      </p:sp>
    </p:spTree>
    <p:extLst>
      <p:ext uri="{BB962C8B-B14F-4D97-AF65-F5344CB8AC3E}">
        <p14:creationId xmlns:p14="http://schemas.microsoft.com/office/powerpoint/2010/main" val="1680524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Metrics used to detect anomalies in distributed systems</a:t>
            </a:r>
          </a:p>
        </p:txBody>
      </p:sp>
      <p:sp>
        <p:nvSpPr>
          <p:cNvPr id="3" name="Inhaltsplatzhalter 2"/>
          <p:cNvSpPr>
            <a:spLocks noGrp="1"/>
          </p:cNvSpPr>
          <p:nvPr>
            <p:ph idx="1"/>
          </p:nvPr>
        </p:nvSpPr>
        <p:spPr/>
        <p:txBody>
          <a:bodyPr/>
          <a:lstStyle/>
          <a:p>
            <a:r>
              <a:rPr lang="en-GB" dirty="0"/>
              <a:t>Found in literature:</a:t>
            </a:r>
          </a:p>
          <a:p>
            <a:pPr marL="285750" indent="-285750">
              <a:buFont typeface="Arial" panose="020B0604020202020204" pitchFamily="34" charset="0"/>
              <a:buChar char="•"/>
            </a:pPr>
            <a:r>
              <a:rPr lang="en-GB" dirty="0"/>
              <a:t>Response time</a:t>
            </a:r>
          </a:p>
          <a:p>
            <a:pPr marL="285750" indent="-285750">
              <a:buFont typeface="Arial" panose="020B0604020202020204" pitchFamily="34" charset="0"/>
              <a:buChar char="•"/>
            </a:pPr>
            <a:r>
              <a:rPr lang="en-GB" dirty="0"/>
              <a:t>CPU utilization</a:t>
            </a:r>
          </a:p>
          <a:p>
            <a:pPr marL="285750" indent="-285750">
              <a:buFont typeface="Arial" panose="020B0604020202020204" pitchFamily="34" charset="0"/>
              <a:buChar char="•"/>
            </a:pPr>
            <a:r>
              <a:rPr lang="en-GB" dirty="0"/>
              <a:t>Memory utilization</a:t>
            </a:r>
          </a:p>
          <a:p>
            <a:pPr marL="285750" indent="-285750">
              <a:buFont typeface="Arial" panose="020B0604020202020204" pitchFamily="34" charset="0"/>
              <a:buChar char="•"/>
            </a:pPr>
            <a:r>
              <a:rPr lang="en-GB" dirty="0"/>
              <a:t>Throughput in Requests/minute</a:t>
            </a:r>
          </a:p>
          <a:p>
            <a:pPr marL="285750" indent="-285750">
              <a:buFont typeface="Arial" panose="020B0604020202020204" pitchFamily="34" charset="0"/>
              <a:buChar char="•"/>
            </a:pPr>
            <a:r>
              <a:rPr lang="en-GB" dirty="0"/>
              <a:t>I/O operations</a:t>
            </a:r>
          </a:p>
          <a:p>
            <a:pPr marL="285750" indent="-285750">
              <a:buFont typeface="Arial" panose="020B0604020202020204" pitchFamily="34" charset="0"/>
              <a:buChar char="•"/>
            </a:pPr>
            <a:r>
              <a:rPr lang="en-GB" dirty="0"/>
              <a:t>Service reachability</a:t>
            </a:r>
          </a:p>
          <a:p>
            <a:pPr marL="285750" indent="-285750">
              <a:buFont typeface="Arial" panose="020B0604020202020204" pitchFamily="34" charset="0"/>
              <a:buChar char="•"/>
            </a:pPr>
            <a:r>
              <a:rPr lang="en-GB" dirty="0"/>
              <a:t>Data throughput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10</a:t>
            </a:fld>
            <a:endParaRPr lang="de-DE" dirty="0"/>
          </a:p>
        </p:txBody>
      </p:sp>
      <p:sp>
        <p:nvSpPr>
          <p:cNvPr id="7" name="Fußzeilenplatzhalter 4">
            <a:extLst>
              <a:ext uri="{FF2B5EF4-FFF2-40B4-BE49-F238E27FC236}">
                <a16:creationId xmlns:a16="http://schemas.microsoft.com/office/drawing/2014/main" id="{B29C2C76-743E-4727-AF84-6BCF9B28203A}"/>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5505873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Metrics used to detect anomalies in distributed systems</a:t>
            </a:r>
          </a:p>
        </p:txBody>
      </p:sp>
      <p:sp>
        <p:nvSpPr>
          <p:cNvPr id="3" name="Inhaltsplatzhalter 2"/>
          <p:cNvSpPr>
            <a:spLocks noGrp="1"/>
          </p:cNvSpPr>
          <p:nvPr>
            <p:ph idx="1"/>
          </p:nvPr>
        </p:nvSpPr>
        <p:spPr/>
        <p:txBody>
          <a:bodyPr/>
          <a:lstStyle/>
          <a:p>
            <a:r>
              <a:rPr lang="en-GB" dirty="0"/>
              <a:t>Used in the prototype:</a:t>
            </a:r>
          </a:p>
          <a:p>
            <a:pPr marL="285750" indent="-285750">
              <a:buFont typeface="Arial" panose="020B0604020202020204" pitchFamily="34" charset="0"/>
              <a:buChar char="•"/>
            </a:pPr>
            <a:r>
              <a:rPr lang="en-GB" dirty="0"/>
              <a:t>Information on</a:t>
            </a:r>
          </a:p>
          <a:p>
            <a:pPr marL="642937" lvl="1" indent="-285750">
              <a:buFont typeface="Arial" panose="020B0604020202020204" pitchFamily="34" charset="0"/>
              <a:buChar char="•"/>
            </a:pPr>
            <a:r>
              <a:rPr lang="en-GB" dirty="0"/>
              <a:t>Host</a:t>
            </a:r>
          </a:p>
          <a:p>
            <a:pPr marL="642937" lvl="1" indent="-285750">
              <a:buFont typeface="Arial" panose="020B0604020202020204" pitchFamily="34" charset="0"/>
              <a:buChar char="•"/>
            </a:pPr>
            <a:r>
              <a:rPr lang="en-GB" dirty="0"/>
              <a:t>Service Name</a:t>
            </a:r>
          </a:p>
          <a:p>
            <a:pPr marL="642937" lvl="1" indent="-285750">
              <a:buFont typeface="Arial" panose="020B0604020202020204" pitchFamily="34" charset="0"/>
              <a:buChar char="•"/>
            </a:pPr>
            <a:r>
              <a:rPr lang="en-GB" dirty="0"/>
              <a:t>Port</a:t>
            </a:r>
          </a:p>
          <a:p>
            <a:pPr marL="642937" lvl="1" indent="-285750">
              <a:buFont typeface="Arial" panose="020B0604020202020204" pitchFamily="34" charset="0"/>
              <a:buChar char="•"/>
            </a:pPr>
            <a:r>
              <a:rPr lang="en-GB" dirty="0"/>
              <a:t>Endpoint URI</a:t>
            </a:r>
          </a:p>
          <a:p>
            <a:pPr marL="642937" lvl="1" indent="-285750">
              <a:buFont typeface="Arial" panose="020B0604020202020204" pitchFamily="34" charset="0"/>
              <a:buChar char="•"/>
            </a:pPr>
            <a:r>
              <a:rPr lang="en-GB" dirty="0"/>
              <a:t>HTTP method</a:t>
            </a:r>
          </a:p>
          <a:p>
            <a:pPr marL="642937" lvl="1" indent="-285750">
              <a:buFont typeface="Arial" panose="020B0604020202020204" pitchFamily="34" charset="0"/>
              <a:buChar char="•"/>
            </a:pPr>
            <a:r>
              <a:rPr lang="en-GB" dirty="0"/>
              <a:t>Controller Class and Method names</a:t>
            </a:r>
          </a:p>
          <a:p>
            <a:pPr marL="642937"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Response Time</a:t>
            </a:r>
          </a:p>
          <a:p>
            <a:pPr marL="285750" indent="-285750">
              <a:buFont typeface="Arial" panose="020B0604020202020204" pitchFamily="34" charset="0"/>
              <a:buChar char="•"/>
            </a:pPr>
            <a:r>
              <a:rPr lang="en-GB" dirty="0"/>
              <a:t>Heap Utilization</a:t>
            </a:r>
          </a:p>
          <a:p>
            <a:pPr marL="285750" indent="-285750">
              <a:buFont typeface="Arial" panose="020B0604020202020204" pitchFamily="34" charset="0"/>
              <a:buChar char="•"/>
            </a:pPr>
            <a:r>
              <a:rPr lang="en-GB" dirty="0"/>
              <a:t>CPU utilization</a:t>
            </a:r>
          </a:p>
          <a:p>
            <a:pPr marL="285750" indent="-285750">
              <a:buFont typeface="Arial" panose="020B0604020202020204" pitchFamily="34" charset="0"/>
              <a:buChar char="•"/>
            </a:pPr>
            <a:r>
              <a:rPr lang="en-GB" dirty="0"/>
              <a:t>HTTP status codes</a:t>
            </a:r>
          </a:p>
          <a:p>
            <a:pPr marL="285750" indent="-285750">
              <a:buFont typeface="Arial" panose="020B0604020202020204" pitchFamily="34" charset="0"/>
              <a:buChar char="•"/>
            </a:pPr>
            <a:r>
              <a:rPr lang="en-GB" dirty="0"/>
              <a:t>Error messages</a:t>
            </a:r>
          </a:p>
          <a:p>
            <a:pPr marL="285750" indent="-285750">
              <a:buFont typeface="Arial" panose="020B0604020202020204" pitchFamily="34" charset="0"/>
              <a:buChar char="•"/>
            </a:pPr>
            <a:r>
              <a:rPr lang="en-GB" dirty="0"/>
              <a:t>(Request/Minute)</a:t>
            </a:r>
          </a:p>
          <a:p>
            <a:pPr marL="285750" indent="-285750">
              <a:buFont typeface="Arial" panose="020B0604020202020204" pitchFamily="34" charset="0"/>
              <a:buChar char="•"/>
            </a:pPr>
            <a:endParaRPr lang="en-GB" dirty="0"/>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11</a:t>
            </a:fld>
            <a:endParaRPr lang="de-DE" dirty="0"/>
          </a:p>
        </p:txBody>
      </p:sp>
      <p:sp>
        <p:nvSpPr>
          <p:cNvPr id="7" name="Fußzeilenplatzhalter 4">
            <a:extLst>
              <a:ext uri="{FF2B5EF4-FFF2-40B4-BE49-F238E27FC236}">
                <a16:creationId xmlns:a16="http://schemas.microsoft.com/office/drawing/2014/main" id="{F5C5E7D6-E22F-4527-971A-7772195D8BCC}"/>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23760099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Algorithms for anomaly detection</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GB" dirty="0"/>
              <a:t>Clustering (e.g. </a:t>
            </a:r>
            <a:r>
              <a:rPr lang="en-GB" dirty="0" err="1"/>
              <a:t>KMeans</a:t>
            </a:r>
            <a:r>
              <a:rPr lang="en-GB" dirty="0"/>
              <a:t>)</a:t>
            </a:r>
          </a:p>
          <a:p>
            <a:pPr marL="285750" indent="-285750">
              <a:buFont typeface="Arial" panose="020B0604020202020204" pitchFamily="34" charset="0"/>
              <a:buChar char="•"/>
            </a:pPr>
            <a:r>
              <a:rPr lang="en-GB" dirty="0"/>
              <a:t>LOF (Local Outlier Factor)</a:t>
            </a:r>
          </a:p>
          <a:p>
            <a:pPr marL="285750" indent="-285750">
              <a:buFont typeface="Arial" panose="020B0604020202020204" pitchFamily="34" charset="0"/>
              <a:buChar char="•"/>
            </a:pPr>
            <a:r>
              <a:rPr lang="en-GB" dirty="0"/>
              <a:t>Statistical distribution comparisons (e.g. Chi Squared)</a:t>
            </a:r>
          </a:p>
          <a:p>
            <a:pPr marL="285750" indent="-285750">
              <a:buFont typeface="Arial" panose="020B0604020202020204" pitchFamily="34" charset="0"/>
              <a:buChar char="•"/>
            </a:pPr>
            <a:r>
              <a:rPr lang="en-US" dirty="0"/>
              <a:t>Neural Networks (e.g. Long Short Memory Network)</a:t>
            </a:r>
            <a:endParaRPr lang="en-GB" dirty="0"/>
          </a:p>
          <a:p>
            <a:pPr marL="285750" indent="-285750">
              <a:buFont typeface="Arial" panose="020B0604020202020204" pitchFamily="34" charset="0"/>
              <a:buChar char="•"/>
            </a:pPr>
            <a:r>
              <a:rPr lang="en-GB" dirty="0"/>
              <a:t>Pattern recognition</a:t>
            </a:r>
          </a:p>
          <a:p>
            <a:pPr marL="285750" indent="-285750">
              <a:buFont typeface="Arial" panose="020B0604020202020204" pitchFamily="34" charset="0"/>
              <a:buChar char="•"/>
            </a:pPr>
            <a:r>
              <a:rPr lang="en-GB" dirty="0"/>
              <a:t>Fixed Thresholds</a:t>
            </a:r>
          </a:p>
          <a:p>
            <a:pPr marL="285750" indent="-285750">
              <a:buFont typeface="Arial" panose="020B0604020202020204" pitchFamily="34" charset="0"/>
              <a:buChar char="•"/>
            </a:pPr>
            <a:r>
              <a:rPr lang="en-GB" dirty="0"/>
              <a:t>ARIMA (Autoregressive integrated moving average)</a:t>
            </a:r>
          </a:p>
          <a:p>
            <a:pPr marL="285750" indent="-285750">
              <a:buFont typeface="Arial" panose="020B0604020202020204" pitchFamily="34" charset="0"/>
              <a:buChar char="•"/>
            </a:pPr>
            <a:r>
              <a:rPr lang="en-GB" dirty="0"/>
              <a:t>Seasonality Predictors (e.g. </a:t>
            </a:r>
            <a:r>
              <a:rPr lang="en-US" dirty="0"/>
              <a:t>Seasonal Trend Decomposition based on Loess)</a:t>
            </a:r>
            <a:endParaRPr lang="en-GB" dirty="0"/>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12</a:t>
            </a:fld>
            <a:endParaRPr lang="de-DE" dirty="0"/>
          </a:p>
        </p:txBody>
      </p:sp>
      <p:sp>
        <p:nvSpPr>
          <p:cNvPr id="7" name="Rechteck 6">
            <a:extLst>
              <a:ext uri="{FF2B5EF4-FFF2-40B4-BE49-F238E27FC236}">
                <a16:creationId xmlns:a16="http://schemas.microsoft.com/office/drawing/2014/main" id="{8E64D522-4335-438F-AFA1-897E796E4321}"/>
              </a:ext>
            </a:extLst>
          </p:cNvPr>
          <p:cNvSpPr/>
          <p:nvPr/>
        </p:nvSpPr>
        <p:spPr bwMode="auto">
          <a:xfrm>
            <a:off x="249676" y="1040921"/>
            <a:ext cx="5909583" cy="299049"/>
          </a:xfrm>
          <a:prstGeom prst="rect">
            <a:avLst/>
          </a:prstGeom>
          <a:solidFill>
            <a:srgbClr val="0065BD">
              <a:alpha val="19000"/>
            </a:srgbClr>
          </a:solidFill>
          <a:ln w="25400">
            <a:solidFill>
              <a:srgbClr val="C0C0C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8" name="Rechteck 7">
            <a:extLst>
              <a:ext uri="{FF2B5EF4-FFF2-40B4-BE49-F238E27FC236}">
                <a16:creationId xmlns:a16="http://schemas.microsoft.com/office/drawing/2014/main" id="{88D2709D-D5C8-4A4B-9831-2C2665A615E8}"/>
              </a:ext>
            </a:extLst>
          </p:cNvPr>
          <p:cNvSpPr/>
          <p:nvPr/>
        </p:nvSpPr>
        <p:spPr bwMode="auto">
          <a:xfrm>
            <a:off x="249675" y="2347686"/>
            <a:ext cx="5909583" cy="299049"/>
          </a:xfrm>
          <a:prstGeom prst="rect">
            <a:avLst/>
          </a:prstGeom>
          <a:solidFill>
            <a:srgbClr val="0065BD">
              <a:alpha val="19000"/>
            </a:srgbClr>
          </a:solidFill>
          <a:ln w="25400">
            <a:solidFill>
              <a:srgbClr val="C0C0C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9" name="Rechteck 8">
            <a:extLst>
              <a:ext uri="{FF2B5EF4-FFF2-40B4-BE49-F238E27FC236}">
                <a16:creationId xmlns:a16="http://schemas.microsoft.com/office/drawing/2014/main" id="{BD894C25-B54C-4221-8BEB-78FBC9778E45}"/>
              </a:ext>
            </a:extLst>
          </p:cNvPr>
          <p:cNvSpPr/>
          <p:nvPr/>
        </p:nvSpPr>
        <p:spPr bwMode="auto">
          <a:xfrm>
            <a:off x="249675" y="2655362"/>
            <a:ext cx="5909583" cy="299049"/>
          </a:xfrm>
          <a:prstGeom prst="rect">
            <a:avLst/>
          </a:prstGeom>
          <a:solidFill>
            <a:srgbClr val="0065BD">
              <a:alpha val="19000"/>
            </a:srgbClr>
          </a:solidFill>
          <a:ln w="25400">
            <a:solidFill>
              <a:srgbClr val="C0C0C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10" name="Fußzeilenplatzhalter 4">
            <a:extLst>
              <a:ext uri="{FF2B5EF4-FFF2-40B4-BE49-F238E27FC236}">
                <a16:creationId xmlns:a16="http://schemas.microsoft.com/office/drawing/2014/main" id="{F26F780A-BC49-499F-BEB5-7832731D5A08}"/>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660096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Distributed Tracing</a:t>
            </a:r>
          </a:p>
        </p:txBody>
      </p:sp>
      <p:sp>
        <p:nvSpPr>
          <p:cNvPr id="3" name="Inhaltsplatzhalter 2"/>
          <p:cNvSpPr>
            <a:spLocks noGrp="1"/>
          </p:cNvSpPr>
          <p:nvPr>
            <p:ph idx="1"/>
          </p:nvPr>
        </p:nvSpPr>
        <p:spPr/>
        <p:txBody>
          <a:bodyPr/>
          <a:lstStyle/>
          <a:p>
            <a:endParaRPr lang="en-GB" dirty="0"/>
          </a:p>
          <a:p>
            <a:r>
              <a:rPr lang="en-US" dirty="0"/>
              <a:t>A </a:t>
            </a:r>
            <a:r>
              <a:rPr lang="en-US" b="1" dirty="0"/>
              <a:t>trace</a:t>
            </a:r>
            <a:r>
              <a:rPr lang="en-US" dirty="0"/>
              <a:t> is the tree of spans that are required to serve a request. </a:t>
            </a:r>
            <a:endParaRPr lang="en-GB" dirty="0"/>
          </a:p>
          <a:p>
            <a:endParaRPr lang="en-GB" dirty="0"/>
          </a:p>
          <a:p>
            <a:r>
              <a:rPr lang="en-US" dirty="0"/>
              <a:t>A </a:t>
            </a:r>
            <a:r>
              <a:rPr lang="en-US" b="1" dirty="0"/>
              <a:t>span</a:t>
            </a:r>
            <a:r>
              <a:rPr lang="en-US" dirty="0"/>
              <a:t> represents a unit of work. This could be for example a sent HTTP request from a client or the processing of such a request in a controller class.</a:t>
            </a:r>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13</a:t>
            </a:fld>
            <a:endParaRPr lang="de-DE" dirty="0"/>
          </a:p>
        </p:txBody>
      </p:sp>
      <p:sp>
        <p:nvSpPr>
          <p:cNvPr id="10" name="Fußzeilenplatzhalter 4">
            <a:extLst>
              <a:ext uri="{FF2B5EF4-FFF2-40B4-BE49-F238E27FC236}">
                <a16:creationId xmlns:a16="http://schemas.microsoft.com/office/drawing/2014/main" id="{F26F780A-BC49-499F-BEB5-7832731D5A08}"/>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164988432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Distributed Tracing – example sequence</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14</a:t>
            </a:fld>
            <a:endParaRPr lang="de-DE" dirty="0"/>
          </a:p>
        </p:txBody>
      </p:sp>
      <p:pic>
        <p:nvPicPr>
          <p:cNvPr id="9" name="Grafik 8">
            <a:extLst>
              <a:ext uri="{FF2B5EF4-FFF2-40B4-BE49-F238E27FC236}">
                <a16:creationId xmlns:a16="http://schemas.microsoft.com/office/drawing/2014/main" id="{CCEF453F-4406-43BD-98A4-DD40D1353AB4}"/>
              </a:ext>
            </a:extLst>
          </p:cNvPr>
          <p:cNvPicPr>
            <a:picLocks noChangeAspect="1"/>
          </p:cNvPicPr>
          <p:nvPr/>
        </p:nvPicPr>
        <p:blipFill>
          <a:blip r:embed="rId3"/>
          <a:stretch>
            <a:fillRect/>
          </a:stretch>
        </p:blipFill>
        <p:spPr>
          <a:xfrm>
            <a:off x="1289284" y="1307723"/>
            <a:ext cx="6565433" cy="4386209"/>
          </a:xfrm>
          <a:prstGeom prst="rect">
            <a:avLst/>
          </a:prstGeom>
        </p:spPr>
      </p:pic>
      <p:sp>
        <p:nvSpPr>
          <p:cNvPr id="7" name="Fußzeilenplatzhalter 4">
            <a:extLst>
              <a:ext uri="{FF2B5EF4-FFF2-40B4-BE49-F238E27FC236}">
                <a16:creationId xmlns:a16="http://schemas.microsoft.com/office/drawing/2014/main" id="{D62D9AD6-D533-4D54-B80B-26489F489F43}"/>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39962525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Distributed Tracing – Simplified Trace Tree</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15</a:t>
            </a:fld>
            <a:endParaRPr lang="de-DE" dirty="0"/>
          </a:p>
        </p:txBody>
      </p:sp>
      <p:sp>
        <p:nvSpPr>
          <p:cNvPr id="17" name="Rechteck 16">
            <a:extLst>
              <a:ext uri="{FF2B5EF4-FFF2-40B4-BE49-F238E27FC236}">
                <a16:creationId xmlns:a16="http://schemas.microsoft.com/office/drawing/2014/main" id="{6D172332-263E-4F58-8875-36E3F50D2EEE}"/>
              </a:ext>
            </a:extLst>
          </p:cNvPr>
          <p:cNvSpPr/>
          <p:nvPr/>
        </p:nvSpPr>
        <p:spPr bwMode="auto">
          <a:xfrm>
            <a:off x="513802" y="2732758"/>
            <a:ext cx="2017719" cy="1416321"/>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2"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Span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Trace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Parent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Begin:</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End: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Service:</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999</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Null</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1000</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1100</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err="1">
                <a:solidFill>
                  <a:schemeClr val="tx1"/>
                </a:solidFill>
                <a:cs typeface="Arial" pitchFamily="34" charset="0"/>
              </a:rPr>
              <a:t>Zuul</a:t>
            </a:r>
            <a:endParaRPr lang="de-DE" sz="1400" dirty="0">
              <a:solidFill>
                <a:schemeClr val="tx1"/>
              </a:solidFill>
              <a:cs typeface="Arial" pitchFamily="34" charset="0"/>
            </a:endParaRPr>
          </a:p>
        </p:txBody>
      </p:sp>
      <p:cxnSp>
        <p:nvCxnSpPr>
          <p:cNvPr id="11" name="Gerader Verbinder 10">
            <a:extLst>
              <a:ext uri="{FF2B5EF4-FFF2-40B4-BE49-F238E27FC236}">
                <a16:creationId xmlns:a16="http://schemas.microsoft.com/office/drawing/2014/main" id="{7D3D0FF4-30C7-4A84-AB13-BFA822AB0400}"/>
              </a:ext>
            </a:extLst>
          </p:cNvPr>
          <p:cNvCxnSpPr>
            <a:cxnSpLocks/>
            <a:stCxn id="17" idx="3"/>
            <a:endCxn id="35" idx="1"/>
          </p:cNvCxnSpPr>
          <p:nvPr/>
        </p:nvCxnSpPr>
        <p:spPr bwMode="auto">
          <a:xfrm>
            <a:off x="2531521" y="3440919"/>
            <a:ext cx="907782" cy="0"/>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0" name="Gerader Verbinder 19">
            <a:extLst>
              <a:ext uri="{FF2B5EF4-FFF2-40B4-BE49-F238E27FC236}">
                <a16:creationId xmlns:a16="http://schemas.microsoft.com/office/drawing/2014/main" id="{B42CAFF7-BE1C-4898-B27E-31E325F902BE}"/>
              </a:ext>
            </a:extLst>
          </p:cNvPr>
          <p:cNvCxnSpPr>
            <a:cxnSpLocks/>
            <a:stCxn id="35" idx="3"/>
            <a:endCxn id="38" idx="1"/>
          </p:cNvCxnSpPr>
          <p:nvPr/>
        </p:nvCxnSpPr>
        <p:spPr bwMode="auto">
          <a:xfrm flipV="1">
            <a:off x="5457022" y="1700451"/>
            <a:ext cx="1033599" cy="1740468"/>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3" name="Gerader Verbinder 22">
            <a:extLst>
              <a:ext uri="{FF2B5EF4-FFF2-40B4-BE49-F238E27FC236}">
                <a16:creationId xmlns:a16="http://schemas.microsoft.com/office/drawing/2014/main" id="{1CE9E278-65EB-4D98-B2D1-3F3B1A2A4F11}"/>
              </a:ext>
            </a:extLst>
          </p:cNvPr>
          <p:cNvCxnSpPr>
            <a:cxnSpLocks/>
            <a:stCxn id="35" idx="3"/>
            <a:endCxn id="37" idx="1"/>
          </p:cNvCxnSpPr>
          <p:nvPr/>
        </p:nvCxnSpPr>
        <p:spPr bwMode="auto">
          <a:xfrm>
            <a:off x="5457022" y="3440919"/>
            <a:ext cx="1033598" cy="1"/>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cxnSp>
        <p:nvCxnSpPr>
          <p:cNvPr id="26" name="Gerader Verbinder 25">
            <a:extLst>
              <a:ext uri="{FF2B5EF4-FFF2-40B4-BE49-F238E27FC236}">
                <a16:creationId xmlns:a16="http://schemas.microsoft.com/office/drawing/2014/main" id="{58FA4324-6347-4EA6-B02D-CD4EBF1AFC2F}"/>
              </a:ext>
            </a:extLst>
          </p:cNvPr>
          <p:cNvCxnSpPr>
            <a:cxnSpLocks/>
            <a:stCxn id="35" idx="3"/>
            <a:endCxn id="36" idx="1"/>
          </p:cNvCxnSpPr>
          <p:nvPr/>
        </p:nvCxnSpPr>
        <p:spPr bwMode="auto">
          <a:xfrm>
            <a:off x="5457022" y="3440919"/>
            <a:ext cx="1024789" cy="1735881"/>
          </a:xfrm>
          <a:prstGeom prst="line">
            <a:avLst/>
          </a:prstGeom>
          <a:ln>
            <a:solidFill>
              <a:schemeClr val="dk1">
                <a:shade val="95000"/>
                <a:satMod val="150000"/>
              </a:schemeClr>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35" name="Rechteck 34">
            <a:extLst>
              <a:ext uri="{FF2B5EF4-FFF2-40B4-BE49-F238E27FC236}">
                <a16:creationId xmlns:a16="http://schemas.microsoft.com/office/drawing/2014/main" id="{D5FE2D13-3FB4-4BBB-95C8-99A4F2DA8F12}"/>
              </a:ext>
            </a:extLst>
          </p:cNvPr>
          <p:cNvSpPr/>
          <p:nvPr/>
        </p:nvSpPr>
        <p:spPr bwMode="auto">
          <a:xfrm>
            <a:off x="3439303" y="2732758"/>
            <a:ext cx="2017719" cy="1416321"/>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2"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Span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Trace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Parent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Begin:</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End: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Service:</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2</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999</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1010</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1090</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Travel</a:t>
            </a:r>
          </a:p>
        </p:txBody>
      </p:sp>
      <p:sp>
        <p:nvSpPr>
          <p:cNvPr id="36" name="Rechteck 35">
            <a:extLst>
              <a:ext uri="{FF2B5EF4-FFF2-40B4-BE49-F238E27FC236}">
                <a16:creationId xmlns:a16="http://schemas.microsoft.com/office/drawing/2014/main" id="{564C14AF-A342-4F0C-B3FB-048609EFB7FB}"/>
              </a:ext>
            </a:extLst>
          </p:cNvPr>
          <p:cNvSpPr/>
          <p:nvPr/>
        </p:nvSpPr>
        <p:spPr bwMode="auto">
          <a:xfrm>
            <a:off x="6481811" y="4468639"/>
            <a:ext cx="2017719" cy="1416321"/>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2"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Span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Trace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Parent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Begin:</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End: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Service:</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5</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999</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2</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1065</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1085</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Drive </a:t>
            </a:r>
            <a:r>
              <a:rPr lang="de-DE" sz="1400" dirty="0" err="1">
                <a:solidFill>
                  <a:schemeClr val="tx1"/>
                </a:solidFill>
                <a:cs typeface="Arial" pitchFamily="34" charset="0"/>
              </a:rPr>
              <a:t>Now</a:t>
            </a:r>
            <a:endParaRPr lang="de-DE" sz="1400" dirty="0">
              <a:solidFill>
                <a:schemeClr val="tx1"/>
              </a:solidFill>
              <a:cs typeface="Arial" pitchFamily="34" charset="0"/>
            </a:endParaRPr>
          </a:p>
        </p:txBody>
      </p:sp>
      <p:sp>
        <p:nvSpPr>
          <p:cNvPr id="37" name="Rechteck 36">
            <a:extLst>
              <a:ext uri="{FF2B5EF4-FFF2-40B4-BE49-F238E27FC236}">
                <a16:creationId xmlns:a16="http://schemas.microsoft.com/office/drawing/2014/main" id="{EABF56BF-3FA6-4B4A-8A61-D1A34789FACC}"/>
              </a:ext>
            </a:extLst>
          </p:cNvPr>
          <p:cNvSpPr/>
          <p:nvPr/>
        </p:nvSpPr>
        <p:spPr bwMode="auto">
          <a:xfrm>
            <a:off x="6490620" y="2732759"/>
            <a:ext cx="2017719" cy="1416321"/>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2"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Span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Trace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Parent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Begin:</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End: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Service:</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4</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999</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2</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1030</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1050</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Dt. Bahn</a:t>
            </a:r>
          </a:p>
        </p:txBody>
      </p:sp>
      <p:sp>
        <p:nvSpPr>
          <p:cNvPr id="38" name="Rechteck 37">
            <a:extLst>
              <a:ext uri="{FF2B5EF4-FFF2-40B4-BE49-F238E27FC236}">
                <a16:creationId xmlns:a16="http://schemas.microsoft.com/office/drawing/2014/main" id="{9CE5CF2A-39C6-4335-B1E0-CFFAE7A327D6}"/>
              </a:ext>
            </a:extLst>
          </p:cNvPr>
          <p:cNvSpPr/>
          <p:nvPr/>
        </p:nvSpPr>
        <p:spPr bwMode="auto">
          <a:xfrm>
            <a:off x="6490621" y="992290"/>
            <a:ext cx="2017719" cy="1416321"/>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2"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Span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Trace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Parent ID: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Begin:</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End:</a:t>
            </a:r>
          </a:p>
          <a:p>
            <a:pPr marL="0" marR="0" indent="0"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Service:</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3</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999</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2</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1015</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1020</a:t>
            </a:r>
          </a:p>
          <a:p>
            <a:pPr marL="0" marR="0" indent="0" algn="r" defTabSz="914400" rtl="0" eaLnBrk="0" fontAlgn="base" latinLnBrk="0" hangingPunct="0">
              <a:lnSpc>
                <a:spcPct val="100000"/>
              </a:lnSpc>
              <a:spcBef>
                <a:spcPct val="0"/>
              </a:spcBef>
              <a:spcAft>
                <a:spcPct val="0"/>
              </a:spcAft>
              <a:buClrTx/>
              <a:buSzTx/>
              <a:buFontTx/>
              <a:buNone/>
              <a:tabLst/>
            </a:pPr>
            <a:r>
              <a:rPr lang="de-DE" sz="1400" dirty="0" err="1">
                <a:solidFill>
                  <a:schemeClr val="tx1"/>
                </a:solidFill>
                <a:cs typeface="Arial" pitchFamily="34" charset="0"/>
              </a:rPr>
              <a:t>Map</a:t>
            </a:r>
            <a:endParaRPr lang="de-DE" sz="1400" dirty="0">
              <a:solidFill>
                <a:schemeClr val="tx1"/>
              </a:solidFill>
              <a:cs typeface="Arial" pitchFamily="34" charset="0"/>
            </a:endParaRPr>
          </a:p>
        </p:txBody>
      </p:sp>
      <p:sp>
        <p:nvSpPr>
          <p:cNvPr id="15" name="Fußzeilenplatzhalter 4">
            <a:extLst>
              <a:ext uri="{FF2B5EF4-FFF2-40B4-BE49-F238E27FC236}">
                <a16:creationId xmlns:a16="http://schemas.microsoft.com/office/drawing/2014/main" id="{FAA2B7A5-3376-40B9-8B0E-676468A41DE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334009375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Approach</a:t>
            </a:r>
          </a:p>
        </p:txBody>
      </p:sp>
      <p:sp>
        <p:nvSpPr>
          <p:cNvPr id="3" name="Inhaltsplatzhalter 2"/>
          <p:cNvSpPr>
            <a:spLocks noGrp="1"/>
          </p:cNvSpPr>
          <p:nvPr>
            <p:ph idx="1"/>
          </p:nvPr>
        </p:nvSpPr>
        <p:spPr/>
        <p:txBody>
          <a:bodyPr/>
          <a:lstStyle/>
          <a:p>
            <a:endParaRPr lang="en-GB" dirty="0"/>
          </a:p>
          <a:p>
            <a:r>
              <a:rPr lang="en-GB" dirty="0"/>
              <a:t>For this thesis the goal is to:</a:t>
            </a:r>
          </a:p>
          <a:p>
            <a:endParaRPr lang="en-GB" dirty="0"/>
          </a:p>
          <a:p>
            <a:pPr marL="285750" indent="-285750">
              <a:buFont typeface="Arial" panose="020B0604020202020204" pitchFamily="34" charset="0"/>
              <a:buChar char="•"/>
            </a:pPr>
            <a:r>
              <a:rPr lang="en-GB" dirty="0"/>
              <a:t>Enhance the tracing instrumentation to get additional metrics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Create a prototype to monitor distributed traces for </a:t>
            </a:r>
            <a:r>
              <a:rPr lang="en-GB" b="1" dirty="0"/>
              <a:t>anomalies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Use the trace data to identify the dependency structure of the service calls and use this information to identify the </a:t>
            </a:r>
            <a:r>
              <a:rPr lang="en-GB" b="1" dirty="0"/>
              <a:t>root cause </a:t>
            </a:r>
            <a:r>
              <a:rPr lang="en-GB" dirty="0"/>
              <a:t>of a set of anomalies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Create a </a:t>
            </a:r>
            <a:r>
              <a:rPr lang="en-GB" b="1" dirty="0"/>
              <a:t>simple visualization </a:t>
            </a:r>
            <a:r>
              <a:rPr lang="en-GB" dirty="0"/>
              <a:t>of the identified root cause in the context of the structure of the microservices </a:t>
            </a:r>
          </a:p>
          <a:p>
            <a:endParaRPr lang="en-GB" dirty="0"/>
          </a:p>
          <a:p>
            <a:pPr marL="285750" indent="-285750">
              <a:buFont typeface="Arial" panose="020B0604020202020204" pitchFamily="34" charset="0"/>
              <a:buChar char="•"/>
            </a:pPr>
            <a:r>
              <a:rPr lang="en-GB" b="1" dirty="0"/>
              <a:t>Evaluate</a:t>
            </a:r>
            <a:r>
              <a:rPr lang="en-GB" dirty="0"/>
              <a:t> whether the predefined target anomalies can be detected</a:t>
            </a:r>
          </a:p>
          <a:p>
            <a:endParaRPr lang="en-GB" dirty="0"/>
          </a:p>
          <a:p>
            <a:endParaRPr lang="en-GB" dirty="0"/>
          </a:p>
          <a:p>
            <a:endParaRPr lang="en-GB" dirty="0"/>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16</a:t>
            </a:fld>
            <a:endParaRPr lang="de-DE" dirty="0"/>
          </a:p>
        </p:txBody>
      </p:sp>
      <p:sp>
        <p:nvSpPr>
          <p:cNvPr id="7" name="Fußzeilenplatzhalter 4">
            <a:extLst>
              <a:ext uri="{FF2B5EF4-FFF2-40B4-BE49-F238E27FC236}">
                <a16:creationId xmlns:a16="http://schemas.microsoft.com/office/drawing/2014/main" id="{EF2197C1-0FDD-4CA7-B37F-227ABE876D87}"/>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9594981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Instrumented Architecture – Book your journey</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17</a:t>
            </a:fld>
            <a:endParaRPr lang="de-DE" dirty="0"/>
          </a:p>
        </p:txBody>
      </p:sp>
      <p:sp>
        <p:nvSpPr>
          <p:cNvPr id="7" name="Fußzeilenplatzhalter 4">
            <a:extLst>
              <a:ext uri="{FF2B5EF4-FFF2-40B4-BE49-F238E27FC236}">
                <a16:creationId xmlns:a16="http://schemas.microsoft.com/office/drawing/2014/main" id="{D62D9AD6-D533-4D54-B80B-26489F489F43}"/>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
        <p:nvSpPr>
          <p:cNvPr id="5" name="Sechseck 4">
            <a:extLst>
              <a:ext uri="{FF2B5EF4-FFF2-40B4-BE49-F238E27FC236}">
                <a16:creationId xmlns:a16="http://schemas.microsoft.com/office/drawing/2014/main" id="{366F2170-7758-4BC8-82AC-E202A032AE45}"/>
              </a:ext>
            </a:extLst>
          </p:cNvPr>
          <p:cNvSpPr/>
          <p:nvPr/>
        </p:nvSpPr>
        <p:spPr bwMode="auto">
          <a:xfrm>
            <a:off x="5339756" y="1555827"/>
            <a:ext cx="1431985" cy="86264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Deutsche Bahn Mobility</a:t>
            </a:r>
          </a:p>
        </p:txBody>
      </p:sp>
      <p:sp>
        <p:nvSpPr>
          <p:cNvPr id="8" name="Sechseck 7">
            <a:extLst>
              <a:ext uri="{FF2B5EF4-FFF2-40B4-BE49-F238E27FC236}">
                <a16:creationId xmlns:a16="http://schemas.microsoft.com/office/drawing/2014/main" id="{DEA3CBD8-E70D-4A8E-8704-691B3F1C8DA9}"/>
              </a:ext>
            </a:extLst>
          </p:cNvPr>
          <p:cNvSpPr/>
          <p:nvPr/>
        </p:nvSpPr>
        <p:spPr bwMode="auto">
          <a:xfrm>
            <a:off x="2137092" y="1555827"/>
            <a:ext cx="1431985" cy="86264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Drive </a:t>
            </a:r>
            <a:r>
              <a:rPr lang="de-DE" sz="1400" dirty="0" err="1">
                <a:solidFill>
                  <a:schemeClr val="tx1"/>
                </a:solidFill>
                <a:cs typeface="Arial" pitchFamily="34" charset="0"/>
              </a:rPr>
              <a:t>Now</a:t>
            </a:r>
            <a:r>
              <a:rPr lang="de-DE" sz="1400" dirty="0">
                <a:solidFill>
                  <a:schemeClr val="tx1"/>
                </a:solidFill>
                <a:cs typeface="Arial" pitchFamily="34" charset="0"/>
              </a:rPr>
              <a:t> Mobility</a:t>
            </a:r>
          </a:p>
        </p:txBody>
      </p:sp>
      <p:sp>
        <p:nvSpPr>
          <p:cNvPr id="9" name="Sechseck 8">
            <a:extLst>
              <a:ext uri="{FF2B5EF4-FFF2-40B4-BE49-F238E27FC236}">
                <a16:creationId xmlns:a16="http://schemas.microsoft.com/office/drawing/2014/main" id="{E462E71C-11F7-4860-ADB1-03D952CBB9C5}"/>
              </a:ext>
            </a:extLst>
          </p:cNvPr>
          <p:cNvSpPr/>
          <p:nvPr/>
        </p:nvSpPr>
        <p:spPr bwMode="auto">
          <a:xfrm>
            <a:off x="3738114" y="2911345"/>
            <a:ext cx="1480868" cy="86264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Travel Companion Mobility</a:t>
            </a:r>
          </a:p>
        </p:txBody>
      </p:sp>
      <p:sp>
        <p:nvSpPr>
          <p:cNvPr id="10" name="Sechseck 9">
            <a:extLst>
              <a:ext uri="{FF2B5EF4-FFF2-40B4-BE49-F238E27FC236}">
                <a16:creationId xmlns:a16="http://schemas.microsoft.com/office/drawing/2014/main" id="{BDFFBBE1-C514-4438-A0A7-DA2D64F5EA48}"/>
              </a:ext>
            </a:extLst>
          </p:cNvPr>
          <p:cNvSpPr/>
          <p:nvPr/>
        </p:nvSpPr>
        <p:spPr bwMode="auto">
          <a:xfrm>
            <a:off x="3786997" y="4263648"/>
            <a:ext cx="1431985" cy="86264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err="1">
                <a:solidFill>
                  <a:schemeClr val="tx1"/>
                </a:solidFill>
                <a:cs typeface="Arial" pitchFamily="34" charset="0"/>
              </a:rPr>
              <a:t>zuul</a:t>
            </a:r>
            <a:endParaRPr lang="de-DE" sz="1400" dirty="0">
              <a:solidFill>
                <a:schemeClr val="tx1"/>
              </a:solidFill>
              <a:cs typeface="Arial" pitchFamily="34" charset="0"/>
            </a:endParaRPr>
          </a:p>
        </p:txBody>
      </p:sp>
      <p:sp>
        <p:nvSpPr>
          <p:cNvPr id="11" name="Sechseck 10">
            <a:extLst>
              <a:ext uri="{FF2B5EF4-FFF2-40B4-BE49-F238E27FC236}">
                <a16:creationId xmlns:a16="http://schemas.microsoft.com/office/drawing/2014/main" id="{35223ACB-30D3-4225-B2B8-BD88A951EF11}"/>
              </a:ext>
            </a:extLst>
          </p:cNvPr>
          <p:cNvSpPr/>
          <p:nvPr/>
        </p:nvSpPr>
        <p:spPr bwMode="auto">
          <a:xfrm>
            <a:off x="3738424" y="1559177"/>
            <a:ext cx="1431985" cy="86264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Maps Helper</a:t>
            </a:r>
          </a:p>
        </p:txBody>
      </p:sp>
      <p:sp>
        <p:nvSpPr>
          <p:cNvPr id="12" name="Sechseck 11">
            <a:extLst>
              <a:ext uri="{FF2B5EF4-FFF2-40B4-BE49-F238E27FC236}">
                <a16:creationId xmlns:a16="http://schemas.microsoft.com/office/drawing/2014/main" id="{19A1895E-BBAE-4625-9ED8-2C38DA466951}"/>
              </a:ext>
            </a:extLst>
          </p:cNvPr>
          <p:cNvSpPr/>
          <p:nvPr/>
        </p:nvSpPr>
        <p:spPr bwMode="auto">
          <a:xfrm>
            <a:off x="1837115" y="4257507"/>
            <a:ext cx="1431985" cy="86264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Eureka</a:t>
            </a:r>
          </a:p>
        </p:txBody>
      </p:sp>
      <p:sp>
        <p:nvSpPr>
          <p:cNvPr id="13" name="Sechseck 12">
            <a:extLst>
              <a:ext uri="{FF2B5EF4-FFF2-40B4-BE49-F238E27FC236}">
                <a16:creationId xmlns:a16="http://schemas.microsoft.com/office/drawing/2014/main" id="{248FC90E-9196-4944-8340-FC115FD85A78}"/>
              </a:ext>
            </a:extLst>
          </p:cNvPr>
          <p:cNvSpPr/>
          <p:nvPr/>
        </p:nvSpPr>
        <p:spPr bwMode="auto">
          <a:xfrm>
            <a:off x="1041540" y="2911344"/>
            <a:ext cx="1431985" cy="86264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Business Core</a:t>
            </a:r>
          </a:p>
        </p:txBody>
      </p:sp>
      <p:sp>
        <p:nvSpPr>
          <p:cNvPr id="14" name="Sechseck 13">
            <a:extLst>
              <a:ext uri="{FF2B5EF4-FFF2-40B4-BE49-F238E27FC236}">
                <a16:creationId xmlns:a16="http://schemas.microsoft.com/office/drawing/2014/main" id="{A68936C7-DBB6-4C7F-827F-B63413DB04AD}"/>
              </a:ext>
            </a:extLst>
          </p:cNvPr>
          <p:cNvSpPr/>
          <p:nvPr/>
        </p:nvSpPr>
        <p:spPr bwMode="auto">
          <a:xfrm>
            <a:off x="6483571" y="2911343"/>
            <a:ext cx="1454988" cy="86264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tx1"/>
                </a:solidFill>
                <a:cs typeface="Arial" pitchFamily="34" charset="0"/>
              </a:rPr>
              <a:t>Accounting Core</a:t>
            </a:r>
          </a:p>
        </p:txBody>
      </p:sp>
      <p:sp>
        <p:nvSpPr>
          <p:cNvPr id="15" name="Sechseck 14">
            <a:extLst>
              <a:ext uri="{FF2B5EF4-FFF2-40B4-BE49-F238E27FC236}">
                <a16:creationId xmlns:a16="http://schemas.microsoft.com/office/drawing/2014/main" id="{E0E06C4F-A58D-42F2-92E5-D263B59794B7}"/>
              </a:ext>
            </a:extLst>
          </p:cNvPr>
          <p:cNvSpPr/>
          <p:nvPr/>
        </p:nvSpPr>
        <p:spPr bwMode="auto">
          <a:xfrm>
            <a:off x="5736877" y="4257506"/>
            <a:ext cx="1431985" cy="86264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err="1">
                <a:solidFill>
                  <a:schemeClr val="tx1"/>
                </a:solidFill>
                <a:cs typeface="Arial" pitchFamily="34" charset="0"/>
              </a:rPr>
              <a:t>Config</a:t>
            </a:r>
            <a:endParaRPr lang="de-DE" sz="1400" dirty="0">
              <a:solidFill>
                <a:schemeClr val="tx1"/>
              </a:solidFill>
              <a:cs typeface="Arial" pitchFamily="34" charset="0"/>
            </a:endParaRPr>
          </a:p>
        </p:txBody>
      </p:sp>
      <p:cxnSp>
        <p:nvCxnSpPr>
          <p:cNvPr id="17" name="Gerade Verbindung mit Pfeil 16">
            <a:extLst>
              <a:ext uri="{FF2B5EF4-FFF2-40B4-BE49-F238E27FC236}">
                <a16:creationId xmlns:a16="http://schemas.microsoft.com/office/drawing/2014/main" id="{B4D6A699-D99A-4F0C-91BA-179CF938C238}"/>
              </a:ext>
            </a:extLst>
          </p:cNvPr>
          <p:cNvCxnSpPr>
            <a:cxnSpLocks/>
            <a:stCxn id="9" idx="4"/>
            <a:endCxn id="8" idx="1"/>
          </p:cNvCxnSpPr>
          <p:nvPr/>
        </p:nvCxnSpPr>
        <p:spPr bwMode="auto">
          <a:xfrm flipH="1" flipV="1">
            <a:off x="3353417" y="2418468"/>
            <a:ext cx="600357" cy="492877"/>
          </a:xfrm>
          <a:prstGeom prst="straightConnector1">
            <a:avLst/>
          </a:prstGeom>
          <a:ln>
            <a:prstDash val="dash"/>
            <a:headEnd type="none"/>
            <a:tailEnd type="triangle"/>
          </a:ln>
        </p:spPr>
        <p:style>
          <a:lnRef idx="3">
            <a:schemeClr val="dk1"/>
          </a:lnRef>
          <a:fillRef idx="0">
            <a:schemeClr val="dk1"/>
          </a:fillRef>
          <a:effectRef idx="2">
            <a:schemeClr val="dk1"/>
          </a:effectRef>
          <a:fontRef idx="minor">
            <a:schemeClr val="tx1"/>
          </a:fontRef>
        </p:style>
      </p:cxnSp>
      <p:cxnSp>
        <p:nvCxnSpPr>
          <p:cNvPr id="18" name="Gerade Verbindung mit Pfeil 17">
            <a:extLst>
              <a:ext uri="{FF2B5EF4-FFF2-40B4-BE49-F238E27FC236}">
                <a16:creationId xmlns:a16="http://schemas.microsoft.com/office/drawing/2014/main" id="{D2B746F6-76DD-4458-95AF-DCCDB77312B8}"/>
              </a:ext>
            </a:extLst>
          </p:cNvPr>
          <p:cNvCxnSpPr>
            <a:cxnSpLocks/>
            <a:stCxn id="9" idx="5"/>
          </p:cNvCxnSpPr>
          <p:nvPr/>
        </p:nvCxnSpPr>
        <p:spPr bwMode="auto">
          <a:xfrm flipV="1">
            <a:off x="5003322" y="2416795"/>
            <a:ext cx="733555" cy="494550"/>
          </a:xfrm>
          <a:prstGeom prst="straightConnector1">
            <a:avLst/>
          </a:prstGeom>
          <a:ln>
            <a:prstDash val="dash"/>
            <a:headEnd type="none"/>
            <a:tailEnd type="triangle"/>
          </a:ln>
        </p:spPr>
        <p:style>
          <a:lnRef idx="3">
            <a:schemeClr val="dk1"/>
          </a:lnRef>
          <a:fillRef idx="0">
            <a:schemeClr val="dk1"/>
          </a:fillRef>
          <a:effectRef idx="2">
            <a:schemeClr val="dk1"/>
          </a:effectRef>
          <a:fontRef idx="minor">
            <a:schemeClr val="tx1"/>
          </a:fontRef>
        </p:style>
      </p:cxnSp>
      <p:cxnSp>
        <p:nvCxnSpPr>
          <p:cNvPr id="21" name="Gerade Verbindung mit Pfeil 20">
            <a:extLst>
              <a:ext uri="{FF2B5EF4-FFF2-40B4-BE49-F238E27FC236}">
                <a16:creationId xmlns:a16="http://schemas.microsoft.com/office/drawing/2014/main" id="{0F2D46C5-43D4-46B9-8A5D-7735E78E523C}"/>
              </a:ext>
            </a:extLst>
          </p:cNvPr>
          <p:cNvCxnSpPr>
            <a:cxnSpLocks/>
          </p:cNvCxnSpPr>
          <p:nvPr/>
        </p:nvCxnSpPr>
        <p:spPr bwMode="auto">
          <a:xfrm flipV="1">
            <a:off x="4454417" y="2416797"/>
            <a:ext cx="0" cy="479141"/>
          </a:xfrm>
          <a:prstGeom prst="straightConnector1">
            <a:avLst/>
          </a:prstGeom>
          <a:ln>
            <a:prstDash val="dash"/>
            <a:headEnd type="none"/>
            <a:tailEnd type="triangle"/>
          </a:ln>
        </p:spPr>
        <p:style>
          <a:lnRef idx="3">
            <a:schemeClr val="dk1"/>
          </a:lnRef>
          <a:fillRef idx="0">
            <a:schemeClr val="dk1"/>
          </a:fillRef>
          <a:effectRef idx="2">
            <a:schemeClr val="dk1"/>
          </a:effectRef>
          <a:fontRef idx="minor">
            <a:schemeClr val="tx1"/>
          </a:fontRef>
        </p:style>
      </p:cxnSp>
      <p:cxnSp>
        <p:nvCxnSpPr>
          <p:cNvPr id="26" name="Gerade Verbindung mit Pfeil 25">
            <a:extLst>
              <a:ext uri="{FF2B5EF4-FFF2-40B4-BE49-F238E27FC236}">
                <a16:creationId xmlns:a16="http://schemas.microsoft.com/office/drawing/2014/main" id="{8A8DA881-6FE1-4319-A2BE-D606C1A75364}"/>
              </a:ext>
            </a:extLst>
          </p:cNvPr>
          <p:cNvCxnSpPr>
            <a:cxnSpLocks/>
          </p:cNvCxnSpPr>
          <p:nvPr/>
        </p:nvCxnSpPr>
        <p:spPr bwMode="auto">
          <a:xfrm>
            <a:off x="1837117" y="3770636"/>
            <a:ext cx="768060" cy="496225"/>
          </a:xfrm>
          <a:prstGeom prst="straightConnector1">
            <a:avLst/>
          </a:prstGeom>
          <a:ln>
            <a:prstDash val="dash"/>
            <a:headEnd type="none"/>
            <a:tailEnd type="triangle"/>
          </a:ln>
        </p:spPr>
        <p:style>
          <a:lnRef idx="3">
            <a:schemeClr val="dk1"/>
          </a:lnRef>
          <a:fillRef idx="0">
            <a:schemeClr val="dk1"/>
          </a:fillRef>
          <a:effectRef idx="2">
            <a:schemeClr val="dk1"/>
          </a:effectRef>
          <a:fontRef idx="minor">
            <a:schemeClr val="tx1"/>
          </a:fontRef>
        </p:style>
      </p:cxnSp>
      <p:sp>
        <p:nvSpPr>
          <p:cNvPr id="31" name="Sechseck 30">
            <a:extLst>
              <a:ext uri="{FF2B5EF4-FFF2-40B4-BE49-F238E27FC236}">
                <a16:creationId xmlns:a16="http://schemas.microsoft.com/office/drawing/2014/main" id="{41336DD4-9C0B-4E15-8B8D-567081244D6E}"/>
              </a:ext>
            </a:extLst>
          </p:cNvPr>
          <p:cNvSpPr/>
          <p:nvPr/>
        </p:nvSpPr>
        <p:spPr bwMode="auto">
          <a:xfrm>
            <a:off x="7682912" y="5792047"/>
            <a:ext cx="961026" cy="57893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dirty="0" err="1">
                <a:solidFill>
                  <a:schemeClr val="tx1"/>
                </a:solidFill>
                <a:cs typeface="Arial" pitchFamily="34" charset="0"/>
              </a:rPr>
              <a:t>service</a:t>
            </a:r>
            <a:endParaRPr lang="de-DE" sz="1100" dirty="0">
              <a:solidFill>
                <a:schemeClr val="tx1"/>
              </a:solidFill>
              <a:cs typeface="Arial" pitchFamily="34" charset="0"/>
            </a:endParaRPr>
          </a:p>
        </p:txBody>
      </p:sp>
      <p:sp>
        <p:nvSpPr>
          <p:cNvPr id="32" name="Sechseck 31">
            <a:extLst>
              <a:ext uri="{FF2B5EF4-FFF2-40B4-BE49-F238E27FC236}">
                <a16:creationId xmlns:a16="http://schemas.microsoft.com/office/drawing/2014/main" id="{E00AE333-587C-48F6-8D35-AA4592326511}"/>
              </a:ext>
            </a:extLst>
          </p:cNvPr>
          <p:cNvSpPr/>
          <p:nvPr/>
        </p:nvSpPr>
        <p:spPr bwMode="auto">
          <a:xfrm>
            <a:off x="6250039" y="5792047"/>
            <a:ext cx="961026" cy="578931"/>
          </a:xfrm>
          <a:prstGeom prst="hexagon">
            <a:avLst/>
          </a:prstGeom>
          <a:solidFill>
            <a:srgbClr val="0065BD">
              <a:alpha val="17000"/>
            </a:srgb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100" dirty="0" err="1">
                <a:solidFill>
                  <a:schemeClr val="tx1"/>
                </a:solidFill>
                <a:cs typeface="Arial" pitchFamily="34" charset="0"/>
              </a:rPr>
              <a:t>service</a:t>
            </a:r>
            <a:endParaRPr lang="de-DE" sz="1100" dirty="0">
              <a:solidFill>
                <a:schemeClr val="tx1"/>
              </a:solidFill>
              <a:cs typeface="Arial" pitchFamily="34" charset="0"/>
            </a:endParaRPr>
          </a:p>
        </p:txBody>
      </p:sp>
      <p:cxnSp>
        <p:nvCxnSpPr>
          <p:cNvPr id="33" name="Gerade Verbindung mit Pfeil 32">
            <a:extLst>
              <a:ext uri="{FF2B5EF4-FFF2-40B4-BE49-F238E27FC236}">
                <a16:creationId xmlns:a16="http://schemas.microsoft.com/office/drawing/2014/main" id="{F059435F-8E9C-4E17-AA43-1561D42985D7}"/>
              </a:ext>
            </a:extLst>
          </p:cNvPr>
          <p:cNvCxnSpPr>
            <a:cxnSpLocks/>
            <a:stCxn id="32" idx="0"/>
            <a:endCxn id="31" idx="3"/>
          </p:cNvCxnSpPr>
          <p:nvPr/>
        </p:nvCxnSpPr>
        <p:spPr bwMode="auto">
          <a:xfrm>
            <a:off x="7211065" y="6081513"/>
            <a:ext cx="471847" cy="0"/>
          </a:xfrm>
          <a:prstGeom prst="straightConnector1">
            <a:avLst/>
          </a:prstGeom>
          <a:ln>
            <a:prstDash val="dash"/>
            <a:headEnd type="none"/>
            <a:tailEnd type="triangle"/>
          </a:ln>
        </p:spPr>
        <p:style>
          <a:lnRef idx="3">
            <a:schemeClr val="dk1"/>
          </a:lnRef>
          <a:fillRef idx="0">
            <a:schemeClr val="dk1"/>
          </a:fillRef>
          <a:effectRef idx="2">
            <a:schemeClr val="dk1"/>
          </a:effectRef>
          <a:fontRef idx="minor">
            <a:schemeClr val="tx1"/>
          </a:fontRef>
        </p:style>
      </p:cxnSp>
      <p:sp>
        <p:nvSpPr>
          <p:cNvPr id="36" name="Textfeld 35">
            <a:extLst>
              <a:ext uri="{FF2B5EF4-FFF2-40B4-BE49-F238E27FC236}">
                <a16:creationId xmlns:a16="http://schemas.microsoft.com/office/drawing/2014/main" id="{F0D9806B-3E0E-40E5-977A-6236EEA3E7C0}"/>
              </a:ext>
            </a:extLst>
          </p:cNvPr>
          <p:cNvSpPr txBox="1"/>
          <p:nvPr/>
        </p:nvSpPr>
        <p:spPr>
          <a:xfrm>
            <a:off x="7205576" y="5823357"/>
            <a:ext cx="482824"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100" dirty="0" err="1">
                <a:latin typeface="Arial" pitchFamily="34" charset="0"/>
              </a:rPr>
              <a:t>uses</a:t>
            </a:r>
            <a:endParaRPr lang="de-DE" dirty="0">
              <a:latin typeface="Arial" pitchFamily="34" charset="0"/>
            </a:endParaRPr>
          </a:p>
        </p:txBody>
      </p:sp>
      <p:cxnSp>
        <p:nvCxnSpPr>
          <p:cNvPr id="38" name="Gerade Verbindung mit Pfeil 37">
            <a:extLst>
              <a:ext uri="{FF2B5EF4-FFF2-40B4-BE49-F238E27FC236}">
                <a16:creationId xmlns:a16="http://schemas.microsoft.com/office/drawing/2014/main" id="{89D88DE4-F645-40EF-8081-058C47120719}"/>
              </a:ext>
            </a:extLst>
          </p:cNvPr>
          <p:cNvCxnSpPr>
            <a:cxnSpLocks/>
          </p:cNvCxnSpPr>
          <p:nvPr/>
        </p:nvCxnSpPr>
        <p:spPr bwMode="auto">
          <a:xfrm flipH="1" flipV="1">
            <a:off x="4454416" y="3770636"/>
            <a:ext cx="1" cy="486871"/>
          </a:xfrm>
          <a:prstGeom prst="straightConnector1">
            <a:avLst/>
          </a:prstGeom>
          <a:ln>
            <a:prstDash val="dash"/>
            <a:headEnd type="none"/>
            <a:tailEnd type="triangle"/>
          </a:ln>
        </p:spPr>
        <p:style>
          <a:lnRef idx="3">
            <a:schemeClr val="dk1"/>
          </a:lnRef>
          <a:fillRef idx="0">
            <a:schemeClr val="dk1"/>
          </a:fillRef>
          <a:effectRef idx="2">
            <a:schemeClr val="dk1"/>
          </a:effectRef>
          <a:fontRef idx="minor">
            <a:schemeClr val="tx1"/>
          </a:fontRef>
        </p:style>
      </p:cxnSp>
      <p:cxnSp>
        <p:nvCxnSpPr>
          <p:cNvPr id="40" name="Gerade Verbindung mit Pfeil 39">
            <a:extLst>
              <a:ext uri="{FF2B5EF4-FFF2-40B4-BE49-F238E27FC236}">
                <a16:creationId xmlns:a16="http://schemas.microsoft.com/office/drawing/2014/main" id="{21A2E71E-B0C8-4A0D-8A45-E989D562FB0F}"/>
              </a:ext>
            </a:extLst>
          </p:cNvPr>
          <p:cNvCxnSpPr>
            <a:cxnSpLocks/>
            <a:stCxn id="10" idx="4"/>
            <a:endCxn id="13" idx="0"/>
          </p:cNvCxnSpPr>
          <p:nvPr/>
        </p:nvCxnSpPr>
        <p:spPr bwMode="auto">
          <a:xfrm flipH="1" flipV="1">
            <a:off x="2473525" y="3342665"/>
            <a:ext cx="1529132" cy="920983"/>
          </a:xfrm>
          <a:prstGeom prst="straightConnector1">
            <a:avLst/>
          </a:prstGeom>
          <a:ln>
            <a:prstDash val="dash"/>
            <a:headEnd type="none"/>
            <a:tailEnd type="triangle"/>
          </a:ln>
        </p:spPr>
        <p:style>
          <a:lnRef idx="3">
            <a:schemeClr val="dk1"/>
          </a:lnRef>
          <a:fillRef idx="0">
            <a:schemeClr val="dk1"/>
          </a:fillRef>
          <a:effectRef idx="2">
            <a:schemeClr val="dk1"/>
          </a:effectRef>
          <a:fontRef idx="minor">
            <a:schemeClr val="tx1"/>
          </a:fontRef>
        </p:style>
      </p:cxnSp>
      <p:cxnSp>
        <p:nvCxnSpPr>
          <p:cNvPr id="43" name="Gerade Verbindung mit Pfeil 42">
            <a:extLst>
              <a:ext uri="{FF2B5EF4-FFF2-40B4-BE49-F238E27FC236}">
                <a16:creationId xmlns:a16="http://schemas.microsoft.com/office/drawing/2014/main" id="{4625B270-ADD7-4F66-AB03-95CE2B625D1B}"/>
              </a:ext>
            </a:extLst>
          </p:cNvPr>
          <p:cNvCxnSpPr>
            <a:cxnSpLocks/>
          </p:cNvCxnSpPr>
          <p:nvPr/>
        </p:nvCxnSpPr>
        <p:spPr bwMode="auto">
          <a:xfrm flipH="1" flipV="1">
            <a:off x="2895908" y="2480025"/>
            <a:ext cx="1087591" cy="1780485"/>
          </a:xfrm>
          <a:prstGeom prst="straightConnector1">
            <a:avLst/>
          </a:prstGeom>
          <a:ln>
            <a:prstDash val="dash"/>
            <a:headEnd type="none"/>
            <a:tailEnd type="triangle"/>
          </a:ln>
        </p:spPr>
        <p:style>
          <a:lnRef idx="3">
            <a:schemeClr val="dk1"/>
          </a:lnRef>
          <a:fillRef idx="0">
            <a:schemeClr val="dk1"/>
          </a:fillRef>
          <a:effectRef idx="2">
            <a:schemeClr val="dk1"/>
          </a:effectRef>
          <a:fontRef idx="minor">
            <a:schemeClr val="tx1"/>
          </a:fontRef>
        </p:style>
      </p:cxnSp>
      <p:cxnSp>
        <p:nvCxnSpPr>
          <p:cNvPr id="46" name="Gerade Verbindung mit Pfeil 45">
            <a:extLst>
              <a:ext uri="{FF2B5EF4-FFF2-40B4-BE49-F238E27FC236}">
                <a16:creationId xmlns:a16="http://schemas.microsoft.com/office/drawing/2014/main" id="{9F003BFE-0FC3-4D58-A0C3-A56378BA93BA}"/>
              </a:ext>
            </a:extLst>
          </p:cNvPr>
          <p:cNvCxnSpPr>
            <a:cxnSpLocks/>
            <a:stCxn id="10" idx="5"/>
          </p:cNvCxnSpPr>
          <p:nvPr/>
        </p:nvCxnSpPr>
        <p:spPr bwMode="auto">
          <a:xfrm flipV="1">
            <a:off x="5003322" y="2449248"/>
            <a:ext cx="1052426" cy="1814400"/>
          </a:xfrm>
          <a:prstGeom prst="straightConnector1">
            <a:avLst/>
          </a:prstGeom>
          <a:ln>
            <a:prstDash val="dash"/>
            <a:headEnd type="none"/>
            <a:tailEnd type="triangle"/>
          </a:ln>
        </p:spPr>
        <p:style>
          <a:lnRef idx="3">
            <a:schemeClr val="dk1"/>
          </a:lnRef>
          <a:fillRef idx="0">
            <a:schemeClr val="dk1"/>
          </a:fillRef>
          <a:effectRef idx="2">
            <a:schemeClr val="dk1"/>
          </a:effectRef>
          <a:fontRef idx="minor">
            <a:schemeClr val="tx1"/>
          </a:fontRef>
        </p:style>
      </p:cxnSp>
      <p:cxnSp>
        <p:nvCxnSpPr>
          <p:cNvPr id="49" name="Gerade Verbindung mit Pfeil 48">
            <a:extLst>
              <a:ext uri="{FF2B5EF4-FFF2-40B4-BE49-F238E27FC236}">
                <a16:creationId xmlns:a16="http://schemas.microsoft.com/office/drawing/2014/main" id="{5FB9DE06-0AEE-4951-BD07-1FD59484C4DC}"/>
              </a:ext>
            </a:extLst>
          </p:cNvPr>
          <p:cNvCxnSpPr>
            <a:cxnSpLocks/>
            <a:stCxn id="10" idx="5"/>
            <a:endCxn id="14" idx="3"/>
          </p:cNvCxnSpPr>
          <p:nvPr/>
        </p:nvCxnSpPr>
        <p:spPr bwMode="auto">
          <a:xfrm flipV="1">
            <a:off x="5003322" y="3342664"/>
            <a:ext cx="1480249" cy="920984"/>
          </a:xfrm>
          <a:prstGeom prst="straightConnector1">
            <a:avLst/>
          </a:prstGeom>
          <a:ln>
            <a:prstDash val="dash"/>
            <a:headEnd type="non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551671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The Pipeline</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18</a:t>
            </a:fld>
            <a:endParaRPr lang="de-DE" dirty="0"/>
          </a:p>
        </p:txBody>
      </p:sp>
      <p:graphicFrame>
        <p:nvGraphicFramePr>
          <p:cNvPr id="9" name="Inhaltsplatzhalter 7">
            <a:extLst>
              <a:ext uri="{FF2B5EF4-FFF2-40B4-BE49-F238E27FC236}">
                <a16:creationId xmlns:a16="http://schemas.microsoft.com/office/drawing/2014/main" id="{645DBB87-4909-4485-8D7C-BA6314F14E70}"/>
              </a:ext>
            </a:extLst>
          </p:cNvPr>
          <p:cNvGraphicFramePr>
            <a:graphicFrameLocks/>
          </p:cNvGraphicFramePr>
          <p:nvPr>
            <p:extLst>
              <p:ext uri="{D42A27DB-BD31-4B8C-83A1-F6EECF244321}">
                <p14:modId xmlns:p14="http://schemas.microsoft.com/office/powerpoint/2010/main" val="4027378146"/>
              </p:ext>
            </p:extLst>
          </p:nvPr>
        </p:nvGraphicFramePr>
        <p:xfrm>
          <a:off x="1265048" y="1365816"/>
          <a:ext cx="6613904" cy="4126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ußzeilenplatzhalter 4">
            <a:extLst>
              <a:ext uri="{FF2B5EF4-FFF2-40B4-BE49-F238E27FC236}">
                <a16:creationId xmlns:a16="http://schemas.microsoft.com/office/drawing/2014/main" id="{8646906E-B064-41E6-A4BB-66B89BE81A29}"/>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6320620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Anomaly Detection Architecture</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19</a:t>
            </a:fld>
            <a:endParaRPr lang="de-DE" dirty="0"/>
          </a:p>
        </p:txBody>
      </p:sp>
      <p:grpSp>
        <p:nvGrpSpPr>
          <p:cNvPr id="5" name="Gruppieren 4">
            <a:extLst>
              <a:ext uri="{FF2B5EF4-FFF2-40B4-BE49-F238E27FC236}">
                <a16:creationId xmlns:a16="http://schemas.microsoft.com/office/drawing/2014/main" id="{67FC1EA5-B11D-4692-9654-D653E3ABAB2F}"/>
              </a:ext>
            </a:extLst>
          </p:cNvPr>
          <p:cNvGrpSpPr/>
          <p:nvPr/>
        </p:nvGrpSpPr>
        <p:grpSpPr>
          <a:xfrm>
            <a:off x="-5751" y="1323200"/>
            <a:ext cx="9144000" cy="5217537"/>
            <a:chOff x="-5751" y="1323200"/>
            <a:chExt cx="9144000" cy="5217537"/>
          </a:xfrm>
        </p:grpSpPr>
        <p:pic>
          <p:nvPicPr>
            <p:cNvPr id="3" name="Grafik 2">
              <a:extLst>
                <a:ext uri="{FF2B5EF4-FFF2-40B4-BE49-F238E27FC236}">
                  <a16:creationId xmlns:a16="http://schemas.microsoft.com/office/drawing/2014/main" id="{96C454EC-9267-4EDC-BED6-ACB128607B5E}"/>
                </a:ext>
              </a:extLst>
            </p:cNvPr>
            <p:cNvPicPr>
              <a:picLocks noChangeAspect="1"/>
            </p:cNvPicPr>
            <p:nvPr/>
          </p:nvPicPr>
          <p:blipFill>
            <a:blip r:embed="rId3"/>
            <a:stretch>
              <a:fillRect/>
            </a:stretch>
          </p:blipFill>
          <p:spPr>
            <a:xfrm>
              <a:off x="-5751" y="1323200"/>
              <a:ext cx="9144000" cy="5217537"/>
            </a:xfrm>
            <a:prstGeom prst="rect">
              <a:avLst/>
            </a:prstGeom>
          </p:spPr>
        </p:pic>
        <p:pic>
          <p:nvPicPr>
            <p:cNvPr id="3074" name="Picture 2" descr="Bildergebnis für kafk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7603" y="2214040"/>
              <a:ext cx="716412" cy="7808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ldergebnis für apachE SPARK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9710" y="4296335"/>
              <a:ext cx="1381906" cy="7350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Bildergebnis für apachE SPARK LOGO">
              <a:extLst>
                <a:ext uri="{FF2B5EF4-FFF2-40B4-BE49-F238E27FC236}">
                  <a16:creationId xmlns:a16="http://schemas.microsoft.com/office/drawing/2014/main" id="{C9A7761C-2FB2-489F-8FD8-59409785C6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1814" y="5719694"/>
              <a:ext cx="1381906" cy="735056"/>
            </a:xfrm>
            <a:prstGeom prst="rect">
              <a:avLst/>
            </a:prstGeom>
            <a:noFill/>
            <a:extLst>
              <a:ext uri="{909E8E84-426E-40DD-AFC4-6F175D3DCCD1}">
                <a14:hiddenFill xmlns:a14="http://schemas.microsoft.com/office/drawing/2010/main">
                  <a:solidFill>
                    <a:srgbClr val="FFFFFF"/>
                  </a:solidFill>
                </a14:hiddenFill>
              </a:ext>
            </a:extLst>
          </p:spPr>
        </p:pic>
        <p:pic>
          <p:nvPicPr>
            <p:cNvPr id="21" name="Grafik 20">
              <a:extLst>
                <a:ext uri="{FF2B5EF4-FFF2-40B4-BE49-F238E27FC236}">
                  <a16:creationId xmlns:a16="http://schemas.microsoft.com/office/drawing/2014/main" id="{3E7B241A-F80B-4212-9624-11AE75A25FEC}"/>
                </a:ext>
              </a:extLst>
            </p:cNvPr>
            <p:cNvPicPr>
              <a:picLocks noChangeAspect="1"/>
            </p:cNvPicPr>
            <p:nvPr/>
          </p:nvPicPr>
          <p:blipFill>
            <a:blip r:embed="rId6"/>
            <a:stretch>
              <a:fillRect/>
            </a:stretch>
          </p:blipFill>
          <p:spPr>
            <a:xfrm>
              <a:off x="482165" y="1684568"/>
              <a:ext cx="1139601" cy="569801"/>
            </a:xfrm>
            <a:prstGeom prst="rect">
              <a:avLst/>
            </a:prstGeom>
          </p:spPr>
        </p:pic>
        <p:pic>
          <p:nvPicPr>
            <p:cNvPr id="22" name="Grafik 21">
              <a:extLst>
                <a:ext uri="{FF2B5EF4-FFF2-40B4-BE49-F238E27FC236}">
                  <a16:creationId xmlns:a16="http://schemas.microsoft.com/office/drawing/2014/main" id="{066D361F-25FB-4868-BB4F-8956F263FEB7}"/>
                </a:ext>
              </a:extLst>
            </p:cNvPr>
            <p:cNvPicPr>
              <a:picLocks noChangeAspect="1"/>
            </p:cNvPicPr>
            <p:nvPr/>
          </p:nvPicPr>
          <p:blipFill>
            <a:blip r:embed="rId7"/>
            <a:stretch>
              <a:fillRect/>
            </a:stretch>
          </p:blipFill>
          <p:spPr>
            <a:xfrm>
              <a:off x="249677" y="5594046"/>
              <a:ext cx="1599556" cy="417005"/>
            </a:xfrm>
            <a:prstGeom prst="rect">
              <a:avLst/>
            </a:prstGeom>
          </p:spPr>
        </p:pic>
        <p:pic>
          <p:nvPicPr>
            <p:cNvPr id="23" name="Grafik 22">
              <a:extLst>
                <a:ext uri="{FF2B5EF4-FFF2-40B4-BE49-F238E27FC236}">
                  <a16:creationId xmlns:a16="http://schemas.microsoft.com/office/drawing/2014/main" id="{31D65FA0-D25C-4C72-855F-07F8D9359A99}"/>
                </a:ext>
              </a:extLst>
            </p:cNvPr>
            <p:cNvPicPr>
              <a:picLocks noChangeAspect="1"/>
            </p:cNvPicPr>
            <p:nvPr/>
          </p:nvPicPr>
          <p:blipFill>
            <a:blip r:embed="rId8"/>
            <a:stretch>
              <a:fillRect/>
            </a:stretch>
          </p:blipFill>
          <p:spPr>
            <a:xfrm>
              <a:off x="540282" y="4919321"/>
              <a:ext cx="1018346" cy="623827"/>
            </a:xfrm>
            <a:prstGeom prst="rect">
              <a:avLst/>
            </a:prstGeom>
          </p:spPr>
        </p:pic>
      </p:grpSp>
      <p:sp>
        <p:nvSpPr>
          <p:cNvPr id="13" name="Fußzeilenplatzhalter 4">
            <a:extLst>
              <a:ext uri="{FF2B5EF4-FFF2-40B4-BE49-F238E27FC236}">
                <a16:creationId xmlns:a16="http://schemas.microsoft.com/office/drawing/2014/main" id="{8B54D780-4604-4400-AADB-BBF5E8B95044}"/>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17718035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250827" y="44451"/>
            <a:ext cx="7535885" cy="720725"/>
          </a:xfrm>
        </p:spPr>
        <p:txBody>
          <a:bodyPr/>
          <a:lstStyle/>
          <a:p>
            <a:r>
              <a:rPr lang="en-US"/>
              <a:t>Outline</a:t>
            </a:r>
            <a:endParaRPr lang="en-US" dirty="0"/>
          </a:p>
        </p:txBody>
      </p:sp>
      <p:sp>
        <p:nvSpPr>
          <p:cNvPr id="8" name="Inhaltsplatzhalter 2"/>
          <p:cNvSpPr>
            <a:spLocks noGrp="1"/>
          </p:cNvSpPr>
          <p:nvPr>
            <p:ph idx="1"/>
          </p:nvPr>
        </p:nvSpPr>
        <p:spPr/>
        <p:txBody>
          <a:bodyPr>
            <a:normAutofit fontScale="92500" lnSpcReduction="20000"/>
          </a:bodyPr>
          <a:lstStyle/>
          <a:p>
            <a:r>
              <a:rPr lang="en-US" dirty="0"/>
              <a:t>Motivation and Problem Statement</a:t>
            </a:r>
          </a:p>
          <a:p>
            <a:endParaRPr lang="en-US" dirty="0"/>
          </a:p>
          <a:p>
            <a:r>
              <a:rPr lang="en-US" dirty="0"/>
              <a:t>Research Questions</a:t>
            </a:r>
          </a:p>
          <a:p>
            <a:endParaRPr lang="en-US" dirty="0"/>
          </a:p>
          <a:p>
            <a:r>
              <a:rPr lang="en-US" dirty="0"/>
              <a:t>Background</a:t>
            </a:r>
          </a:p>
          <a:p>
            <a:pPr marL="285750" indent="-285750">
              <a:buFont typeface="Wingdings" panose="05000000000000000000" pitchFamily="2" charset="2"/>
              <a:buChar char="§"/>
            </a:pPr>
            <a:r>
              <a:rPr lang="en-US" dirty="0"/>
              <a:t>Definition of an Anomaly</a:t>
            </a:r>
          </a:p>
          <a:p>
            <a:pPr marL="285750" indent="-285750">
              <a:buFont typeface="Wingdings" panose="05000000000000000000" pitchFamily="2" charset="2"/>
              <a:buChar char="§"/>
            </a:pPr>
            <a:r>
              <a:rPr lang="en-US" dirty="0"/>
              <a:t>Metrics used in Anomaly Detection</a:t>
            </a:r>
          </a:p>
          <a:p>
            <a:pPr marL="285750" indent="-285750">
              <a:buFont typeface="Wingdings" panose="05000000000000000000" pitchFamily="2" charset="2"/>
              <a:buChar char="§"/>
            </a:pPr>
            <a:r>
              <a:rPr lang="en-US" dirty="0"/>
              <a:t>Algorithms for Anomaly Detection</a:t>
            </a:r>
          </a:p>
          <a:p>
            <a:pPr marL="285750" indent="-285750">
              <a:buFont typeface="Wingdings" panose="05000000000000000000" pitchFamily="2" charset="2"/>
              <a:buChar char="§"/>
            </a:pPr>
            <a:r>
              <a:rPr lang="en-US" dirty="0"/>
              <a:t>Distributed Tracing</a:t>
            </a:r>
          </a:p>
          <a:p>
            <a:endParaRPr lang="en-US" dirty="0"/>
          </a:p>
          <a:p>
            <a:r>
              <a:rPr lang="en-US" dirty="0"/>
              <a:t>Implementation</a:t>
            </a:r>
          </a:p>
          <a:p>
            <a:pPr marL="285750" indent="-285750">
              <a:buFont typeface="Wingdings" panose="05000000000000000000" pitchFamily="2" charset="2"/>
              <a:buChar char="§"/>
            </a:pPr>
            <a:r>
              <a:rPr lang="en-US" dirty="0"/>
              <a:t>Architecture</a:t>
            </a:r>
          </a:p>
          <a:p>
            <a:pPr marL="285750" indent="-285750">
              <a:buFont typeface="Wingdings" panose="05000000000000000000" pitchFamily="2" charset="2"/>
              <a:buChar char="§"/>
            </a:pPr>
            <a:r>
              <a:rPr lang="en-US" dirty="0"/>
              <a:t>Anomaly Detection Pipeline</a:t>
            </a:r>
          </a:p>
          <a:p>
            <a:pPr marL="285750" indent="-285750">
              <a:buFont typeface="Wingdings" panose="05000000000000000000" pitchFamily="2" charset="2"/>
              <a:buChar char="§"/>
            </a:pPr>
            <a:r>
              <a:rPr lang="en-US" dirty="0"/>
              <a:t>Root Cause Analysis</a:t>
            </a:r>
          </a:p>
          <a:p>
            <a:pPr marL="285750" indent="-285750">
              <a:buFont typeface="Wingdings" panose="05000000000000000000" pitchFamily="2" charset="2"/>
              <a:buChar char="§"/>
            </a:pPr>
            <a:r>
              <a:rPr lang="en-US" dirty="0"/>
              <a:t>Live Demo</a:t>
            </a:r>
          </a:p>
          <a:p>
            <a:pPr marL="0" indent="0"/>
            <a:endParaRPr lang="en-US" dirty="0"/>
          </a:p>
          <a:p>
            <a:pPr marL="0" indent="0"/>
            <a:r>
              <a:rPr lang="en-US" dirty="0"/>
              <a:t>Evaluation</a:t>
            </a:r>
          </a:p>
          <a:p>
            <a:pPr marL="0" indent="0"/>
            <a:endParaRPr lang="en-US" dirty="0"/>
          </a:p>
          <a:p>
            <a:pPr marL="0" indent="0"/>
            <a:r>
              <a:rPr lang="en-US" dirty="0"/>
              <a:t>Conclusion</a:t>
            </a:r>
            <a:br>
              <a:rPr lang="en-US" dirty="0"/>
            </a:br>
            <a:endParaRPr lang="en-US" dirty="0"/>
          </a:p>
        </p:txBody>
      </p:sp>
      <p:sp>
        <p:nvSpPr>
          <p:cNvPr id="4" name="Datumsplatzhalter 3"/>
          <p:cNvSpPr>
            <a:spLocks noGrp="1"/>
          </p:cNvSpPr>
          <p:nvPr>
            <p:ph type="dt" sz="half" idx="10"/>
          </p:nvPr>
        </p:nvSpPr>
        <p:spPr>
          <a:xfrm>
            <a:off x="7037388" y="6570615"/>
            <a:ext cx="1606550" cy="288925"/>
          </a:xfrm>
        </p:spPr>
        <p:txBody>
          <a:bodyPr/>
          <a:lstStyle/>
          <a:p>
            <a:r>
              <a:rPr lang="de-DE"/>
              <a:t>© sebis</a:t>
            </a:r>
            <a:endParaRPr lang="de-DE" dirty="0"/>
          </a:p>
        </p:txBody>
      </p:sp>
      <p:sp>
        <p:nvSpPr>
          <p:cNvPr id="5" name="Fußzeilenplatzhalter 4"/>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fld id="{05BC9FAB-BDC1-47C0-A8BB-6E12A8205D33}" type="slidenum">
              <a:rPr lang="de-DE" smtClean="0"/>
              <a:pPr/>
              <a:t>2</a:t>
            </a:fld>
            <a:endParaRPr lang="de-DE" dirty="0"/>
          </a:p>
        </p:txBody>
      </p:sp>
    </p:spTree>
    <p:extLst>
      <p:ext uri="{BB962C8B-B14F-4D97-AF65-F5344CB8AC3E}">
        <p14:creationId xmlns:p14="http://schemas.microsoft.com/office/powerpoint/2010/main" val="24340194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Anomaly Detection Pipeline</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20</a:t>
            </a:fld>
            <a:endParaRPr lang="de-DE" dirty="0"/>
          </a:p>
        </p:txBody>
      </p:sp>
      <p:pic>
        <p:nvPicPr>
          <p:cNvPr id="7" name="Picture 2" descr="Bildergebnis für apachE SPARK LOGO">
            <a:extLst>
              <a:ext uri="{FF2B5EF4-FFF2-40B4-BE49-F238E27FC236}">
                <a16:creationId xmlns:a16="http://schemas.microsoft.com/office/drawing/2014/main" id="{E4924DC5-6871-4375-B1DB-29DD366E00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759" y="5372829"/>
            <a:ext cx="1381906" cy="735056"/>
          </a:xfrm>
          <a:prstGeom prst="rect">
            <a:avLst/>
          </a:prstGeom>
          <a:noFill/>
          <a:extLst>
            <a:ext uri="{909E8E84-426E-40DD-AFC4-6F175D3DCCD1}">
              <a14:hiddenFill xmlns:a14="http://schemas.microsoft.com/office/drawing/2010/main">
                <a:solidFill>
                  <a:srgbClr val="FFFFFF"/>
                </a:solidFill>
              </a14:hiddenFill>
            </a:ext>
          </a:extLst>
        </p:spPr>
      </p:pic>
      <p:sp>
        <p:nvSpPr>
          <p:cNvPr id="10" name="Pfeil: Chevron 9">
            <a:extLst>
              <a:ext uri="{FF2B5EF4-FFF2-40B4-BE49-F238E27FC236}">
                <a16:creationId xmlns:a16="http://schemas.microsoft.com/office/drawing/2014/main" id="{9DE6DDC4-65D0-456A-AF73-499CB5C8FF12}"/>
              </a:ext>
            </a:extLst>
          </p:cNvPr>
          <p:cNvSpPr/>
          <p:nvPr/>
        </p:nvSpPr>
        <p:spPr bwMode="auto">
          <a:xfrm>
            <a:off x="1132450" y="1854676"/>
            <a:ext cx="2602791" cy="2432649"/>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Span </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Import</a:t>
            </a:r>
          </a:p>
        </p:txBody>
      </p:sp>
      <p:sp>
        <p:nvSpPr>
          <p:cNvPr id="12" name="Pfeil: Chevron 11">
            <a:extLst>
              <a:ext uri="{FF2B5EF4-FFF2-40B4-BE49-F238E27FC236}">
                <a16:creationId xmlns:a16="http://schemas.microsoft.com/office/drawing/2014/main" id="{37FD026E-0FE4-4913-8AC4-305829FC0F5E}"/>
              </a:ext>
            </a:extLst>
          </p:cNvPr>
          <p:cNvSpPr/>
          <p:nvPr/>
        </p:nvSpPr>
        <p:spPr bwMode="auto">
          <a:xfrm>
            <a:off x="3735241" y="1828799"/>
            <a:ext cx="2001328" cy="764875"/>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Error </a:t>
            </a:r>
            <a:r>
              <a:rPr lang="de-DE" dirty="0" err="1">
                <a:solidFill>
                  <a:schemeClr val="tx1"/>
                </a:solidFill>
                <a:cs typeface="Arial" pitchFamily="34" charset="0"/>
              </a:rPr>
              <a:t>Detection</a:t>
            </a:r>
            <a:endParaRPr lang="de-DE" dirty="0">
              <a:solidFill>
                <a:schemeClr val="tx1"/>
              </a:solidFill>
              <a:cs typeface="Arial" pitchFamily="34" charset="0"/>
            </a:endParaRPr>
          </a:p>
        </p:txBody>
      </p:sp>
      <p:sp>
        <p:nvSpPr>
          <p:cNvPr id="13" name="Pfeil: Chevron 12">
            <a:extLst>
              <a:ext uri="{FF2B5EF4-FFF2-40B4-BE49-F238E27FC236}">
                <a16:creationId xmlns:a16="http://schemas.microsoft.com/office/drawing/2014/main" id="{9B8A4BC0-1114-41E9-8A64-09DD4660851F}"/>
              </a:ext>
            </a:extLst>
          </p:cNvPr>
          <p:cNvSpPr/>
          <p:nvPr/>
        </p:nvSpPr>
        <p:spPr bwMode="auto">
          <a:xfrm>
            <a:off x="3735241" y="2662686"/>
            <a:ext cx="2001328" cy="764875"/>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Fixed Threshold</a:t>
            </a:r>
          </a:p>
        </p:txBody>
      </p:sp>
      <p:sp>
        <p:nvSpPr>
          <p:cNvPr id="14" name="Pfeil: Chevron 13">
            <a:extLst>
              <a:ext uri="{FF2B5EF4-FFF2-40B4-BE49-F238E27FC236}">
                <a16:creationId xmlns:a16="http://schemas.microsoft.com/office/drawing/2014/main" id="{664BFC20-2BD8-4DD0-96FE-4E0913B50676}"/>
              </a:ext>
            </a:extLst>
          </p:cNvPr>
          <p:cNvSpPr/>
          <p:nvPr/>
        </p:nvSpPr>
        <p:spPr bwMode="auto">
          <a:xfrm>
            <a:off x="3735241" y="3496574"/>
            <a:ext cx="2001328" cy="764875"/>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err="1">
                <a:solidFill>
                  <a:schemeClr val="tx1"/>
                </a:solidFill>
                <a:cs typeface="Arial" pitchFamily="34" charset="0"/>
              </a:rPr>
              <a:t>Increased</a:t>
            </a:r>
            <a:endParaRPr lang="de-DE"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chemeClr val="tx1"/>
                </a:solidFill>
                <a:cs typeface="Arial" pitchFamily="34" charset="0"/>
              </a:rPr>
              <a:t>Response</a:t>
            </a:r>
            <a:r>
              <a:rPr lang="de-DE" dirty="0">
                <a:solidFill>
                  <a:schemeClr val="tx1"/>
                </a:solidFill>
                <a:cs typeface="Arial" pitchFamily="34" charset="0"/>
              </a:rPr>
              <a:t> Time</a:t>
            </a:r>
          </a:p>
        </p:txBody>
      </p:sp>
      <p:sp>
        <p:nvSpPr>
          <p:cNvPr id="17" name="Pfeil: Chevron 16">
            <a:extLst>
              <a:ext uri="{FF2B5EF4-FFF2-40B4-BE49-F238E27FC236}">
                <a16:creationId xmlns:a16="http://schemas.microsoft.com/office/drawing/2014/main" id="{18E18458-4680-47B8-8754-96CE17F34AC1}"/>
              </a:ext>
            </a:extLst>
          </p:cNvPr>
          <p:cNvSpPr/>
          <p:nvPr/>
        </p:nvSpPr>
        <p:spPr bwMode="auto">
          <a:xfrm>
            <a:off x="5736569" y="1828800"/>
            <a:ext cx="2602791" cy="2432649"/>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Report</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a:t>
            </a:r>
            <a:r>
              <a:rPr lang="de-DE" dirty="0" err="1">
                <a:solidFill>
                  <a:schemeClr val="tx1"/>
                </a:solidFill>
                <a:cs typeface="Arial" pitchFamily="34" charset="0"/>
              </a:rPr>
              <a:t>Anomaly</a:t>
            </a:r>
            <a:endParaRPr lang="de-DE" dirty="0">
              <a:solidFill>
                <a:schemeClr val="tx1"/>
              </a:solidFill>
              <a:cs typeface="Arial" pitchFamily="34" charset="0"/>
            </a:endParaRPr>
          </a:p>
        </p:txBody>
      </p:sp>
      <p:sp>
        <p:nvSpPr>
          <p:cNvPr id="15" name="Fußzeilenplatzhalter 4">
            <a:extLst>
              <a:ext uri="{FF2B5EF4-FFF2-40B4-BE49-F238E27FC236}">
                <a16:creationId xmlns:a16="http://schemas.microsoft.com/office/drawing/2014/main" id="{69AF484F-E92D-4519-8747-EB790D2115F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4304190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Root Cause Analysis</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21</a:t>
            </a:fld>
            <a:endParaRPr lang="de-DE" dirty="0"/>
          </a:p>
        </p:txBody>
      </p:sp>
      <p:sp>
        <p:nvSpPr>
          <p:cNvPr id="3" name="Ellipse 2">
            <a:extLst>
              <a:ext uri="{FF2B5EF4-FFF2-40B4-BE49-F238E27FC236}">
                <a16:creationId xmlns:a16="http://schemas.microsoft.com/office/drawing/2014/main" id="{EAD13DE9-FA07-49F3-A386-00DF5247C1DA}"/>
              </a:ext>
            </a:extLst>
          </p:cNvPr>
          <p:cNvSpPr/>
          <p:nvPr/>
        </p:nvSpPr>
        <p:spPr bwMode="auto">
          <a:xfrm>
            <a:off x="3583649" y="1077075"/>
            <a:ext cx="1974405" cy="1071653"/>
          </a:xfrm>
          <a:prstGeom prst="ellipse">
            <a:avLst/>
          </a:prstGeom>
          <a:solidFill>
            <a:srgbClr val="0065BD">
              <a:alpha val="19000"/>
            </a:srgbClr>
          </a:solidFill>
          <a:ln w="127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Service A</a:t>
            </a:r>
          </a:p>
        </p:txBody>
      </p:sp>
      <p:sp>
        <p:nvSpPr>
          <p:cNvPr id="9" name="Ellipse 8">
            <a:extLst>
              <a:ext uri="{FF2B5EF4-FFF2-40B4-BE49-F238E27FC236}">
                <a16:creationId xmlns:a16="http://schemas.microsoft.com/office/drawing/2014/main" id="{1372D00D-9C89-4E39-A727-5DE013EA3271}"/>
              </a:ext>
            </a:extLst>
          </p:cNvPr>
          <p:cNvSpPr/>
          <p:nvPr/>
        </p:nvSpPr>
        <p:spPr bwMode="auto">
          <a:xfrm>
            <a:off x="3583649" y="2947684"/>
            <a:ext cx="1974405" cy="1071653"/>
          </a:xfrm>
          <a:prstGeom prst="ellipse">
            <a:avLst/>
          </a:prstGeom>
          <a:solidFill>
            <a:srgbClr val="0065BD">
              <a:alpha val="19000"/>
            </a:srgbClr>
          </a:solidFill>
          <a:ln w="127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Service B</a:t>
            </a:r>
          </a:p>
        </p:txBody>
      </p:sp>
      <p:sp>
        <p:nvSpPr>
          <p:cNvPr id="10" name="Ellipse 9">
            <a:extLst>
              <a:ext uri="{FF2B5EF4-FFF2-40B4-BE49-F238E27FC236}">
                <a16:creationId xmlns:a16="http://schemas.microsoft.com/office/drawing/2014/main" id="{051DD51B-6EA4-46D9-9DD3-0E15F3270E36}"/>
              </a:ext>
            </a:extLst>
          </p:cNvPr>
          <p:cNvSpPr/>
          <p:nvPr/>
        </p:nvSpPr>
        <p:spPr bwMode="auto">
          <a:xfrm>
            <a:off x="1117113" y="4282467"/>
            <a:ext cx="1974405" cy="1071653"/>
          </a:xfrm>
          <a:prstGeom prst="ellipse">
            <a:avLst/>
          </a:prstGeom>
          <a:solidFill>
            <a:srgbClr val="0065BD">
              <a:alpha val="19000"/>
            </a:srgbClr>
          </a:solidFill>
          <a:ln w="127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Service C</a:t>
            </a:r>
          </a:p>
        </p:txBody>
      </p:sp>
      <p:sp>
        <p:nvSpPr>
          <p:cNvPr id="11" name="Ellipse 10">
            <a:extLst>
              <a:ext uri="{FF2B5EF4-FFF2-40B4-BE49-F238E27FC236}">
                <a16:creationId xmlns:a16="http://schemas.microsoft.com/office/drawing/2014/main" id="{D11E7B31-C1A3-4BF4-9E25-69A25CC3ADE0}"/>
              </a:ext>
            </a:extLst>
          </p:cNvPr>
          <p:cNvSpPr/>
          <p:nvPr/>
        </p:nvSpPr>
        <p:spPr bwMode="auto">
          <a:xfrm>
            <a:off x="6050185" y="4282467"/>
            <a:ext cx="1974405" cy="1071653"/>
          </a:xfrm>
          <a:prstGeom prst="ellipse">
            <a:avLst/>
          </a:prstGeom>
          <a:solidFill>
            <a:srgbClr val="0065BD">
              <a:alpha val="19000"/>
            </a:srgbClr>
          </a:solidFill>
          <a:ln w="127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Service E</a:t>
            </a:r>
          </a:p>
        </p:txBody>
      </p:sp>
      <p:sp>
        <p:nvSpPr>
          <p:cNvPr id="12" name="Ellipse 11">
            <a:extLst>
              <a:ext uri="{FF2B5EF4-FFF2-40B4-BE49-F238E27FC236}">
                <a16:creationId xmlns:a16="http://schemas.microsoft.com/office/drawing/2014/main" id="{9F4AAB3E-A5E7-44ED-87B6-054FD33FA0E7}"/>
              </a:ext>
            </a:extLst>
          </p:cNvPr>
          <p:cNvSpPr/>
          <p:nvPr/>
        </p:nvSpPr>
        <p:spPr bwMode="auto">
          <a:xfrm>
            <a:off x="3583649" y="4818294"/>
            <a:ext cx="1974405" cy="1071653"/>
          </a:xfrm>
          <a:prstGeom prst="ellipse">
            <a:avLst/>
          </a:prstGeom>
          <a:solidFill>
            <a:srgbClr val="0065BD">
              <a:alpha val="19000"/>
            </a:srgbClr>
          </a:solidFill>
          <a:ln w="127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Service D</a:t>
            </a:r>
          </a:p>
        </p:txBody>
      </p:sp>
      <p:cxnSp>
        <p:nvCxnSpPr>
          <p:cNvPr id="13" name="Gerade Verbindung mit Pfeil 12">
            <a:extLst>
              <a:ext uri="{FF2B5EF4-FFF2-40B4-BE49-F238E27FC236}">
                <a16:creationId xmlns:a16="http://schemas.microsoft.com/office/drawing/2014/main" id="{C354A4D1-200B-47B9-AA79-D4C6FC67032F}"/>
              </a:ext>
            </a:extLst>
          </p:cNvPr>
          <p:cNvCxnSpPr>
            <a:cxnSpLocks/>
          </p:cNvCxnSpPr>
          <p:nvPr/>
        </p:nvCxnSpPr>
        <p:spPr bwMode="auto">
          <a:xfrm>
            <a:off x="4495140" y="2148728"/>
            <a:ext cx="0" cy="79895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5" name="Gerade Verbindung mit Pfeil 14">
            <a:extLst>
              <a:ext uri="{FF2B5EF4-FFF2-40B4-BE49-F238E27FC236}">
                <a16:creationId xmlns:a16="http://schemas.microsoft.com/office/drawing/2014/main" id="{1B7FE004-4322-40F5-A2D4-6AEE1298CBBD}"/>
              </a:ext>
            </a:extLst>
          </p:cNvPr>
          <p:cNvCxnSpPr>
            <a:stCxn id="9" idx="3"/>
            <a:endCxn id="10" idx="7"/>
          </p:cNvCxnSpPr>
          <p:nvPr/>
        </p:nvCxnSpPr>
        <p:spPr bwMode="auto">
          <a:xfrm flipH="1">
            <a:off x="2802373" y="3862397"/>
            <a:ext cx="1070421" cy="577010"/>
          </a:xfrm>
          <a:prstGeom prst="straightConnector1">
            <a:avLst/>
          </a:prstGeom>
          <a:ln>
            <a:headEnd type="triangle" w="med" len="med"/>
            <a:tailEnd type="none"/>
          </a:ln>
        </p:spPr>
        <p:style>
          <a:lnRef idx="3">
            <a:schemeClr val="dk1"/>
          </a:lnRef>
          <a:fillRef idx="0">
            <a:schemeClr val="dk1"/>
          </a:fillRef>
          <a:effectRef idx="2">
            <a:schemeClr val="dk1"/>
          </a:effectRef>
          <a:fontRef idx="minor">
            <a:schemeClr val="tx1"/>
          </a:fontRef>
        </p:style>
      </p:cxnSp>
      <p:cxnSp>
        <p:nvCxnSpPr>
          <p:cNvPr id="17" name="Gerade Verbindung mit Pfeil 16">
            <a:extLst>
              <a:ext uri="{FF2B5EF4-FFF2-40B4-BE49-F238E27FC236}">
                <a16:creationId xmlns:a16="http://schemas.microsoft.com/office/drawing/2014/main" id="{1FC554C9-A4A0-4D2F-9E31-DC3EAD253A81}"/>
              </a:ext>
            </a:extLst>
          </p:cNvPr>
          <p:cNvCxnSpPr>
            <a:cxnSpLocks/>
          </p:cNvCxnSpPr>
          <p:nvPr/>
        </p:nvCxnSpPr>
        <p:spPr bwMode="auto">
          <a:xfrm>
            <a:off x="5270585" y="3862397"/>
            <a:ext cx="1070421" cy="57701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9" name="Gerade Verbindung mit Pfeil 18">
            <a:extLst>
              <a:ext uri="{FF2B5EF4-FFF2-40B4-BE49-F238E27FC236}">
                <a16:creationId xmlns:a16="http://schemas.microsoft.com/office/drawing/2014/main" id="{1A69CFD9-D124-4DB8-A949-26C72FD98730}"/>
              </a:ext>
            </a:extLst>
          </p:cNvPr>
          <p:cNvCxnSpPr>
            <a:cxnSpLocks/>
          </p:cNvCxnSpPr>
          <p:nvPr/>
        </p:nvCxnSpPr>
        <p:spPr bwMode="auto">
          <a:xfrm>
            <a:off x="4489309" y="4019337"/>
            <a:ext cx="0" cy="798957"/>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1" name="Gerade Verbindung mit Pfeil 20">
            <a:extLst>
              <a:ext uri="{FF2B5EF4-FFF2-40B4-BE49-F238E27FC236}">
                <a16:creationId xmlns:a16="http://schemas.microsoft.com/office/drawing/2014/main" id="{790A7921-7D9B-4A1F-8312-686C70FFA4E7}"/>
              </a:ext>
            </a:extLst>
          </p:cNvPr>
          <p:cNvCxnSpPr>
            <a:cxnSpLocks/>
          </p:cNvCxnSpPr>
          <p:nvPr/>
        </p:nvCxnSpPr>
        <p:spPr bwMode="auto">
          <a:xfrm flipV="1">
            <a:off x="2596447" y="3751425"/>
            <a:ext cx="1148516" cy="599255"/>
          </a:xfrm>
          <a:prstGeom prst="straightConnector1">
            <a:avLst/>
          </a:prstGeom>
          <a:ln>
            <a:headEnd type="triangle" w="med" len="med"/>
            <a:tailEnd type="none"/>
          </a:ln>
        </p:spPr>
        <p:style>
          <a:lnRef idx="3">
            <a:schemeClr val="dk1"/>
          </a:lnRef>
          <a:fillRef idx="0">
            <a:schemeClr val="dk1"/>
          </a:fillRef>
          <a:effectRef idx="2">
            <a:schemeClr val="dk1"/>
          </a:effectRef>
          <a:fontRef idx="minor">
            <a:schemeClr val="tx1"/>
          </a:fontRef>
        </p:style>
      </p:cxnSp>
      <p:cxnSp>
        <p:nvCxnSpPr>
          <p:cNvPr id="23" name="Gerade Verbindung mit Pfeil 22">
            <a:extLst>
              <a:ext uri="{FF2B5EF4-FFF2-40B4-BE49-F238E27FC236}">
                <a16:creationId xmlns:a16="http://schemas.microsoft.com/office/drawing/2014/main" id="{CFEDC0E1-B7D5-4D9F-B156-23421B2CD87F}"/>
              </a:ext>
            </a:extLst>
          </p:cNvPr>
          <p:cNvCxnSpPr>
            <a:cxnSpLocks/>
          </p:cNvCxnSpPr>
          <p:nvPr/>
        </p:nvCxnSpPr>
        <p:spPr bwMode="auto">
          <a:xfrm flipH="1" flipV="1">
            <a:off x="5391176" y="3751425"/>
            <a:ext cx="1115033" cy="61099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7" name="Gerade Verbindung mit Pfeil 26">
            <a:extLst>
              <a:ext uri="{FF2B5EF4-FFF2-40B4-BE49-F238E27FC236}">
                <a16:creationId xmlns:a16="http://schemas.microsoft.com/office/drawing/2014/main" id="{EAF21768-7A15-42AD-83A7-06651984763C}"/>
              </a:ext>
            </a:extLst>
          </p:cNvPr>
          <p:cNvCxnSpPr/>
          <p:nvPr/>
        </p:nvCxnSpPr>
        <p:spPr bwMode="auto">
          <a:xfrm>
            <a:off x="4659185" y="4019337"/>
            <a:ext cx="0" cy="798957"/>
          </a:xfrm>
          <a:prstGeom prst="straightConnector1">
            <a:avLst/>
          </a:prstGeom>
          <a:ln>
            <a:headEnd type="triangle" w="med" len="med"/>
            <a:tailEnd type="none"/>
          </a:ln>
        </p:spPr>
        <p:style>
          <a:lnRef idx="3">
            <a:schemeClr val="dk1"/>
          </a:lnRef>
          <a:fillRef idx="0">
            <a:schemeClr val="dk1"/>
          </a:fillRef>
          <a:effectRef idx="2">
            <a:schemeClr val="dk1"/>
          </a:effectRef>
          <a:fontRef idx="minor">
            <a:schemeClr val="tx1"/>
          </a:fontRef>
        </p:style>
      </p:cxnSp>
      <p:cxnSp>
        <p:nvCxnSpPr>
          <p:cNvPr id="28" name="Gerade Verbindung mit Pfeil 27">
            <a:extLst>
              <a:ext uri="{FF2B5EF4-FFF2-40B4-BE49-F238E27FC236}">
                <a16:creationId xmlns:a16="http://schemas.microsoft.com/office/drawing/2014/main" id="{EE9E9264-0E76-4747-BE1B-D7393727CD71}"/>
              </a:ext>
            </a:extLst>
          </p:cNvPr>
          <p:cNvCxnSpPr>
            <a:cxnSpLocks/>
          </p:cNvCxnSpPr>
          <p:nvPr/>
        </p:nvCxnSpPr>
        <p:spPr bwMode="auto">
          <a:xfrm>
            <a:off x="4659185" y="2148728"/>
            <a:ext cx="0" cy="798956"/>
          </a:xfrm>
          <a:prstGeom prst="straightConnector1">
            <a:avLst/>
          </a:prstGeom>
          <a:ln>
            <a:headEnd type="triangle" w="med" len="med"/>
            <a:tailEnd type="none"/>
          </a:ln>
        </p:spPr>
        <p:style>
          <a:lnRef idx="3">
            <a:schemeClr val="dk1"/>
          </a:lnRef>
          <a:fillRef idx="0">
            <a:schemeClr val="dk1"/>
          </a:fillRef>
          <a:effectRef idx="2">
            <a:schemeClr val="dk1"/>
          </a:effectRef>
          <a:fontRef idx="minor">
            <a:schemeClr val="tx1"/>
          </a:fontRef>
        </p:style>
      </p:cxnSp>
      <p:pic>
        <p:nvPicPr>
          <p:cNvPr id="29" name="Grafik 28">
            <a:extLst>
              <a:ext uri="{FF2B5EF4-FFF2-40B4-BE49-F238E27FC236}">
                <a16:creationId xmlns:a16="http://schemas.microsoft.com/office/drawing/2014/main" id="{453A6E3E-21EC-4744-B3DD-2FD08B664278}"/>
              </a:ext>
            </a:extLst>
          </p:cNvPr>
          <p:cNvPicPr>
            <a:picLocks noChangeAspect="1"/>
          </p:cNvPicPr>
          <p:nvPr/>
        </p:nvPicPr>
        <p:blipFill>
          <a:blip r:embed="rId3"/>
          <a:stretch>
            <a:fillRect/>
          </a:stretch>
        </p:blipFill>
        <p:spPr>
          <a:xfrm>
            <a:off x="6809790" y="4311042"/>
            <a:ext cx="455194" cy="403984"/>
          </a:xfrm>
          <a:prstGeom prst="rect">
            <a:avLst/>
          </a:prstGeom>
        </p:spPr>
      </p:pic>
      <p:sp>
        <p:nvSpPr>
          <p:cNvPr id="30" name="Ellipse 29">
            <a:extLst>
              <a:ext uri="{FF2B5EF4-FFF2-40B4-BE49-F238E27FC236}">
                <a16:creationId xmlns:a16="http://schemas.microsoft.com/office/drawing/2014/main" id="{901244F0-8BCA-4938-B947-1C4447D1C7D6}"/>
              </a:ext>
            </a:extLst>
          </p:cNvPr>
          <p:cNvSpPr/>
          <p:nvPr/>
        </p:nvSpPr>
        <p:spPr bwMode="auto">
          <a:xfrm>
            <a:off x="6056977" y="4282466"/>
            <a:ext cx="1974405" cy="1071653"/>
          </a:xfrm>
          <a:prstGeom prst="ellipse">
            <a:avLst/>
          </a:prstGeom>
          <a:noFill/>
          <a:ln w="25400">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31" name="Ellipse 30">
            <a:extLst>
              <a:ext uri="{FF2B5EF4-FFF2-40B4-BE49-F238E27FC236}">
                <a16:creationId xmlns:a16="http://schemas.microsoft.com/office/drawing/2014/main" id="{26C5B01F-5417-47CD-B051-5B36E48F065F}"/>
              </a:ext>
            </a:extLst>
          </p:cNvPr>
          <p:cNvSpPr/>
          <p:nvPr/>
        </p:nvSpPr>
        <p:spPr bwMode="auto">
          <a:xfrm>
            <a:off x="3580867" y="2947684"/>
            <a:ext cx="1974405" cy="1071653"/>
          </a:xfrm>
          <a:prstGeom prst="ellipse">
            <a:avLst/>
          </a:prstGeom>
          <a:noFill/>
          <a:ln w="25400">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32" name="Ellipse 31">
            <a:extLst>
              <a:ext uri="{FF2B5EF4-FFF2-40B4-BE49-F238E27FC236}">
                <a16:creationId xmlns:a16="http://schemas.microsoft.com/office/drawing/2014/main" id="{B3B49ADF-C077-4654-B215-35EF5832ADB1}"/>
              </a:ext>
            </a:extLst>
          </p:cNvPr>
          <p:cNvSpPr/>
          <p:nvPr/>
        </p:nvSpPr>
        <p:spPr bwMode="auto">
          <a:xfrm>
            <a:off x="3583649" y="1077075"/>
            <a:ext cx="1974405" cy="1071653"/>
          </a:xfrm>
          <a:prstGeom prst="ellipse">
            <a:avLst/>
          </a:prstGeom>
          <a:noFill/>
          <a:ln w="25400">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24" name="Fußzeilenplatzhalter 4">
            <a:extLst>
              <a:ext uri="{FF2B5EF4-FFF2-40B4-BE49-F238E27FC236}">
                <a16:creationId xmlns:a16="http://schemas.microsoft.com/office/drawing/2014/main" id="{5F3729AD-B74D-42C0-9E8D-5C1871470BAB}"/>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18596687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Root Cause Analysis</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22</a:t>
            </a:fld>
            <a:endParaRPr lang="de-DE" dirty="0"/>
          </a:p>
        </p:txBody>
      </p:sp>
      <p:sp>
        <p:nvSpPr>
          <p:cNvPr id="3" name="Ellipse 2">
            <a:extLst>
              <a:ext uri="{FF2B5EF4-FFF2-40B4-BE49-F238E27FC236}">
                <a16:creationId xmlns:a16="http://schemas.microsoft.com/office/drawing/2014/main" id="{EAD13DE9-FA07-49F3-A386-00DF5247C1DA}"/>
              </a:ext>
            </a:extLst>
          </p:cNvPr>
          <p:cNvSpPr/>
          <p:nvPr/>
        </p:nvSpPr>
        <p:spPr bwMode="auto">
          <a:xfrm>
            <a:off x="3583649" y="1077075"/>
            <a:ext cx="1974405" cy="1071653"/>
          </a:xfrm>
          <a:prstGeom prst="ellipse">
            <a:avLst/>
          </a:prstGeom>
          <a:solidFill>
            <a:srgbClr val="0065BD">
              <a:alpha val="19000"/>
            </a:srgbClr>
          </a:solidFill>
          <a:ln w="127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Service A</a:t>
            </a:r>
          </a:p>
        </p:txBody>
      </p:sp>
      <p:sp>
        <p:nvSpPr>
          <p:cNvPr id="9" name="Ellipse 8">
            <a:extLst>
              <a:ext uri="{FF2B5EF4-FFF2-40B4-BE49-F238E27FC236}">
                <a16:creationId xmlns:a16="http://schemas.microsoft.com/office/drawing/2014/main" id="{1372D00D-9C89-4E39-A727-5DE013EA3271}"/>
              </a:ext>
            </a:extLst>
          </p:cNvPr>
          <p:cNvSpPr/>
          <p:nvPr/>
        </p:nvSpPr>
        <p:spPr bwMode="auto">
          <a:xfrm>
            <a:off x="3583649" y="2947684"/>
            <a:ext cx="1974405" cy="1071653"/>
          </a:xfrm>
          <a:prstGeom prst="ellipse">
            <a:avLst/>
          </a:prstGeom>
          <a:solidFill>
            <a:srgbClr val="0065BD">
              <a:alpha val="19000"/>
            </a:srgbClr>
          </a:solidFill>
          <a:ln w="127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Service B</a:t>
            </a:r>
          </a:p>
        </p:txBody>
      </p:sp>
      <p:sp>
        <p:nvSpPr>
          <p:cNvPr id="10" name="Ellipse 9">
            <a:extLst>
              <a:ext uri="{FF2B5EF4-FFF2-40B4-BE49-F238E27FC236}">
                <a16:creationId xmlns:a16="http://schemas.microsoft.com/office/drawing/2014/main" id="{051DD51B-6EA4-46D9-9DD3-0E15F3270E36}"/>
              </a:ext>
            </a:extLst>
          </p:cNvPr>
          <p:cNvSpPr/>
          <p:nvPr/>
        </p:nvSpPr>
        <p:spPr bwMode="auto">
          <a:xfrm>
            <a:off x="1117113" y="4282467"/>
            <a:ext cx="1974405" cy="1071653"/>
          </a:xfrm>
          <a:prstGeom prst="ellipse">
            <a:avLst/>
          </a:prstGeom>
          <a:solidFill>
            <a:srgbClr val="0065BD">
              <a:alpha val="19000"/>
            </a:srgbClr>
          </a:solidFill>
          <a:ln w="127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Service C</a:t>
            </a:r>
          </a:p>
        </p:txBody>
      </p:sp>
      <p:sp>
        <p:nvSpPr>
          <p:cNvPr id="11" name="Ellipse 10">
            <a:extLst>
              <a:ext uri="{FF2B5EF4-FFF2-40B4-BE49-F238E27FC236}">
                <a16:creationId xmlns:a16="http://schemas.microsoft.com/office/drawing/2014/main" id="{D11E7B31-C1A3-4BF4-9E25-69A25CC3ADE0}"/>
              </a:ext>
            </a:extLst>
          </p:cNvPr>
          <p:cNvSpPr/>
          <p:nvPr/>
        </p:nvSpPr>
        <p:spPr bwMode="auto">
          <a:xfrm>
            <a:off x="6050185" y="4282467"/>
            <a:ext cx="1974405" cy="1071653"/>
          </a:xfrm>
          <a:prstGeom prst="ellipse">
            <a:avLst/>
          </a:prstGeom>
          <a:solidFill>
            <a:srgbClr val="0065BD">
              <a:alpha val="19000"/>
            </a:srgbClr>
          </a:solidFill>
          <a:ln w="254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Service E</a:t>
            </a:r>
          </a:p>
        </p:txBody>
      </p:sp>
      <p:sp>
        <p:nvSpPr>
          <p:cNvPr id="12" name="Ellipse 11">
            <a:extLst>
              <a:ext uri="{FF2B5EF4-FFF2-40B4-BE49-F238E27FC236}">
                <a16:creationId xmlns:a16="http://schemas.microsoft.com/office/drawing/2014/main" id="{9F4AAB3E-A5E7-44ED-87B6-054FD33FA0E7}"/>
              </a:ext>
            </a:extLst>
          </p:cNvPr>
          <p:cNvSpPr/>
          <p:nvPr/>
        </p:nvSpPr>
        <p:spPr bwMode="auto">
          <a:xfrm>
            <a:off x="3583649" y="4818294"/>
            <a:ext cx="1974405" cy="1071653"/>
          </a:xfrm>
          <a:prstGeom prst="ellipse">
            <a:avLst/>
          </a:prstGeom>
          <a:solidFill>
            <a:srgbClr val="0065BD">
              <a:alpha val="19000"/>
            </a:srgbClr>
          </a:solidFill>
          <a:ln w="12700">
            <a:solidFill>
              <a:schemeClr val="accent3"/>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Service D</a:t>
            </a:r>
          </a:p>
        </p:txBody>
      </p:sp>
      <p:cxnSp>
        <p:nvCxnSpPr>
          <p:cNvPr id="13" name="Gerade Verbindung mit Pfeil 12">
            <a:extLst>
              <a:ext uri="{FF2B5EF4-FFF2-40B4-BE49-F238E27FC236}">
                <a16:creationId xmlns:a16="http://schemas.microsoft.com/office/drawing/2014/main" id="{C354A4D1-200B-47B9-AA79-D4C6FC67032F}"/>
              </a:ext>
            </a:extLst>
          </p:cNvPr>
          <p:cNvCxnSpPr>
            <a:cxnSpLocks/>
          </p:cNvCxnSpPr>
          <p:nvPr/>
        </p:nvCxnSpPr>
        <p:spPr bwMode="auto">
          <a:xfrm>
            <a:off x="4495140" y="2148728"/>
            <a:ext cx="0" cy="798956"/>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5" name="Gerade Verbindung mit Pfeil 14">
            <a:extLst>
              <a:ext uri="{FF2B5EF4-FFF2-40B4-BE49-F238E27FC236}">
                <a16:creationId xmlns:a16="http://schemas.microsoft.com/office/drawing/2014/main" id="{1B7FE004-4322-40F5-A2D4-6AEE1298CBBD}"/>
              </a:ext>
            </a:extLst>
          </p:cNvPr>
          <p:cNvCxnSpPr>
            <a:stCxn id="9" idx="3"/>
            <a:endCxn id="10" idx="7"/>
          </p:cNvCxnSpPr>
          <p:nvPr/>
        </p:nvCxnSpPr>
        <p:spPr bwMode="auto">
          <a:xfrm flipH="1">
            <a:off x="2802373" y="3862397"/>
            <a:ext cx="1070421" cy="577010"/>
          </a:xfrm>
          <a:prstGeom prst="straightConnector1">
            <a:avLst/>
          </a:prstGeom>
          <a:ln>
            <a:headEnd type="triangle" w="med" len="med"/>
            <a:tailEnd type="none"/>
          </a:ln>
        </p:spPr>
        <p:style>
          <a:lnRef idx="3">
            <a:schemeClr val="dk1"/>
          </a:lnRef>
          <a:fillRef idx="0">
            <a:schemeClr val="dk1"/>
          </a:fillRef>
          <a:effectRef idx="2">
            <a:schemeClr val="dk1"/>
          </a:effectRef>
          <a:fontRef idx="minor">
            <a:schemeClr val="tx1"/>
          </a:fontRef>
        </p:style>
      </p:cxnSp>
      <p:cxnSp>
        <p:nvCxnSpPr>
          <p:cNvPr id="17" name="Gerade Verbindung mit Pfeil 16">
            <a:extLst>
              <a:ext uri="{FF2B5EF4-FFF2-40B4-BE49-F238E27FC236}">
                <a16:creationId xmlns:a16="http://schemas.microsoft.com/office/drawing/2014/main" id="{1FC554C9-A4A0-4D2F-9E31-DC3EAD253A81}"/>
              </a:ext>
            </a:extLst>
          </p:cNvPr>
          <p:cNvCxnSpPr>
            <a:cxnSpLocks/>
          </p:cNvCxnSpPr>
          <p:nvPr/>
        </p:nvCxnSpPr>
        <p:spPr bwMode="auto">
          <a:xfrm>
            <a:off x="5270585" y="3862397"/>
            <a:ext cx="1070421" cy="57701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9" name="Gerade Verbindung mit Pfeil 18">
            <a:extLst>
              <a:ext uri="{FF2B5EF4-FFF2-40B4-BE49-F238E27FC236}">
                <a16:creationId xmlns:a16="http://schemas.microsoft.com/office/drawing/2014/main" id="{1A69CFD9-D124-4DB8-A949-26C72FD98730}"/>
              </a:ext>
            </a:extLst>
          </p:cNvPr>
          <p:cNvCxnSpPr>
            <a:cxnSpLocks/>
          </p:cNvCxnSpPr>
          <p:nvPr/>
        </p:nvCxnSpPr>
        <p:spPr bwMode="auto">
          <a:xfrm>
            <a:off x="4489309" y="4019337"/>
            <a:ext cx="0" cy="798957"/>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1" name="Gerade Verbindung mit Pfeil 20">
            <a:extLst>
              <a:ext uri="{FF2B5EF4-FFF2-40B4-BE49-F238E27FC236}">
                <a16:creationId xmlns:a16="http://schemas.microsoft.com/office/drawing/2014/main" id="{790A7921-7D9B-4A1F-8312-686C70FFA4E7}"/>
              </a:ext>
            </a:extLst>
          </p:cNvPr>
          <p:cNvCxnSpPr>
            <a:cxnSpLocks/>
          </p:cNvCxnSpPr>
          <p:nvPr/>
        </p:nvCxnSpPr>
        <p:spPr bwMode="auto">
          <a:xfrm flipV="1">
            <a:off x="2596447" y="3751425"/>
            <a:ext cx="1148516" cy="599255"/>
          </a:xfrm>
          <a:prstGeom prst="straightConnector1">
            <a:avLst/>
          </a:prstGeom>
          <a:ln>
            <a:headEnd type="triangle" w="med" len="med"/>
            <a:tailEnd type="none"/>
          </a:ln>
        </p:spPr>
        <p:style>
          <a:lnRef idx="3">
            <a:schemeClr val="dk1"/>
          </a:lnRef>
          <a:fillRef idx="0">
            <a:schemeClr val="dk1"/>
          </a:fillRef>
          <a:effectRef idx="2">
            <a:schemeClr val="dk1"/>
          </a:effectRef>
          <a:fontRef idx="minor">
            <a:schemeClr val="tx1"/>
          </a:fontRef>
        </p:style>
      </p:cxnSp>
      <p:cxnSp>
        <p:nvCxnSpPr>
          <p:cNvPr id="23" name="Gerade Verbindung mit Pfeil 22">
            <a:extLst>
              <a:ext uri="{FF2B5EF4-FFF2-40B4-BE49-F238E27FC236}">
                <a16:creationId xmlns:a16="http://schemas.microsoft.com/office/drawing/2014/main" id="{CFEDC0E1-B7D5-4D9F-B156-23421B2CD87F}"/>
              </a:ext>
            </a:extLst>
          </p:cNvPr>
          <p:cNvCxnSpPr>
            <a:cxnSpLocks/>
          </p:cNvCxnSpPr>
          <p:nvPr/>
        </p:nvCxnSpPr>
        <p:spPr bwMode="auto">
          <a:xfrm flipH="1" flipV="1">
            <a:off x="5391176" y="3751425"/>
            <a:ext cx="1115033" cy="61099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7" name="Gerade Verbindung mit Pfeil 26">
            <a:extLst>
              <a:ext uri="{FF2B5EF4-FFF2-40B4-BE49-F238E27FC236}">
                <a16:creationId xmlns:a16="http://schemas.microsoft.com/office/drawing/2014/main" id="{EAF21768-7A15-42AD-83A7-06651984763C}"/>
              </a:ext>
            </a:extLst>
          </p:cNvPr>
          <p:cNvCxnSpPr/>
          <p:nvPr/>
        </p:nvCxnSpPr>
        <p:spPr bwMode="auto">
          <a:xfrm>
            <a:off x="4659185" y="4019337"/>
            <a:ext cx="0" cy="798957"/>
          </a:xfrm>
          <a:prstGeom prst="straightConnector1">
            <a:avLst/>
          </a:prstGeom>
          <a:ln>
            <a:headEnd type="triangle" w="med" len="med"/>
            <a:tailEnd type="none"/>
          </a:ln>
        </p:spPr>
        <p:style>
          <a:lnRef idx="3">
            <a:schemeClr val="dk1"/>
          </a:lnRef>
          <a:fillRef idx="0">
            <a:schemeClr val="dk1"/>
          </a:fillRef>
          <a:effectRef idx="2">
            <a:schemeClr val="dk1"/>
          </a:effectRef>
          <a:fontRef idx="minor">
            <a:schemeClr val="tx1"/>
          </a:fontRef>
        </p:style>
      </p:cxnSp>
      <p:cxnSp>
        <p:nvCxnSpPr>
          <p:cNvPr id="28" name="Gerade Verbindung mit Pfeil 27">
            <a:extLst>
              <a:ext uri="{FF2B5EF4-FFF2-40B4-BE49-F238E27FC236}">
                <a16:creationId xmlns:a16="http://schemas.microsoft.com/office/drawing/2014/main" id="{EE9E9264-0E76-4747-BE1B-D7393727CD71}"/>
              </a:ext>
            </a:extLst>
          </p:cNvPr>
          <p:cNvCxnSpPr>
            <a:cxnSpLocks/>
          </p:cNvCxnSpPr>
          <p:nvPr/>
        </p:nvCxnSpPr>
        <p:spPr bwMode="auto">
          <a:xfrm>
            <a:off x="4659185" y="2148728"/>
            <a:ext cx="0" cy="798956"/>
          </a:xfrm>
          <a:prstGeom prst="straightConnector1">
            <a:avLst/>
          </a:prstGeom>
          <a:ln>
            <a:headEnd type="triangle" w="med" len="med"/>
            <a:tailEnd type="none"/>
          </a:ln>
        </p:spPr>
        <p:style>
          <a:lnRef idx="3">
            <a:schemeClr val="dk1"/>
          </a:lnRef>
          <a:fillRef idx="0">
            <a:schemeClr val="dk1"/>
          </a:fillRef>
          <a:effectRef idx="2">
            <a:schemeClr val="dk1"/>
          </a:effectRef>
          <a:fontRef idx="minor">
            <a:schemeClr val="tx1"/>
          </a:fontRef>
        </p:style>
      </p:cxnSp>
      <p:pic>
        <p:nvPicPr>
          <p:cNvPr id="29" name="Grafik 28">
            <a:extLst>
              <a:ext uri="{FF2B5EF4-FFF2-40B4-BE49-F238E27FC236}">
                <a16:creationId xmlns:a16="http://schemas.microsoft.com/office/drawing/2014/main" id="{453A6E3E-21EC-4744-B3DD-2FD08B664278}"/>
              </a:ext>
            </a:extLst>
          </p:cNvPr>
          <p:cNvPicPr>
            <a:picLocks noChangeAspect="1"/>
          </p:cNvPicPr>
          <p:nvPr/>
        </p:nvPicPr>
        <p:blipFill>
          <a:blip r:embed="rId3"/>
          <a:stretch>
            <a:fillRect/>
          </a:stretch>
        </p:blipFill>
        <p:spPr>
          <a:xfrm>
            <a:off x="6809790" y="4282467"/>
            <a:ext cx="455194" cy="403984"/>
          </a:xfrm>
          <a:prstGeom prst="rect">
            <a:avLst/>
          </a:prstGeom>
        </p:spPr>
      </p:pic>
      <p:sp>
        <p:nvSpPr>
          <p:cNvPr id="30" name="Ellipse 29">
            <a:extLst>
              <a:ext uri="{FF2B5EF4-FFF2-40B4-BE49-F238E27FC236}">
                <a16:creationId xmlns:a16="http://schemas.microsoft.com/office/drawing/2014/main" id="{901244F0-8BCA-4938-B947-1C4447D1C7D6}"/>
              </a:ext>
            </a:extLst>
          </p:cNvPr>
          <p:cNvSpPr/>
          <p:nvPr/>
        </p:nvSpPr>
        <p:spPr bwMode="auto">
          <a:xfrm>
            <a:off x="6056977" y="4282466"/>
            <a:ext cx="1974405" cy="1071653"/>
          </a:xfrm>
          <a:prstGeom prst="ellipse">
            <a:avLst/>
          </a:prstGeom>
          <a:noFill/>
          <a:ln w="12700">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31" name="Ellipse 30">
            <a:extLst>
              <a:ext uri="{FF2B5EF4-FFF2-40B4-BE49-F238E27FC236}">
                <a16:creationId xmlns:a16="http://schemas.microsoft.com/office/drawing/2014/main" id="{26C5B01F-5417-47CD-B051-5B36E48F065F}"/>
              </a:ext>
            </a:extLst>
          </p:cNvPr>
          <p:cNvSpPr/>
          <p:nvPr/>
        </p:nvSpPr>
        <p:spPr bwMode="auto">
          <a:xfrm>
            <a:off x="3580867" y="2947684"/>
            <a:ext cx="1974405" cy="1071653"/>
          </a:xfrm>
          <a:prstGeom prst="ellipse">
            <a:avLst/>
          </a:prstGeom>
          <a:noFill/>
          <a:ln w="25400">
            <a:solidFill>
              <a:srgbClr val="FFFF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32" name="Ellipse 31">
            <a:extLst>
              <a:ext uri="{FF2B5EF4-FFF2-40B4-BE49-F238E27FC236}">
                <a16:creationId xmlns:a16="http://schemas.microsoft.com/office/drawing/2014/main" id="{B3B49ADF-C077-4654-B215-35EF5832ADB1}"/>
              </a:ext>
            </a:extLst>
          </p:cNvPr>
          <p:cNvSpPr/>
          <p:nvPr/>
        </p:nvSpPr>
        <p:spPr bwMode="auto">
          <a:xfrm>
            <a:off x="3583649" y="1077075"/>
            <a:ext cx="1974405" cy="1071653"/>
          </a:xfrm>
          <a:prstGeom prst="ellipse">
            <a:avLst/>
          </a:prstGeom>
          <a:noFill/>
          <a:ln w="25400">
            <a:solidFill>
              <a:srgbClr val="FFFF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24" name="Fußzeilenplatzhalter 4">
            <a:extLst>
              <a:ext uri="{FF2B5EF4-FFF2-40B4-BE49-F238E27FC236}">
                <a16:creationId xmlns:a16="http://schemas.microsoft.com/office/drawing/2014/main" id="{89BABC79-BA90-44C4-98B0-27B47819A938}"/>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24730818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Root Cause Analysis</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23</a:t>
            </a:fld>
            <a:endParaRPr lang="de-DE" dirty="0"/>
          </a:p>
        </p:txBody>
      </p:sp>
      <p:pic>
        <p:nvPicPr>
          <p:cNvPr id="7" name="Picture 2" descr="Bildergebnis für apachE SPARK LOGO">
            <a:extLst>
              <a:ext uri="{FF2B5EF4-FFF2-40B4-BE49-F238E27FC236}">
                <a16:creationId xmlns:a16="http://schemas.microsoft.com/office/drawing/2014/main" id="{E4924DC5-6871-4375-B1DB-29DD366E00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759" y="5372829"/>
            <a:ext cx="1381906" cy="735056"/>
          </a:xfrm>
          <a:prstGeom prst="rect">
            <a:avLst/>
          </a:prstGeom>
          <a:noFill/>
          <a:extLst>
            <a:ext uri="{909E8E84-426E-40DD-AFC4-6F175D3DCCD1}">
              <a14:hiddenFill xmlns:a14="http://schemas.microsoft.com/office/drawing/2010/main">
                <a:solidFill>
                  <a:srgbClr val="FFFFFF"/>
                </a:solidFill>
              </a14:hiddenFill>
            </a:ext>
          </a:extLst>
        </p:spPr>
      </p:pic>
      <p:sp>
        <p:nvSpPr>
          <p:cNvPr id="10" name="Pfeil: Chevron 9">
            <a:extLst>
              <a:ext uri="{FF2B5EF4-FFF2-40B4-BE49-F238E27FC236}">
                <a16:creationId xmlns:a16="http://schemas.microsoft.com/office/drawing/2014/main" id="{9DE6DDC4-65D0-456A-AF73-499CB5C8FF12}"/>
              </a:ext>
            </a:extLst>
          </p:cNvPr>
          <p:cNvSpPr/>
          <p:nvPr/>
        </p:nvSpPr>
        <p:spPr bwMode="auto">
          <a:xfrm>
            <a:off x="1432264" y="1846438"/>
            <a:ext cx="1753050" cy="2106437"/>
          </a:xfrm>
          <a:prstGeom prst="chevron">
            <a:avLst>
              <a:gd name="adj" fmla="val 38416"/>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700" dirty="0">
                <a:solidFill>
                  <a:schemeClr val="tx1"/>
                </a:solidFill>
                <a:cs typeface="Arial" pitchFamily="34" charset="0"/>
              </a:rPr>
              <a:t>        </a:t>
            </a:r>
            <a:r>
              <a:rPr lang="de-DE" sz="1700" dirty="0" err="1">
                <a:solidFill>
                  <a:schemeClr val="tx1"/>
                </a:solidFill>
                <a:cs typeface="Arial" pitchFamily="34" charset="0"/>
              </a:rPr>
              <a:t>Merge</a:t>
            </a:r>
            <a:r>
              <a:rPr lang="de-DE" sz="1700" dirty="0">
                <a:solidFill>
                  <a:schemeClr val="tx1"/>
                </a:solidFill>
                <a:cs typeface="Arial" pitchFamily="34" charset="0"/>
              </a:rPr>
              <a:t> </a:t>
            </a:r>
            <a:r>
              <a:rPr lang="de-DE" sz="1700" dirty="0" err="1">
                <a:solidFill>
                  <a:schemeClr val="tx1"/>
                </a:solidFill>
                <a:cs typeface="Arial" pitchFamily="34" charset="0"/>
              </a:rPr>
              <a:t>by</a:t>
            </a:r>
            <a:endParaRPr lang="de-DE" sz="17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700" dirty="0">
                <a:solidFill>
                  <a:schemeClr val="tx1"/>
                </a:solidFill>
                <a:cs typeface="Arial" pitchFamily="34" charset="0"/>
              </a:rPr>
              <a:t>        Span ID</a:t>
            </a:r>
          </a:p>
        </p:txBody>
      </p:sp>
      <p:sp>
        <p:nvSpPr>
          <p:cNvPr id="17" name="Pfeil: Chevron 16">
            <a:extLst>
              <a:ext uri="{FF2B5EF4-FFF2-40B4-BE49-F238E27FC236}">
                <a16:creationId xmlns:a16="http://schemas.microsoft.com/office/drawing/2014/main" id="{18E18458-4680-47B8-8754-96CE17F34AC1}"/>
              </a:ext>
            </a:extLst>
          </p:cNvPr>
          <p:cNvSpPr/>
          <p:nvPr/>
        </p:nvSpPr>
        <p:spPr bwMode="auto">
          <a:xfrm>
            <a:off x="3771083" y="1846436"/>
            <a:ext cx="1753050" cy="2106437"/>
          </a:xfrm>
          <a:prstGeom prst="chevron">
            <a:avLst>
              <a:gd name="adj" fmla="val 38652"/>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de-DE" sz="1700" dirty="0">
                <a:solidFill>
                  <a:schemeClr val="tx1"/>
                </a:solidFill>
                <a:cs typeface="Arial" pitchFamily="34" charset="0"/>
              </a:rPr>
              <a:t>	       </a:t>
            </a:r>
            <a:r>
              <a:rPr lang="de-DE" sz="1700" dirty="0" err="1">
                <a:solidFill>
                  <a:schemeClr val="tx1"/>
                </a:solidFill>
                <a:cs typeface="Arial" pitchFamily="34" charset="0"/>
              </a:rPr>
              <a:t>Build</a:t>
            </a:r>
            <a:r>
              <a:rPr lang="de-DE" sz="1700" dirty="0">
                <a:solidFill>
                  <a:schemeClr val="tx1"/>
                </a:solidFill>
                <a:cs typeface="Arial" pitchFamily="34" charset="0"/>
              </a:rPr>
              <a:t> </a:t>
            </a:r>
          </a:p>
          <a:p>
            <a:pPr algn="ctr" eaLnBrk="0" hangingPunct="0"/>
            <a:r>
              <a:rPr lang="de-DE" sz="1700" dirty="0">
                <a:solidFill>
                  <a:schemeClr val="tx1"/>
                </a:solidFill>
                <a:cs typeface="Arial" pitchFamily="34" charset="0"/>
              </a:rPr>
              <a:t>       Trace </a:t>
            </a:r>
          </a:p>
          <a:p>
            <a:pPr algn="ctr" eaLnBrk="0" hangingPunct="0"/>
            <a:r>
              <a:rPr lang="de-DE" sz="1700" dirty="0">
                <a:solidFill>
                  <a:schemeClr val="tx1"/>
                </a:solidFill>
                <a:cs typeface="Arial" pitchFamily="34" charset="0"/>
              </a:rPr>
              <a:t>      </a:t>
            </a:r>
            <a:r>
              <a:rPr lang="de-DE" sz="1700" dirty="0" err="1">
                <a:solidFill>
                  <a:schemeClr val="tx1"/>
                </a:solidFill>
                <a:cs typeface="Arial" pitchFamily="34" charset="0"/>
              </a:rPr>
              <a:t>Tree</a:t>
            </a:r>
            <a:endParaRPr lang="de-DE" sz="1700" dirty="0">
              <a:solidFill>
                <a:schemeClr val="tx1"/>
              </a:solidFill>
              <a:cs typeface="Arial" pitchFamily="34" charset="0"/>
            </a:endParaRPr>
          </a:p>
        </p:txBody>
      </p:sp>
      <p:sp>
        <p:nvSpPr>
          <p:cNvPr id="15" name="Pfeil: Chevron 14">
            <a:extLst>
              <a:ext uri="{FF2B5EF4-FFF2-40B4-BE49-F238E27FC236}">
                <a16:creationId xmlns:a16="http://schemas.microsoft.com/office/drawing/2014/main" id="{3E8F4780-3D92-412B-8F5E-C0812E4DF7C1}"/>
              </a:ext>
            </a:extLst>
          </p:cNvPr>
          <p:cNvSpPr/>
          <p:nvPr/>
        </p:nvSpPr>
        <p:spPr bwMode="auto">
          <a:xfrm>
            <a:off x="2594870" y="1846437"/>
            <a:ext cx="1753050" cy="2106437"/>
          </a:xfrm>
          <a:prstGeom prst="chevron">
            <a:avLst>
              <a:gd name="adj" fmla="val 38180"/>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700" dirty="0">
                <a:solidFill>
                  <a:schemeClr val="tx1"/>
                </a:solidFill>
                <a:cs typeface="Arial" pitchFamily="34" charset="0"/>
              </a:rPr>
              <a:t>        Group </a:t>
            </a:r>
            <a:r>
              <a:rPr lang="de-DE" sz="1700" dirty="0" err="1">
                <a:solidFill>
                  <a:schemeClr val="tx1"/>
                </a:solidFill>
                <a:cs typeface="Arial" pitchFamily="34" charset="0"/>
              </a:rPr>
              <a:t>by</a:t>
            </a:r>
            <a:r>
              <a:rPr lang="de-DE" sz="1700" dirty="0">
                <a:solidFill>
                  <a:schemeClr val="tx1"/>
                </a:solidFill>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de-DE" sz="1700" dirty="0">
                <a:solidFill>
                  <a:schemeClr val="tx1"/>
                </a:solidFill>
                <a:cs typeface="Arial" pitchFamily="34" charset="0"/>
              </a:rPr>
              <a:t>        Trace ID</a:t>
            </a:r>
          </a:p>
        </p:txBody>
      </p:sp>
      <p:sp>
        <p:nvSpPr>
          <p:cNvPr id="11" name="Pfeil: Chevron 10">
            <a:extLst>
              <a:ext uri="{FF2B5EF4-FFF2-40B4-BE49-F238E27FC236}">
                <a16:creationId xmlns:a16="http://schemas.microsoft.com/office/drawing/2014/main" id="{D123EED6-6F53-448B-A16A-08F5193FB40D}"/>
              </a:ext>
            </a:extLst>
          </p:cNvPr>
          <p:cNvSpPr/>
          <p:nvPr/>
        </p:nvSpPr>
        <p:spPr bwMode="auto">
          <a:xfrm>
            <a:off x="4933689" y="1846435"/>
            <a:ext cx="2900462" cy="2106437"/>
          </a:xfrm>
          <a:prstGeom prst="chevron">
            <a:avLst>
              <a:gd name="adj" fmla="val 31797"/>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700" dirty="0">
                <a:solidFill>
                  <a:schemeClr val="tx1"/>
                </a:solidFill>
                <a:cs typeface="Arial" pitchFamily="34" charset="0"/>
              </a:rPr>
              <a:t>     Report </a:t>
            </a:r>
            <a:r>
              <a:rPr lang="de-DE" sz="1700" dirty="0" err="1">
                <a:solidFill>
                  <a:schemeClr val="tx1"/>
                </a:solidFill>
                <a:cs typeface="Arial" pitchFamily="34" charset="0"/>
              </a:rPr>
              <a:t>leaves</a:t>
            </a:r>
            <a:r>
              <a:rPr lang="de-DE" sz="1700" dirty="0">
                <a:solidFill>
                  <a:schemeClr val="tx1"/>
                </a:solidFill>
                <a:cs typeface="Arial" pitchFamily="34" charset="0"/>
              </a:rPr>
              <a:t> </a:t>
            </a:r>
            <a:r>
              <a:rPr lang="de-DE" sz="1700" dirty="0" err="1">
                <a:solidFill>
                  <a:schemeClr val="tx1"/>
                </a:solidFill>
                <a:cs typeface="Arial" pitchFamily="34" charset="0"/>
              </a:rPr>
              <a:t>as</a:t>
            </a:r>
            <a:endParaRPr lang="de-DE" sz="17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700" dirty="0">
                <a:solidFill>
                  <a:schemeClr val="tx1"/>
                </a:solidFill>
                <a:cs typeface="Arial" pitchFamily="34" charset="0"/>
              </a:rPr>
              <a:t>     </a:t>
            </a:r>
            <a:r>
              <a:rPr lang="de-DE" sz="1700" dirty="0" err="1">
                <a:solidFill>
                  <a:schemeClr val="tx1"/>
                </a:solidFill>
                <a:cs typeface="Arial" pitchFamily="34" charset="0"/>
              </a:rPr>
              <a:t>anomalies</a:t>
            </a:r>
            <a:r>
              <a:rPr lang="de-DE" sz="1700" dirty="0">
                <a:solidFill>
                  <a:schemeClr val="tx1"/>
                </a:solidFill>
                <a:cs typeface="Arial" pitchFamily="34" charset="0"/>
              </a:rPr>
              <a:t> and </a:t>
            </a:r>
            <a:r>
              <a:rPr lang="de-DE" sz="1700" dirty="0" err="1">
                <a:solidFill>
                  <a:schemeClr val="tx1"/>
                </a:solidFill>
                <a:cs typeface="Arial" pitchFamily="34" charset="0"/>
              </a:rPr>
              <a:t>their</a:t>
            </a:r>
            <a:endParaRPr lang="de-DE" sz="17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700" dirty="0">
                <a:solidFill>
                  <a:schemeClr val="tx1"/>
                </a:solidFill>
                <a:cs typeface="Arial" pitchFamily="34" charset="0"/>
              </a:rPr>
              <a:t>      </a:t>
            </a:r>
            <a:r>
              <a:rPr lang="de-DE" sz="1700" dirty="0" err="1">
                <a:solidFill>
                  <a:schemeClr val="tx1"/>
                </a:solidFill>
                <a:cs typeface="Arial" pitchFamily="34" charset="0"/>
              </a:rPr>
              <a:t>path</a:t>
            </a:r>
            <a:r>
              <a:rPr lang="de-DE" sz="1700" dirty="0">
                <a:solidFill>
                  <a:schemeClr val="tx1"/>
                </a:solidFill>
                <a:cs typeface="Arial" pitchFamily="34" charset="0"/>
              </a:rPr>
              <a:t> </a:t>
            </a:r>
            <a:r>
              <a:rPr lang="de-DE" sz="1700" dirty="0" err="1">
                <a:solidFill>
                  <a:schemeClr val="tx1"/>
                </a:solidFill>
                <a:cs typeface="Arial" pitchFamily="34" charset="0"/>
              </a:rPr>
              <a:t>to</a:t>
            </a:r>
            <a:r>
              <a:rPr lang="de-DE" sz="1700" dirty="0">
                <a:solidFill>
                  <a:schemeClr val="tx1"/>
                </a:solidFill>
                <a:cs typeface="Arial" pitchFamily="34" charset="0"/>
              </a:rPr>
              <a:t> </a:t>
            </a:r>
            <a:r>
              <a:rPr lang="de-DE" sz="1700" dirty="0" err="1">
                <a:solidFill>
                  <a:schemeClr val="tx1"/>
                </a:solidFill>
                <a:cs typeface="Arial" pitchFamily="34" charset="0"/>
              </a:rPr>
              <a:t>the</a:t>
            </a:r>
            <a:r>
              <a:rPr lang="de-DE" sz="1700" dirty="0">
                <a:solidFill>
                  <a:schemeClr val="tx1"/>
                </a:solidFill>
                <a:cs typeface="Arial" pitchFamily="34" charset="0"/>
              </a:rPr>
              <a:t> root </a:t>
            </a:r>
            <a:r>
              <a:rPr lang="de-DE" sz="1700" dirty="0" err="1">
                <a:solidFill>
                  <a:schemeClr val="tx1"/>
                </a:solidFill>
                <a:cs typeface="Arial" pitchFamily="34" charset="0"/>
              </a:rPr>
              <a:t>as</a:t>
            </a:r>
            <a:endParaRPr lang="de-DE" sz="17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700" dirty="0" err="1">
                <a:solidFill>
                  <a:schemeClr val="tx1"/>
                </a:solidFill>
                <a:cs typeface="Arial" pitchFamily="34" charset="0"/>
              </a:rPr>
              <a:t>warnings</a:t>
            </a:r>
            <a:endParaRPr lang="de-DE" sz="1700" dirty="0">
              <a:solidFill>
                <a:schemeClr val="tx1"/>
              </a:solidFill>
              <a:cs typeface="Arial" pitchFamily="34" charset="0"/>
            </a:endParaRPr>
          </a:p>
        </p:txBody>
      </p:sp>
      <p:sp>
        <p:nvSpPr>
          <p:cNvPr id="12" name="Pfeil: Chevron 11">
            <a:extLst>
              <a:ext uri="{FF2B5EF4-FFF2-40B4-BE49-F238E27FC236}">
                <a16:creationId xmlns:a16="http://schemas.microsoft.com/office/drawing/2014/main" id="{1E842AB5-6040-4E6C-959C-2465A717CA7D}"/>
              </a:ext>
            </a:extLst>
          </p:cNvPr>
          <p:cNvSpPr/>
          <p:nvPr/>
        </p:nvSpPr>
        <p:spPr bwMode="auto">
          <a:xfrm>
            <a:off x="269658" y="1846439"/>
            <a:ext cx="1753050" cy="2106437"/>
          </a:xfrm>
          <a:prstGeom prst="chevron">
            <a:avLst>
              <a:gd name="adj" fmla="val 38416"/>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700" dirty="0">
                <a:solidFill>
                  <a:schemeClr val="tx1"/>
                </a:solidFill>
                <a:cs typeface="Arial" pitchFamily="34" charset="0"/>
              </a:rPr>
              <a:t>     Import</a:t>
            </a:r>
          </a:p>
          <a:p>
            <a:pPr marL="0" marR="0" indent="0" algn="ctr" defTabSz="914400" rtl="0" eaLnBrk="0" fontAlgn="base" latinLnBrk="0" hangingPunct="0">
              <a:lnSpc>
                <a:spcPct val="100000"/>
              </a:lnSpc>
              <a:spcBef>
                <a:spcPct val="0"/>
              </a:spcBef>
              <a:spcAft>
                <a:spcPct val="0"/>
              </a:spcAft>
              <a:buClrTx/>
              <a:buSzTx/>
              <a:buFontTx/>
              <a:buNone/>
              <a:tabLst/>
            </a:pPr>
            <a:r>
              <a:rPr lang="de-DE" sz="1700" dirty="0">
                <a:solidFill>
                  <a:schemeClr val="tx1"/>
                </a:solidFill>
                <a:cs typeface="Arial" pitchFamily="34" charset="0"/>
              </a:rPr>
              <a:t>        </a:t>
            </a:r>
            <a:r>
              <a:rPr lang="de-DE" sz="1700" dirty="0" err="1">
                <a:solidFill>
                  <a:schemeClr val="tx1"/>
                </a:solidFill>
                <a:cs typeface="Arial" pitchFamily="34" charset="0"/>
              </a:rPr>
              <a:t>Anomalies</a:t>
            </a:r>
            <a:endParaRPr lang="de-DE" sz="1700" dirty="0">
              <a:solidFill>
                <a:schemeClr val="tx1"/>
              </a:solidFill>
              <a:cs typeface="Arial" pitchFamily="34" charset="0"/>
            </a:endParaRPr>
          </a:p>
        </p:txBody>
      </p:sp>
      <p:sp>
        <p:nvSpPr>
          <p:cNvPr id="13" name="Fußzeilenplatzhalter 4">
            <a:extLst>
              <a:ext uri="{FF2B5EF4-FFF2-40B4-BE49-F238E27FC236}">
                <a16:creationId xmlns:a16="http://schemas.microsoft.com/office/drawing/2014/main" id="{ADE5883E-AFBD-4ECB-9D7B-0B39480BFD58}"/>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
        <p:nvSpPr>
          <p:cNvPr id="14" name="Pfeil: Chevron 13">
            <a:extLst>
              <a:ext uri="{FF2B5EF4-FFF2-40B4-BE49-F238E27FC236}">
                <a16:creationId xmlns:a16="http://schemas.microsoft.com/office/drawing/2014/main" id="{3B0084D5-B1FD-41E1-8F59-9C5D2D55157D}"/>
              </a:ext>
            </a:extLst>
          </p:cNvPr>
          <p:cNvSpPr/>
          <p:nvPr/>
        </p:nvSpPr>
        <p:spPr bwMode="auto">
          <a:xfrm>
            <a:off x="7243707" y="1846434"/>
            <a:ext cx="1753050" cy="2106437"/>
          </a:xfrm>
          <a:prstGeom prst="chevron">
            <a:avLst>
              <a:gd name="adj" fmla="val 38652"/>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de-DE" sz="1700" dirty="0">
                <a:solidFill>
                  <a:schemeClr val="tx1"/>
                </a:solidFill>
                <a:cs typeface="Arial" pitchFamily="34" charset="0"/>
              </a:rPr>
              <a:t>	             </a:t>
            </a:r>
            <a:r>
              <a:rPr lang="de-DE" sz="1700" dirty="0" err="1">
                <a:solidFill>
                  <a:schemeClr val="tx1"/>
                </a:solidFill>
                <a:cs typeface="Arial" pitchFamily="34" charset="0"/>
              </a:rPr>
              <a:t>Degrade</a:t>
            </a:r>
            <a:r>
              <a:rPr lang="de-DE" sz="1700" dirty="0">
                <a:solidFill>
                  <a:schemeClr val="tx1"/>
                </a:solidFill>
                <a:cs typeface="Arial" pitchFamily="34" charset="0"/>
              </a:rPr>
              <a:t>    </a:t>
            </a:r>
          </a:p>
          <a:p>
            <a:pPr algn="ctr" eaLnBrk="0" hangingPunct="0"/>
            <a:r>
              <a:rPr lang="de-DE" sz="1700" dirty="0">
                <a:solidFill>
                  <a:schemeClr val="tx1"/>
                </a:solidFill>
                <a:cs typeface="Arial" pitchFamily="34" charset="0"/>
              </a:rPr>
              <a:t>               </a:t>
            </a:r>
            <a:r>
              <a:rPr lang="de-DE" sz="1700" dirty="0" err="1">
                <a:solidFill>
                  <a:schemeClr val="tx1"/>
                </a:solidFill>
                <a:cs typeface="Arial" pitchFamily="34" charset="0"/>
              </a:rPr>
              <a:t>Warnings</a:t>
            </a:r>
            <a:r>
              <a:rPr lang="de-DE" sz="1700" dirty="0">
                <a:solidFill>
                  <a:schemeClr val="tx1"/>
                </a:solidFill>
                <a:cs typeface="Arial" pitchFamily="34" charset="0"/>
              </a:rPr>
              <a:t>      </a:t>
            </a:r>
          </a:p>
        </p:txBody>
      </p:sp>
    </p:spTree>
    <p:extLst>
      <p:ext uri="{BB962C8B-B14F-4D97-AF65-F5344CB8AC3E}">
        <p14:creationId xmlns:p14="http://schemas.microsoft.com/office/powerpoint/2010/main" val="192709503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Live Demo</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24</a:t>
            </a:fld>
            <a:endParaRPr lang="de-DE" dirty="0"/>
          </a:p>
        </p:txBody>
      </p:sp>
      <p:sp>
        <p:nvSpPr>
          <p:cNvPr id="8" name="Fußzeilenplatzhalter 4">
            <a:extLst>
              <a:ext uri="{FF2B5EF4-FFF2-40B4-BE49-F238E27FC236}">
                <a16:creationId xmlns:a16="http://schemas.microsoft.com/office/drawing/2014/main" id="{969F2B4B-5F93-44A2-84B0-1EC76C0C5BF3}"/>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pic>
        <p:nvPicPr>
          <p:cNvPr id="10" name="Grafik 9">
            <a:extLst>
              <a:ext uri="{FF2B5EF4-FFF2-40B4-BE49-F238E27FC236}">
                <a16:creationId xmlns:a16="http://schemas.microsoft.com/office/drawing/2014/main" id="{C66DDD10-BC60-496D-887D-F63089A56838}"/>
              </a:ext>
            </a:extLst>
          </p:cNvPr>
          <p:cNvPicPr>
            <a:picLocks noChangeAspect="1"/>
          </p:cNvPicPr>
          <p:nvPr/>
        </p:nvPicPr>
        <p:blipFill>
          <a:blip r:embed="rId2"/>
          <a:stretch>
            <a:fillRect/>
          </a:stretch>
        </p:blipFill>
        <p:spPr>
          <a:xfrm>
            <a:off x="0" y="1040851"/>
            <a:ext cx="9144000" cy="5251010"/>
          </a:xfrm>
          <a:prstGeom prst="rect">
            <a:avLst/>
          </a:prstGeom>
        </p:spPr>
      </p:pic>
    </p:spTree>
    <p:extLst>
      <p:ext uri="{BB962C8B-B14F-4D97-AF65-F5344CB8AC3E}">
        <p14:creationId xmlns:p14="http://schemas.microsoft.com/office/powerpoint/2010/main" val="8657748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Evaluation</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25</a:t>
            </a:fld>
            <a:endParaRPr lang="de-DE" dirty="0"/>
          </a:p>
        </p:txBody>
      </p:sp>
      <p:sp>
        <p:nvSpPr>
          <p:cNvPr id="18" name="Fußzeilenplatzhalter 4">
            <a:extLst>
              <a:ext uri="{FF2B5EF4-FFF2-40B4-BE49-F238E27FC236}">
                <a16:creationId xmlns:a16="http://schemas.microsoft.com/office/drawing/2014/main" id="{5EEC76DC-C6E2-4FC7-AB78-E03CB46BAB57}"/>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
        <p:nvSpPr>
          <p:cNvPr id="5" name="Inhaltsplatzhalter 4"/>
          <p:cNvSpPr>
            <a:spLocks noGrp="1"/>
          </p:cNvSpPr>
          <p:nvPr>
            <p:ph idx="1"/>
          </p:nvPr>
        </p:nvSpPr>
        <p:spPr/>
        <p:txBody>
          <a:bodyPr>
            <a:normAutofit fontScale="92500" lnSpcReduction="10000"/>
          </a:bodyPr>
          <a:lstStyle/>
          <a:p>
            <a:r>
              <a:rPr lang="en-US" dirty="0"/>
              <a:t>The evaluation is performed using JMeter as a tool to generate calls to an endpoint</a:t>
            </a:r>
          </a:p>
          <a:p>
            <a:endParaRPr lang="en-US" dirty="0"/>
          </a:p>
          <a:p>
            <a:r>
              <a:rPr lang="en-US" dirty="0"/>
              <a:t>Selected Endpoint involves 4 business services (+ </a:t>
            </a:r>
            <a:r>
              <a:rPr lang="en-US" dirty="0" err="1"/>
              <a:t>zuul</a:t>
            </a:r>
            <a:r>
              <a:rPr lang="en-US" dirty="0"/>
              <a:t>) into processing the request</a:t>
            </a:r>
          </a:p>
          <a:p>
            <a:endParaRPr lang="en-US" dirty="0"/>
          </a:p>
          <a:p>
            <a:r>
              <a:rPr lang="en-US" dirty="0"/>
              <a:t>The training set is generated by calling the endpoint 20k times resulting in a set of 180k spans – 9 spans per trace.</a:t>
            </a:r>
          </a:p>
          <a:p>
            <a:endParaRPr lang="en-US" dirty="0"/>
          </a:p>
          <a:p>
            <a:r>
              <a:rPr lang="en-US" dirty="0"/>
              <a:t>The application is started and trained with the generated data</a:t>
            </a:r>
          </a:p>
          <a:p>
            <a:endParaRPr lang="en-US" dirty="0"/>
          </a:p>
          <a:p>
            <a:r>
              <a:rPr lang="en-US" dirty="0"/>
              <a:t>5 Tests are performed:</a:t>
            </a:r>
          </a:p>
          <a:p>
            <a:pPr marL="285750" indent="-285750">
              <a:buFont typeface="Arial" panose="020B0604020202020204" pitchFamily="34" charset="0"/>
              <a:buChar char="•"/>
            </a:pPr>
            <a:r>
              <a:rPr lang="en-US" dirty="0"/>
              <a:t>No injections (Testing for false </a:t>
            </a:r>
            <a:r>
              <a:rPr lang="en-US" dirty="0" err="1"/>
              <a:t>postives</a:t>
            </a:r>
            <a:r>
              <a:rPr lang="en-US" dirty="0"/>
              <a:t>) – 500 calls</a:t>
            </a:r>
          </a:p>
          <a:p>
            <a:pPr marL="285750" indent="-285750">
              <a:buFont typeface="Arial" panose="020B0604020202020204" pitchFamily="34" charset="0"/>
              <a:buChar char="•"/>
            </a:pPr>
            <a:r>
              <a:rPr lang="en-US" dirty="0"/>
              <a:t>100ms delay injected to a 10ms request - 100 calls</a:t>
            </a:r>
          </a:p>
          <a:p>
            <a:pPr marL="285750" indent="-285750">
              <a:buFont typeface="Arial" panose="020B0604020202020204" pitchFamily="34" charset="0"/>
              <a:buChar char="•"/>
            </a:pPr>
            <a:r>
              <a:rPr lang="en-US" dirty="0"/>
              <a:t>50ms injected to a 10ms request – 100 calls</a:t>
            </a:r>
          </a:p>
          <a:p>
            <a:pPr marL="285750" indent="-285750">
              <a:buFont typeface="Arial" panose="020B0604020202020204" pitchFamily="34" charset="0"/>
              <a:buChar char="•"/>
            </a:pPr>
            <a:r>
              <a:rPr lang="en-US" dirty="0" err="1"/>
              <a:t>Nullpointer</a:t>
            </a:r>
            <a:r>
              <a:rPr lang="en-US" dirty="0"/>
              <a:t> exception injected – 100 calls</a:t>
            </a:r>
          </a:p>
          <a:p>
            <a:pPr marL="285750" indent="-285750">
              <a:buFont typeface="Arial" panose="020B0604020202020204" pitchFamily="34" charset="0"/>
              <a:buChar char="•"/>
            </a:pPr>
            <a:r>
              <a:rPr lang="en-US" dirty="0"/>
              <a:t>High CPU Utilization values injected – 100 calls</a:t>
            </a:r>
          </a:p>
          <a:p>
            <a:pPr marL="285750" indent="-285750">
              <a:buFont typeface="Arial" panose="020B0604020202020204" pitchFamily="34" charset="0"/>
              <a:buChar char="•"/>
            </a:pPr>
            <a:endParaRPr lang="en-US" dirty="0"/>
          </a:p>
          <a:p>
            <a:pPr marL="0" indent="0"/>
            <a:r>
              <a:rPr lang="en-US" b="1" dirty="0"/>
              <a:t>During the process of checking 500 normal and 400 anomalous requests, 395 of those anomalies were detected and 25 False Positives were reported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30714277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Results</a:t>
            </a:r>
          </a:p>
        </p:txBody>
      </p:sp>
      <p:sp>
        <p:nvSpPr>
          <p:cNvPr id="3" name="Inhaltsplatzhalter 2"/>
          <p:cNvSpPr>
            <a:spLocks noGrp="1"/>
          </p:cNvSpPr>
          <p:nvPr>
            <p:ph idx="1"/>
          </p:nvPr>
        </p:nvSpPr>
        <p:spPr>
          <a:xfrm>
            <a:off x="709931" y="981075"/>
            <a:ext cx="8183243" cy="5400675"/>
          </a:xfrm>
        </p:spPr>
        <p:txBody>
          <a:bodyPr/>
          <a:lstStyle/>
          <a:p>
            <a:endParaRPr lang="en-GB" dirty="0"/>
          </a:p>
          <a:p>
            <a:r>
              <a:rPr lang="en-GB" dirty="0"/>
              <a:t>Prototype is capable of detecting all the targeted anomaly types</a:t>
            </a:r>
          </a:p>
          <a:p>
            <a:endParaRPr lang="en-GB" dirty="0"/>
          </a:p>
          <a:p>
            <a:r>
              <a:rPr lang="en-GB" dirty="0"/>
              <a:t>Capable of creating a dependency context between reported anomalies and report a root cause based on this information</a:t>
            </a:r>
          </a:p>
          <a:p>
            <a:endParaRPr lang="en-GB" dirty="0"/>
          </a:p>
          <a:p>
            <a:r>
              <a:rPr lang="en-GB" dirty="0"/>
              <a:t>Highly adaptable through modular approach – “plug in” new detection algorithms, exchange stages as long as the message format is kept similar</a:t>
            </a:r>
          </a:p>
          <a:p>
            <a:endParaRPr lang="en-GB" dirty="0"/>
          </a:p>
          <a:p>
            <a:r>
              <a:rPr lang="en-GB" dirty="0"/>
              <a:t>Algorithms are only using information from distributed tracing</a:t>
            </a:r>
          </a:p>
          <a:p>
            <a:endParaRPr lang="en-GB" dirty="0"/>
          </a:p>
          <a:p>
            <a:r>
              <a:rPr lang="en-GB" dirty="0"/>
              <a:t>Built completely on open source frameworks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26</a:t>
            </a:fld>
            <a:endParaRPr lang="de-DE" dirty="0"/>
          </a:p>
        </p:txBody>
      </p:sp>
      <p:sp>
        <p:nvSpPr>
          <p:cNvPr id="8" name="Ellipse 7">
            <a:extLst>
              <a:ext uri="{FF2B5EF4-FFF2-40B4-BE49-F238E27FC236}">
                <a16:creationId xmlns:a16="http://schemas.microsoft.com/office/drawing/2014/main" id="{E9429519-D110-4FDF-914F-653DB52F6779}"/>
              </a:ext>
            </a:extLst>
          </p:cNvPr>
          <p:cNvSpPr/>
          <p:nvPr/>
        </p:nvSpPr>
        <p:spPr>
          <a:xfrm>
            <a:off x="249677" y="1278148"/>
            <a:ext cx="460255" cy="460255"/>
          </a:xfrm>
          <a:prstGeom prst="ellipse">
            <a:avLst/>
          </a:prstGeom>
          <a:solidFill>
            <a:srgbClr val="0065BD"/>
          </a:solid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txBody>
          <a:bodyPr/>
          <a:lstStyle/>
          <a:p>
            <a:endParaRPr lang="de-DE" dirty="0"/>
          </a:p>
        </p:txBody>
      </p:sp>
      <p:sp>
        <p:nvSpPr>
          <p:cNvPr id="9" name="Ellipse 4">
            <a:extLst>
              <a:ext uri="{FF2B5EF4-FFF2-40B4-BE49-F238E27FC236}">
                <a16:creationId xmlns:a16="http://schemas.microsoft.com/office/drawing/2014/main" id="{0B0540A6-3794-4EF3-9886-053349047E8F}"/>
              </a:ext>
            </a:extLst>
          </p:cNvPr>
          <p:cNvSpPr txBox="1"/>
          <p:nvPr/>
        </p:nvSpPr>
        <p:spPr>
          <a:xfrm>
            <a:off x="317080" y="1351302"/>
            <a:ext cx="325449" cy="325449"/>
          </a:xfrm>
          <a:prstGeom prst="rect">
            <a:avLst/>
          </a:prstGeom>
          <a:solidFill>
            <a:srgbClr val="0065BD"/>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sp>
        <p:nvSpPr>
          <p:cNvPr id="10" name="Ellipse 9">
            <a:extLst>
              <a:ext uri="{FF2B5EF4-FFF2-40B4-BE49-F238E27FC236}">
                <a16:creationId xmlns:a16="http://schemas.microsoft.com/office/drawing/2014/main" id="{0AACD201-C66C-4A82-A895-21CC42258EB9}"/>
              </a:ext>
            </a:extLst>
          </p:cNvPr>
          <p:cNvSpPr/>
          <p:nvPr/>
        </p:nvSpPr>
        <p:spPr>
          <a:xfrm>
            <a:off x="249677" y="2083281"/>
            <a:ext cx="460255" cy="460255"/>
          </a:xfrm>
          <a:prstGeom prst="ellipse">
            <a:avLst/>
          </a:prstGeom>
          <a:solidFill>
            <a:srgbClr val="0065BD"/>
          </a:solid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txBody>
          <a:bodyPr/>
          <a:lstStyle/>
          <a:p>
            <a:endParaRPr lang="de-DE" dirty="0"/>
          </a:p>
        </p:txBody>
      </p:sp>
      <p:sp>
        <p:nvSpPr>
          <p:cNvPr id="11" name="Ellipse 4">
            <a:extLst>
              <a:ext uri="{FF2B5EF4-FFF2-40B4-BE49-F238E27FC236}">
                <a16:creationId xmlns:a16="http://schemas.microsoft.com/office/drawing/2014/main" id="{FE3E0938-6624-4AB1-8C97-5F32D1564341}"/>
              </a:ext>
            </a:extLst>
          </p:cNvPr>
          <p:cNvSpPr txBox="1"/>
          <p:nvPr/>
        </p:nvSpPr>
        <p:spPr>
          <a:xfrm>
            <a:off x="317080" y="2150684"/>
            <a:ext cx="325449" cy="325449"/>
          </a:xfrm>
          <a:prstGeom prst="rect">
            <a:avLst/>
          </a:prstGeom>
          <a:solidFill>
            <a:srgbClr val="0065BD"/>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sp>
        <p:nvSpPr>
          <p:cNvPr id="12" name="Ellipse 11">
            <a:extLst>
              <a:ext uri="{FF2B5EF4-FFF2-40B4-BE49-F238E27FC236}">
                <a16:creationId xmlns:a16="http://schemas.microsoft.com/office/drawing/2014/main" id="{A15EBBD4-1EFC-481A-B572-E1308036574F}"/>
              </a:ext>
            </a:extLst>
          </p:cNvPr>
          <p:cNvSpPr/>
          <p:nvPr/>
        </p:nvSpPr>
        <p:spPr>
          <a:xfrm>
            <a:off x="249677" y="3005189"/>
            <a:ext cx="460255" cy="460255"/>
          </a:xfrm>
          <a:prstGeom prst="ellipse">
            <a:avLst/>
          </a:prstGeom>
          <a:solidFill>
            <a:srgbClr val="0065BD"/>
          </a:solid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txBody>
          <a:bodyPr/>
          <a:lstStyle/>
          <a:p>
            <a:endParaRPr lang="de-DE" dirty="0"/>
          </a:p>
        </p:txBody>
      </p:sp>
      <p:sp>
        <p:nvSpPr>
          <p:cNvPr id="13" name="Ellipse 4">
            <a:extLst>
              <a:ext uri="{FF2B5EF4-FFF2-40B4-BE49-F238E27FC236}">
                <a16:creationId xmlns:a16="http://schemas.microsoft.com/office/drawing/2014/main" id="{517FD294-E58F-49F6-B030-C2D761EB3EF6}"/>
              </a:ext>
            </a:extLst>
          </p:cNvPr>
          <p:cNvSpPr txBox="1"/>
          <p:nvPr/>
        </p:nvSpPr>
        <p:spPr>
          <a:xfrm>
            <a:off x="317080" y="3078343"/>
            <a:ext cx="325449" cy="325449"/>
          </a:xfrm>
          <a:prstGeom prst="rect">
            <a:avLst/>
          </a:prstGeom>
          <a:solidFill>
            <a:srgbClr val="0065BD"/>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sp>
        <p:nvSpPr>
          <p:cNvPr id="14" name="Ellipse 13">
            <a:extLst>
              <a:ext uri="{FF2B5EF4-FFF2-40B4-BE49-F238E27FC236}">
                <a16:creationId xmlns:a16="http://schemas.microsoft.com/office/drawing/2014/main" id="{B6D1A597-3F8B-45DB-92D6-0000477C5934}"/>
              </a:ext>
            </a:extLst>
          </p:cNvPr>
          <p:cNvSpPr/>
          <p:nvPr/>
        </p:nvSpPr>
        <p:spPr>
          <a:xfrm>
            <a:off x="249677" y="3791186"/>
            <a:ext cx="460255" cy="460255"/>
          </a:xfrm>
          <a:prstGeom prst="ellipse">
            <a:avLst/>
          </a:prstGeom>
          <a:solidFill>
            <a:srgbClr val="0065BD"/>
          </a:solid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txBody>
          <a:bodyPr/>
          <a:lstStyle/>
          <a:p>
            <a:endParaRPr lang="de-DE" dirty="0"/>
          </a:p>
        </p:txBody>
      </p:sp>
      <p:sp>
        <p:nvSpPr>
          <p:cNvPr id="15" name="Ellipse 4">
            <a:extLst>
              <a:ext uri="{FF2B5EF4-FFF2-40B4-BE49-F238E27FC236}">
                <a16:creationId xmlns:a16="http://schemas.microsoft.com/office/drawing/2014/main" id="{7F125670-EA1A-4A05-8428-FD776D3254BC}"/>
              </a:ext>
            </a:extLst>
          </p:cNvPr>
          <p:cNvSpPr txBox="1"/>
          <p:nvPr/>
        </p:nvSpPr>
        <p:spPr>
          <a:xfrm>
            <a:off x="317080" y="3864340"/>
            <a:ext cx="325449" cy="325449"/>
          </a:xfrm>
          <a:prstGeom prst="rect">
            <a:avLst/>
          </a:prstGeom>
          <a:solidFill>
            <a:srgbClr val="0065BD"/>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sp>
        <p:nvSpPr>
          <p:cNvPr id="16" name="Ellipse 15">
            <a:extLst>
              <a:ext uri="{FF2B5EF4-FFF2-40B4-BE49-F238E27FC236}">
                <a16:creationId xmlns:a16="http://schemas.microsoft.com/office/drawing/2014/main" id="{5DA4238E-3A67-4C1E-ADC2-27AAA3C6D750}"/>
              </a:ext>
            </a:extLst>
          </p:cNvPr>
          <p:cNvSpPr/>
          <p:nvPr/>
        </p:nvSpPr>
        <p:spPr>
          <a:xfrm>
            <a:off x="249675" y="4472549"/>
            <a:ext cx="460255" cy="460255"/>
          </a:xfrm>
          <a:prstGeom prst="ellipse">
            <a:avLst/>
          </a:prstGeom>
          <a:solidFill>
            <a:srgbClr val="0065BD"/>
          </a:solid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txBody>
          <a:bodyPr/>
          <a:lstStyle/>
          <a:p>
            <a:endParaRPr lang="de-DE" dirty="0"/>
          </a:p>
        </p:txBody>
      </p:sp>
      <p:sp>
        <p:nvSpPr>
          <p:cNvPr id="17" name="Ellipse 4">
            <a:extLst>
              <a:ext uri="{FF2B5EF4-FFF2-40B4-BE49-F238E27FC236}">
                <a16:creationId xmlns:a16="http://schemas.microsoft.com/office/drawing/2014/main" id="{209D32D3-31CE-4262-BBB4-ED0C98910376}"/>
              </a:ext>
            </a:extLst>
          </p:cNvPr>
          <p:cNvSpPr txBox="1"/>
          <p:nvPr/>
        </p:nvSpPr>
        <p:spPr>
          <a:xfrm>
            <a:off x="317078" y="4545703"/>
            <a:ext cx="325449" cy="325449"/>
          </a:xfrm>
          <a:prstGeom prst="rect">
            <a:avLst/>
          </a:prstGeom>
          <a:solidFill>
            <a:srgbClr val="0065BD"/>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sp>
        <p:nvSpPr>
          <p:cNvPr id="18" name="Fußzeilenplatzhalter 4">
            <a:extLst>
              <a:ext uri="{FF2B5EF4-FFF2-40B4-BE49-F238E27FC236}">
                <a16:creationId xmlns:a16="http://schemas.microsoft.com/office/drawing/2014/main" id="{5EEC76DC-C6E2-4FC7-AB78-E03CB46BAB57}"/>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29642773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Limitations</a:t>
            </a:r>
          </a:p>
        </p:txBody>
      </p:sp>
      <p:sp>
        <p:nvSpPr>
          <p:cNvPr id="3" name="Inhaltsplatzhalter 2"/>
          <p:cNvSpPr>
            <a:spLocks noGrp="1"/>
          </p:cNvSpPr>
          <p:nvPr>
            <p:ph idx="1"/>
          </p:nvPr>
        </p:nvSpPr>
        <p:spPr>
          <a:xfrm>
            <a:off x="709933" y="975324"/>
            <a:ext cx="8183242" cy="5400675"/>
          </a:xfrm>
        </p:spPr>
        <p:txBody>
          <a:bodyPr/>
          <a:lstStyle/>
          <a:p>
            <a:endParaRPr lang="en-GB" dirty="0"/>
          </a:p>
          <a:p>
            <a:r>
              <a:rPr lang="en-GB" dirty="0"/>
              <a:t>Evaluated on a small scale demo application	</a:t>
            </a:r>
          </a:p>
          <a:p>
            <a:endParaRPr lang="en-GB" dirty="0"/>
          </a:p>
          <a:p>
            <a:r>
              <a:rPr lang="en-GB" dirty="0"/>
              <a:t>Decisions on Anomalies and Warnings are made on a trace basis – there is no “big picture” for validation</a:t>
            </a:r>
          </a:p>
          <a:p>
            <a:endParaRPr lang="en-GB" dirty="0"/>
          </a:p>
          <a:p>
            <a:r>
              <a:rPr lang="en-GB" dirty="0"/>
              <a:t>Access to system level metrics sometimes painful or not possible from within the tracing instrumentation</a:t>
            </a:r>
          </a:p>
          <a:p>
            <a:endParaRPr lang="en-GB" dirty="0"/>
          </a:p>
          <a:p>
            <a:r>
              <a:rPr lang="en-GB" dirty="0"/>
              <a:t>Visualization very basic</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27</a:t>
            </a:fld>
            <a:endParaRPr lang="de-DE" dirty="0"/>
          </a:p>
        </p:txBody>
      </p:sp>
      <p:sp>
        <p:nvSpPr>
          <p:cNvPr id="7" name="Ellipse 6">
            <a:extLst>
              <a:ext uri="{FF2B5EF4-FFF2-40B4-BE49-F238E27FC236}">
                <a16:creationId xmlns:a16="http://schemas.microsoft.com/office/drawing/2014/main" id="{9BE5E807-5DF5-4443-97D7-B71E0FDF1142}"/>
              </a:ext>
            </a:extLst>
          </p:cNvPr>
          <p:cNvSpPr/>
          <p:nvPr/>
        </p:nvSpPr>
        <p:spPr>
          <a:xfrm>
            <a:off x="249677" y="1262871"/>
            <a:ext cx="460255" cy="460255"/>
          </a:xfrm>
          <a:prstGeom prst="ellipse">
            <a:avLst/>
          </a:prstGeom>
          <a:solidFill>
            <a:srgbClr val="0065BD"/>
          </a:solid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txBody>
          <a:bodyPr/>
          <a:lstStyle/>
          <a:p>
            <a:endParaRPr lang="de-DE" dirty="0"/>
          </a:p>
        </p:txBody>
      </p:sp>
      <p:sp>
        <p:nvSpPr>
          <p:cNvPr id="8" name="Ellipse 4">
            <a:extLst>
              <a:ext uri="{FF2B5EF4-FFF2-40B4-BE49-F238E27FC236}">
                <a16:creationId xmlns:a16="http://schemas.microsoft.com/office/drawing/2014/main" id="{8E75458E-6B47-4B63-9F4B-DF2E0505DF3E}"/>
              </a:ext>
            </a:extLst>
          </p:cNvPr>
          <p:cNvSpPr txBox="1"/>
          <p:nvPr/>
        </p:nvSpPr>
        <p:spPr>
          <a:xfrm>
            <a:off x="317080" y="1336025"/>
            <a:ext cx="325449" cy="325449"/>
          </a:xfrm>
          <a:prstGeom prst="rect">
            <a:avLst/>
          </a:prstGeom>
          <a:solidFill>
            <a:srgbClr val="0065BD"/>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sp>
        <p:nvSpPr>
          <p:cNvPr id="9" name="Ellipse 8">
            <a:extLst>
              <a:ext uri="{FF2B5EF4-FFF2-40B4-BE49-F238E27FC236}">
                <a16:creationId xmlns:a16="http://schemas.microsoft.com/office/drawing/2014/main" id="{46BFF2E9-9855-4E9D-BB5B-2220FA039059}"/>
              </a:ext>
            </a:extLst>
          </p:cNvPr>
          <p:cNvSpPr/>
          <p:nvPr/>
        </p:nvSpPr>
        <p:spPr>
          <a:xfrm>
            <a:off x="249677" y="2077530"/>
            <a:ext cx="460255" cy="460255"/>
          </a:xfrm>
          <a:prstGeom prst="ellipse">
            <a:avLst/>
          </a:prstGeom>
          <a:solidFill>
            <a:srgbClr val="0065BD"/>
          </a:solid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txBody>
          <a:bodyPr/>
          <a:lstStyle/>
          <a:p>
            <a:endParaRPr lang="de-DE" dirty="0"/>
          </a:p>
        </p:txBody>
      </p:sp>
      <p:sp>
        <p:nvSpPr>
          <p:cNvPr id="10" name="Ellipse 4">
            <a:extLst>
              <a:ext uri="{FF2B5EF4-FFF2-40B4-BE49-F238E27FC236}">
                <a16:creationId xmlns:a16="http://schemas.microsoft.com/office/drawing/2014/main" id="{ADCE2D96-5179-4257-88A3-3106666F9713}"/>
              </a:ext>
            </a:extLst>
          </p:cNvPr>
          <p:cNvSpPr txBox="1"/>
          <p:nvPr/>
        </p:nvSpPr>
        <p:spPr>
          <a:xfrm>
            <a:off x="317080" y="2150684"/>
            <a:ext cx="325449" cy="325449"/>
          </a:xfrm>
          <a:prstGeom prst="rect">
            <a:avLst/>
          </a:prstGeom>
          <a:solidFill>
            <a:srgbClr val="0065BD"/>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sp>
        <p:nvSpPr>
          <p:cNvPr id="11" name="Ellipse 10">
            <a:extLst>
              <a:ext uri="{FF2B5EF4-FFF2-40B4-BE49-F238E27FC236}">
                <a16:creationId xmlns:a16="http://schemas.microsoft.com/office/drawing/2014/main" id="{4560A351-F48D-45D7-B26A-DE17DA01B02E}"/>
              </a:ext>
            </a:extLst>
          </p:cNvPr>
          <p:cNvSpPr/>
          <p:nvPr/>
        </p:nvSpPr>
        <p:spPr>
          <a:xfrm>
            <a:off x="249677" y="3044966"/>
            <a:ext cx="460255" cy="460255"/>
          </a:xfrm>
          <a:prstGeom prst="ellipse">
            <a:avLst/>
          </a:prstGeom>
          <a:solidFill>
            <a:srgbClr val="0065BD"/>
          </a:solid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txBody>
          <a:bodyPr/>
          <a:lstStyle/>
          <a:p>
            <a:endParaRPr lang="de-DE" dirty="0"/>
          </a:p>
        </p:txBody>
      </p:sp>
      <p:sp>
        <p:nvSpPr>
          <p:cNvPr id="12" name="Ellipse 4">
            <a:extLst>
              <a:ext uri="{FF2B5EF4-FFF2-40B4-BE49-F238E27FC236}">
                <a16:creationId xmlns:a16="http://schemas.microsoft.com/office/drawing/2014/main" id="{E392FCFF-1F11-4CB2-9E41-2159B7CBCE57}"/>
              </a:ext>
            </a:extLst>
          </p:cNvPr>
          <p:cNvSpPr txBox="1"/>
          <p:nvPr/>
        </p:nvSpPr>
        <p:spPr>
          <a:xfrm>
            <a:off x="317080" y="3118120"/>
            <a:ext cx="325449" cy="325449"/>
          </a:xfrm>
          <a:prstGeom prst="rect">
            <a:avLst/>
          </a:prstGeom>
          <a:solidFill>
            <a:srgbClr val="0065BD"/>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sp>
        <p:nvSpPr>
          <p:cNvPr id="15" name="Ellipse 14">
            <a:extLst>
              <a:ext uri="{FF2B5EF4-FFF2-40B4-BE49-F238E27FC236}">
                <a16:creationId xmlns:a16="http://schemas.microsoft.com/office/drawing/2014/main" id="{01311EE9-06AC-435C-8A3A-D052DE1C74C7}"/>
              </a:ext>
            </a:extLst>
          </p:cNvPr>
          <p:cNvSpPr/>
          <p:nvPr/>
        </p:nvSpPr>
        <p:spPr>
          <a:xfrm>
            <a:off x="249677" y="3829030"/>
            <a:ext cx="460255" cy="460255"/>
          </a:xfrm>
          <a:prstGeom prst="ellipse">
            <a:avLst/>
          </a:prstGeom>
          <a:solidFill>
            <a:srgbClr val="0065BD"/>
          </a:solid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txBody>
          <a:bodyPr/>
          <a:lstStyle/>
          <a:p>
            <a:endParaRPr lang="de-DE" dirty="0"/>
          </a:p>
        </p:txBody>
      </p:sp>
      <p:sp>
        <p:nvSpPr>
          <p:cNvPr id="16" name="Ellipse 4">
            <a:extLst>
              <a:ext uri="{FF2B5EF4-FFF2-40B4-BE49-F238E27FC236}">
                <a16:creationId xmlns:a16="http://schemas.microsoft.com/office/drawing/2014/main" id="{1378600C-2ADF-424E-B548-8C50E3E3A9E7}"/>
              </a:ext>
            </a:extLst>
          </p:cNvPr>
          <p:cNvSpPr txBox="1"/>
          <p:nvPr/>
        </p:nvSpPr>
        <p:spPr>
          <a:xfrm>
            <a:off x="317080" y="3902184"/>
            <a:ext cx="325449" cy="325449"/>
          </a:xfrm>
          <a:prstGeom prst="rect">
            <a:avLst/>
          </a:prstGeom>
          <a:solidFill>
            <a:srgbClr val="0065BD"/>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sp>
        <p:nvSpPr>
          <p:cNvPr id="17" name="Fußzeilenplatzhalter 4">
            <a:extLst>
              <a:ext uri="{FF2B5EF4-FFF2-40B4-BE49-F238E27FC236}">
                <a16:creationId xmlns:a16="http://schemas.microsoft.com/office/drawing/2014/main" id="{22EEDC82-4349-4FB4-8648-2E4E9079467C}"/>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20121291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p:cNvSpPr>
            <a:spLocks noGrp="1"/>
          </p:cNvSpPr>
          <p:nvPr>
            <p:ph type="body" sz="quarter" idx="13"/>
          </p:nvPr>
        </p:nvSpPr>
        <p:spPr/>
        <p:txBody>
          <a:bodyPr/>
          <a:lstStyle/>
          <a:p>
            <a:r>
              <a:rPr lang="en-GB" dirty="0"/>
              <a:t>Lukas Steigerwald</a:t>
            </a:r>
          </a:p>
        </p:txBody>
      </p:sp>
      <p:sp>
        <p:nvSpPr>
          <p:cNvPr id="14" name="Textplatzhalter 13"/>
          <p:cNvSpPr>
            <a:spLocks noGrp="1"/>
          </p:cNvSpPr>
          <p:nvPr>
            <p:ph type="body" sz="quarter" idx="14"/>
          </p:nvPr>
        </p:nvSpPr>
        <p:spPr/>
        <p:txBody>
          <a:bodyPr/>
          <a:lstStyle/>
          <a:p>
            <a:r>
              <a:rPr lang="en-GB" dirty="0"/>
              <a:t>B. Sc.</a:t>
            </a:r>
          </a:p>
        </p:txBody>
      </p:sp>
      <p:sp>
        <p:nvSpPr>
          <p:cNvPr id="16" name="Textplatzhalter 15"/>
          <p:cNvSpPr>
            <a:spLocks noGrp="1"/>
          </p:cNvSpPr>
          <p:nvPr>
            <p:ph type="body" sz="quarter" idx="16"/>
          </p:nvPr>
        </p:nvSpPr>
        <p:spPr/>
        <p:txBody>
          <a:bodyPr/>
          <a:lstStyle/>
          <a:p>
            <a:r>
              <a:rPr lang="en-GB" dirty="0"/>
              <a:t>Lukas.steigerwald@tum.de</a:t>
            </a:r>
          </a:p>
        </p:txBody>
      </p:sp>
      <p:sp>
        <p:nvSpPr>
          <p:cNvPr id="17" name="Inhaltsplatzhalter 16"/>
          <p:cNvSpPr>
            <a:spLocks noGrp="1"/>
          </p:cNvSpPr>
          <p:nvPr>
            <p:ph sz="quarter" idx="18"/>
          </p:nvPr>
        </p:nvSpPr>
        <p:spPr/>
        <p:txBody>
          <a:bodyPr/>
          <a:lstStyle/>
          <a:p>
            <a:r>
              <a:rPr lang="en-GB" dirty="0"/>
              <a:t>Master Student Information Systems</a:t>
            </a:r>
          </a:p>
        </p:txBody>
      </p:sp>
      <p:sp>
        <p:nvSpPr>
          <p:cNvPr id="4" name="Datumsplatzhalter 3"/>
          <p:cNvSpPr>
            <a:spLocks noGrp="1"/>
          </p:cNvSpPr>
          <p:nvPr>
            <p:ph type="dt" sz="half" idx="4294967295"/>
          </p:nvPr>
        </p:nvSpPr>
        <p:spPr>
          <a:xfrm>
            <a:off x="7537450" y="6570663"/>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4294967295"/>
          </p:nvPr>
        </p:nvSpPr>
        <p:spPr>
          <a:xfrm>
            <a:off x="8894763" y="6570663"/>
            <a:ext cx="249237" cy="288925"/>
          </a:xfrm>
        </p:spPr>
        <p:txBody>
          <a:bodyPr/>
          <a:lstStyle/>
          <a:p>
            <a:pPr>
              <a:defRPr/>
            </a:pPr>
            <a:fld id="{05BC9FAB-BDC1-47C0-A8BB-6E12A8205D33}" type="slidenum">
              <a:rPr lang="de-DE" smtClean="0"/>
              <a:pPr>
                <a:defRPr/>
              </a:pPr>
              <a:t>28</a:t>
            </a:fld>
            <a:endParaRPr lang="de-DE" dirty="0"/>
          </a:p>
        </p:txBody>
      </p:sp>
    </p:spTree>
    <p:extLst>
      <p:ext uri="{BB962C8B-B14F-4D97-AF65-F5344CB8AC3E}">
        <p14:creationId xmlns:p14="http://schemas.microsoft.com/office/powerpoint/2010/main" val="24850183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712551F2-97E1-4CB5-BDF8-CDC7C4249ED3}"/>
              </a:ext>
            </a:extLst>
          </p:cNvPr>
          <p:cNvSpPr txBox="1"/>
          <p:nvPr/>
        </p:nvSpPr>
        <p:spPr>
          <a:xfrm>
            <a:off x="3441268" y="2631692"/>
            <a:ext cx="2170026"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2400" dirty="0">
                <a:solidFill>
                  <a:srgbClr val="0065BD"/>
                </a:solidFill>
                <a:latin typeface="Arial" pitchFamily="34" charset="0"/>
              </a:rPr>
              <a:t>Backup </a:t>
            </a:r>
            <a:r>
              <a:rPr lang="de-DE" sz="2400" dirty="0" err="1">
                <a:solidFill>
                  <a:srgbClr val="0065BD"/>
                </a:solidFill>
                <a:latin typeface="Arial" pitchFamily="34" charset="0"/>
              </a:rPr>
              <a:t>Slides</a:t>
            </a:r>
            <a:endParaRPr lang="de-DE" sz="2400" dirty="0">
              <a:solidFill>
                <a:srgbClr val="0065BD"/>
              </a:solidFill>
              <a:latin typeface="Arial" pitchFamily="34" charset="0"/>
            </a:endParaRPr>
          </a:p>
        </p:txBody>
      </p:sp>
    </p:spTree>
    <p:extLst>
      <p:ext uri="{BB962C8B-B14F-4D97-AF65-F5344CB8AC3E}">
        <p14:creationId xmlns:p14="http://schemas.microsoft.com/office/powerpoint/2010/main" val="10155122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Motivation – Performance Matters</a:t>
            </a:r>
          </a:p>
        </p:txBody>
      </p:sp>
      <p:sp>
        <p:nvSpPr>
          <p:cNvPr id="3" name="Inhaltsplatzhalter 2"/>
          <p:cNvSpPr>
            <a:spLocks noGrp="1"/>
          </p:cNvSpPr>
          <p:nvPr>
            <p:ph idx="1"/>
          </p:nvPr>
        </p:nvSpPr>
        <p:spPr/>
        <p:txBody>
          <a:bodyPr>
            <a:normAutofit fontScale="92500" lnSpcReduction="1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1000" dirty="0"/>
          </a:p>
          <a:p>
            <a:endParaRPr lang="en-GB" sz="1000" dirty="0"/>
          </a:p>
          <a:p>
            <a:r>
              <a:rPr lang="en-GB" sz="1000" dirty="0"/>
              <a:t>[1]: </a:t>
            </a:r>
            <a:r>
              <a:rPr lang="en-GB" sz="1000" dirty="0">
                <a:hlinkClick r:id="rId3"/>
              </a:rPr>
              <a:t>https://blog.mozilla.org/metrics/2010/03/31/firefox-page-load-speed-part-i/</a:t>
            </a:r>
            <a:endParaRPr lang="en-GB" sz="1000" dirty="0"/>
          </a:p>
          <a:p>
            <a:r>
              <a:rPr lang="en-GB" sz="1000" dirty="0"/>
              <a:t>[2]: </a:t>
            </a:r>
            <a:r>
              <a:rPr lang="en-GB" sz="1000" dirty="0">
                <a:hlinkClick r:id="rId4"/>
              </a:rPr>
              <a:t>http://glinden.blogspot.de/2006/11/marissa-mayer-at-web-20.html</a:t>
            </a:r>
            <a:r>
              <a:rPr lang="en-GB" sz="1000" dirty="0"/>
              <a:t> </a:t>
            </a:r>
          </a:p>
          <a:p>
            <a:r>
              <a:rPr lang="en-GB" sz="1000" dirty="0"/>
              <a:t>[3]: </a:t>
            </a:r>
            <a:r>
              <a:rPr lang="en-GB" sz="1000" dirty="0">
                <a:hlinkClick r:id="rId5"/>
              </a:rPr>
              <a:t>https://www.slideshare.net/devonauerswald/walmart-pagespeedslide</a:t>
            </a:r>
            <a:r>
              <a:rPr lang="en-GB" sz="1000" dirty="0"/>
              <a:t> (Slide 46)</a:t>
            </a:r>
          </a:p>
          <a:p>
            <a:endParaRPr lang="en-GB" dirty="0"/>
          </a:p>
          <a:p>
            <a:endParaRPr lang="en-GB" dirty="0"/>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a:t>
            </a:fld>
            <a:endParaRPr lang="de-DE" dirty="0"/>
          </a:p>
        </p:txBody>
      </p:sp>
      <p:pic>
        <p:nvPicPr>
          <p:cNvPr id="9" name="Grafik 8">
            <a:extLst>
              <a:ext uri="{FF2B5EF4-FFF2-40B4-BE49-F238E27FC236}">
                <a16:creationId xmlns:a16="http://schemas.microsoft.com/office/drawing/2014/main" id="{95F79474-4EC1-4E7C-8884-AE4E08496CE7}"/>
              </a:ext>
            </a:extLst>
          </p:cNvPr>
          <p:cNvPicPr>
            <a:picLocks noChangeAspect="1"/>
          </p:cNvPicPr>
          <p:nvPr/>
        </p:nvPicPr>
        <p:blipFill>
          <a:blip r:embed="rId6"/>
          <a:stretch>
            <a:fillRect/>
          </a:stretch>
        </p:blipFill>
        <p:spPr>
          <a:xfrm rot="20512364">
            <a:off x="48201" y="1545472"/>
            <a:ext cx="6257925" cy="790575"/>
          </a:xfrm>
          <a:prstGeom prst="rect">
            <a:avLst/>
          </a:prstGeom>
        </p:spPr>
      </p:pic>
      <p:pic>
        <p:nvPicPr>
          <p:cNvPr id="12" name="Grafik 11">
            <a:extLst>
              <a:ext uri="{FF2B5EF4-FFF2-40B4-BE49-F238E27FC236}">
                <a16:creationId xmlns:a16="http://schemas.microsoft.com/office/drawing/2014/main" id="{65638758-A4EC-473A-BD06-0873D1AE2F32}"/>
              </a:ext>
            </a:extLst>
          </p:cNvPr>
          <p:cNvPicPr>
            <a:picLocks noChangeAspect="1"/>
          </p:cNvPicPr>
          <p:nvPr/>
        </p:nvPicPr>
        <p:blipFill>
          <a:blip r:embed="rId7"/>
          <a:stretch>
            <a:fillRect/>
          </a:stretch>
        </p:blipFill>
        <p:spPr>
          <a:xfrm>
            <a:off x="80513" y="3541229"/>
            <a:ext cx="5753100" cy="2066925"/>
          </a:xfrm>
          <a:prstGeom prst="rect">
            <a:avLst/>
          </a:prstGeom>
        </p:spPr>
      </p:pic>
      <p:pic>
        <p:nvPicPr>
          <p:cNvPr id="10" name="Grafik 9">
            <a:extLst>
              <a:ext uri="{FF2B5EF4-FFF2-40B4-BE49-F238E27FC236}">
                <a16:creationId xmlns:a16="http://schemas.microsoft.com/office/drawing/2014/main" id="{0BBA30BC-DA7E-4E40-B334-C72F548E833D}"/>
              </a:ext>
            </a:extLst>
          </p:cNvPr>
          <p:cNvPicPr>
            <a:picLocks noChangeAspect="1"/>
          </p:cNvPicPr>
          <p:nvPr/>
        </p:nvPicPr>
        <p:blipFill>
          <a:blip r:embed="rId8"/>
          <a:stretch>
            <a:fillRect/>
          </a:stretch>
        </p:blipFill>
        <p:spPr>
          <a:xfrm>
            <a:off x="2410264" y="2265828"/>
            <a:ext cx="4495800" cy="2009775"/>
          </a:xfrm>
          <a:prstGeom prst="rect">
            <a:avLst/>
          </a:prstGeom>
        </p:spPr>
      </p:pic>
      <p:pic>
        <p:nvPicPr>
          <p:cNvPr id="11" name="Grafik 10">
            <a:extLst>
              <a:ext uri="{FF2B5EF4-FFF2-40B4-BE49-F238E27FC236}">
                <a16:creationId xmlns:a16="http://schemas.microsoft.com/office/drawing/2014/main" id="{15123BD0-AC38-440D-9E4D-29762A73FC8A}"/>
              </a:ext>
            </a:extLst>
          </p:cNvPr>
          <p:cNvPicPr>
            <a:picLocks noChangeAspect="1"/>
          </p:cNvPicPr>
          <p:nvPr/>
        </p:nvPicPr>
        <p:blipFill>
          <a:blip r:embed="rId9"/>
          <a:stretch>
            <a:fillRect/>
          </a:stretch>
        </p:blipFill>
        <p:spPr>
          <a:xfrm rot="20762391">
            <a:off x="4431091" y="4103031"/>
            <a:ext cx="4524375" cy="847725"/>
          </a:xfrm>
          <a:prstGeom prst="rect">
            <a:avLst/>
          </a:prstGeom>
        </p:spPr>
      </p:pic>
      <p:sp>
        <p:nvSpPr>
          <p:cNvPr id="13" name="Textfeld 12">
            <a:extLst>
              <a:ext uri="{FF2B5EF4-FFF2-40B4-BE49-F238E27FC236}">
                <a16:creationId xmlns:a16="http://schemas.microsoft.com/office/drawing/2014/main" id="{4D9D7E27-938A-4685-BACE-AB5E2E219D44}"/>
              </a:ext>
            </a:extLst>
          </p:cNvPr>
          <p:cNvSpPr txBox="1"/>
          <p:nvPr/>
        </p:nvSpPr>
        <p:spPr>
          <a:xfrm>
            <a:off x="6179177" y="1156493"/>
            <a:ext cx="32573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00" dirty="0">
                <a:latin typeface="Arial" pitchFamily="34" charset="0"/>
              </a:rPr>
              <a:t>[1]</a:t>
            </a:r>
          </a:p>
        </p:txBody>
      </p:sp>
      <p:sp>
        <p:nvSpPr>
          <p:cNvPr id="14" name="Textfeld 13">
            <a:extLst>
              <a:ext uri="{FF2B5EF4-FFF2-40B4-BE49-F238E27FC236}">
                <a16:creationId xmlns:a16="http://schemas.microsoft.com/office/drawing/2014/main" id="{A969B6C7-124F-44A6-A3B7-4488AFF11EB2}"/>
              </a:ext>
            </a:extLst>
          </p:cNvPr>
          <p:cNvSpPr txBox="1"/>
          <p:nvPr/>
        </p:nvSpPr>
        <p:spPr>
          <a:xfrm>
            <a:off x="6909789" y="2236951"/>
            <a:ext cx="32573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00" dirty="0">
                <a:latin typeface="Arial" pitchFamily="34" charset="0"/>
              </a:rPr>
              <a:t>[2]</a:t>
            </a:r>
          </a:p>
        </p:txBody>
      </p:sp>
      <p:sp>
        <p:nvSpPr>
          <p:cNvPr id="15" name="Textfeld 14">
            <a:extLst>
              <a:ext uri="{FF2B5EF4-FFF2-40B4-BE49-F238E27FC236}">
                <a16:creationId xmlns:a16="http://schemas.microsoft.com/office/drawing/2014/main" id="{67DA8B2D-DD64-4FC3-8F03-5C208A90C710}"/>
              </a:ext>
            </a:extLst>
          </p:cNvPr>
          <p:cNvSpPr txBox="1"/>
          <p:nvPr/>
        </p:nvSpPr>
        <p:spPr>
          <a:xfrm>
            <a:off x="8318528" y="3624034"/>
            <a:ext cx="32573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00" dirty="0">
                <a:latin typeface="Arial" pitchFamily="34" charset="0"/>
              </a:rPr>
              <a:t>[2]</a:t>
            </a:r>
          </a:p>
        </p:txBody>
      </p:sp>
      <p:sp>
        <p:nvSpPr>
          <p:cNvPr id="16" name="Textfeld 15">
            <a:extLst>
              <a:ext uri="{FF2B5EF4-FFF2-40B4-BE49-F238E27FC236}">
                <a16:creationId xmlns:a16="http://schemas.microsoft.com/office/drawing/2014/main" id="{3EFF1C3D-5109-4065-97DF-8F0DDFB370F7}"/>
              </a:ext>
            </a:extLst>
          </p:cNvPr>
          <p:cNvSpPr txBox="1"/>
          <p:nvPr/>
        </p:nvSpPr>
        <p:spPr>
          <a:xfrm>
            <a:off x="5540857" y="5415302"/>
            <a:ext cx="32573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00" dirty="0">
                <a:latin typeface="Arial" pitchFamily="34" charset="0"/>
              </a:rPr>
              <a:t>[3]</a:t>
            </a:r>
          </a:p>
        </p:txBody>
      </p:sp>
      <p:sp>
        <p:nvSpPr>
          <p:cNvPr id="17" name="Fußzeilenplatzhalter 4">
            <a:extLst>
              <a:ext uri="{FF2B5EF4-FFF2-40B4-BE49-F238E27FC236}">
                <a16:creationId xmlns:a16="http://schemas.microsoft.com/office/drawing/2014/main" id="{53B0FE9D-4509-4B3E-8392-50E96C127151}"/>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22466389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Building Hierarchy from Span Information</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30</a:t>
            </a:fld>
            <a:endParaRPr lang="de-DE" dirty="0"/>
          </a:p>
        </p:txBody>
      </p:sp>
      <p:sp>
        <p:nvSpPr>
          <p:cNvPr id="3" name="Rechteck 2">
            <a:extLst>
              <a:ext uri="{FF2B5EF4-FFF2-40B4-BE49-F238E27FC236}">
                <a16:creationId xmlns:a16="http://schemas.microsoft.com/office/drawing/2014/main" id="{6157B92E-DCD3-4D5B-800C-FD25A9D02D51}"/>
              </a:ext>
            </a:extLst>
          </p:cNvPr>
          <p:cNvSpPr/>
          <p:nvPr/>
        </p:nvSpPr>
        <p:spPr bwMode="auto">
          <a:xfrm>
            <a:off x="625323" y="4130910"/>
            <a:ext cx="7893355" cy="315139"/>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HTTP-Request</a:t>
            </a:r>
          </a:p>
        </p:txBody>
      </p:sp>
      <p:sp>
        <p:nvSpPr>
          <p:cNvPr id="45" name="Rechteck 44">
            <a:extLst>
              <a:ext uri="{FF2B5EF4-FFF2-40B4-BE49-F238E27FC236}">
                <a16:creationId xmlns:a16="http://schemas.microsoft.com/office/drawing/2014/main" id="{DED9DA50-3565-4BF2-9F46-712ECB200672}"/>
              </a:ext>
            </a:extLst>
          </p:cNvPr>
          <p:cNvSpPr/>
          <p:nvPr/>
        </p:nvSpPr>
        <p:spPr bwMode="auto">
          <a:xfrm>
            <a:off x="1013417" y="3561016"/>
            <a:ext cx="7100670" cy="315797"/>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Controller</a:t>
            </a:r>
          </a:p>
        </p:txBody>
      </p:sp>
      <p:cxnSp>
        <p:nvCxnSpPr>
          <p:cNvPr id="54" name="Gerader Verbinder 53">
            <a:extLst>
              <a:ext uri="{FF2B5EF4-FFF2-40B4-BE49-F238E27FC236}">
                <a16:creationId xmlns:a16="http://schemas.microsoft.com/office/drawing/2014/main" id="{8ACA9ED2-3A07-41BC-9A43-B2E0EB55C991}"/>
              </a:ext>
            </a:extLst>
          </p:cNvPr>
          <p:cNvCxnSpPr>
            <a:cxnSpLocks/>
          </p:cNvCxnSpPr>
          <p:nvPr/>
        </p:nvCxnSpPr>
        <p:spPr bwMode="auto">
          <a:xfrm flipV="1">
            <a:off x="8518678" y="3306920"/>
            <a:ext cx="0" cy="1658681"/>
          </a:xfrm>
          <a:prstGeom prst="line">
            <a:avLst/>
          </a:prstGeom>
          <a:ln w="25400">
            <a:headEnd type="none" w="med" len="med"/>
            <a:tailEnd type="none"/>
          </a:ln>
        </p:spPr>
        <p:style>
          <a:lnRef idx="3">
            <a:schemeClr val="dk1"/>
          </a:lnRef>
          <a:fillRef idx="0">
            <a:schemeClr val="dk1"/>
          </a:fillRef>
          <a:effectRef idx="2">
            <a:schemeClr val="dk1"/>
          </a:effectRef>
          <a:fontRef idx="minor">
            <a:schemeClr val="tx1"/>
          </a:fontRef>
        </p:style>
      </p:cxnSp>
      <p:cxnSp>
        <p:nvCxnSpPr>
          <p:cNvPr id="93" name="Gerader Verbinder 92">
            <a:extLst>
              <a:ext uri="{FF2B5EF4-FFF2-40B4-BE49-F238E27FC236}">
                <a16:creationId xmlns:a16="http://schemas.microsoft.com/office/drawing/2014/main" id="{126AEE58-85D8-418B-BFFB-28F8C1394851}"/>
              </a:ext>
            </a:extLst>
          </p:cNvPr>
          <p:cNvCxnSpPr>
            <a:cxnSpLocks/>
          </p:cNvCxnSpPr>
          <p:nvPr/>
        </p:nvCxnSpPr>
        <p:spPr bwMode="auto">
          <a:xfrm flipV="1">
            <a:off x="625323" y="3306920"/>
            <a:ext cx="0" cy="1658681"/>
          </a:xfrm>
          <a:prstGeom prst="line">
            <a:avLst/>
          </a:prstGeom>
          <a:ln w="25400">
            <a:headEnd type="none" w="med" len="med"/>
            <a:tailEnd type="none"/>
          </a:ln>
        </p:spPr>
        <p:style>
          <a:lnRef idx="3">
            <a:schemeClr val="dk1"/>
          </a:lnRef>
          <a:fillRef idx="0">
            <a:schemeClr val="dk1"/>
          </a:fillRef>
          <a:effectRef idx="2">
            <a:schemeClr val="dk1"/>
          </a:effectRef>
          <a:fontRef idx="minor">
            <a:schemeClr val="tx1"/>
          </a:fontRef>
        </p:style>
      </p:cxnSp>
      <p:cxnSp>
        <p:nvCxnSpPr>
          <p:cNvPr id="11" name="Gerader Verbinder 10">
            <a:extLst>
              <a:ext uri="{FF2B5EF4-FFF2-40B4-BE49-F238E27FC236}">
                <a16:creationId xmlns:a16="http://schemas.microsoft.com/office/drawing/2014/main" id="{DB0A6401-DBF2-490D-BA94-C80BB4CEE394}"/>
              </a:ext>
            </a:extLst>
          </p:cNvPr>
          <p:cNvCxnSpPr>
            <a:cxnSpLocks/>
          </p:cNvCxnSpPr>
          <p:nvPr/>
        </p:nvCxnSpPr>
        <p:spPr bwMode="auto">
          <a:xfrm>
            <a:off x="625323" y="3713564"/>
            <a:ext cx="388094" cy="0"/>
          </a:xfrm>
          <a:prstGeom prst="line">
            <a:avLst/>
          </a:prstGeom>
          <a:ln>
            <a:headEnd type="arrow" w="med" len="med"/>
            <a:tailEnd type="arrow"/>
          </a:ln>
        </p:spPr>
        <p:style>
          <a:lnRef idx="3">
            <a:schemeClr val="dk1"/>
          </a:lnRef>
          <a:fillRef idx="0">
            <a:schemeClr val="dk1"/>
          </a:fillRef>
          <a:effectRef idx="2">
            <a:schemeClr val="dk1"/>
          </a:effectRef>
          <a:fontRef idx="minor">
            <a:schemeClr val="tx1"/>
          </a:fontRef>
        </p:style>
      </p:cxnSp>
      <p:cxnSp>
        <p:nvCxnSpPr>
          <p:cNvPr id="94" name="Gerader Verbinder 93">
            <a:extLst>
              <a:ext uri="{FF2B5EF4-FFF2-40B4-BE49-F238E27FC236}">
                <a16:creationId xmlns:a16="http://schemas.microsoft.com/office/drawing/2014/main" id="{E2FDF00A-EF65-4DC6-8620-9FDD687858E5}"/>
              </a:ext>
            </a:extLst>
          </p:cNvPr>
          <p:cNvCxnSpPr>
            <a:cxnSpLocks/>
          </p:cNvCxnSpPr>
          <p:nvPr/>
        </p:nvCxnSpPr>
        <p:spPr bwMode="auto">
          <a:xfrm>
            <a:off x="8130584" y="3713564"/>
            <a:ext cx="388094" cy="0"/>
          </a:xfrm>
          <a:prstGeom prst="line">
            <a:avLst/>
          </a:prstGeom>
          <a:ln>
            <a:headEnd type="arrow" w="med" len="med"/>
            <a:tailEnd type="arrow"/>
          </a:ln>
        </p:spPr>
        <p:style>
          <a:lnRef idx="3">
            <a:schemeClr val="dk1"/>
          </a:lnRef>
          <a:fillRef idx="0">
            <a:schemeClr val="dk1"/>
          </a:fillRef>
          <a:effectRef idx="2">
            <a:schemeClr val="dk1"/>
          </a:effectRef>
          <a:fontRef idx="minor">
            <a:schemeClr val="tx1"/>
          </a:fontRef>
        </p:style>
      </p:cxnSp>
      <p:sp>
        <p:nvSpPr>
          <p:cNvPr id="16" name="Fußzeilenplatzhalter 4">
            <a:extLst>
              <a:ext uri="{FF2B5EF4-FFF2-40B4-BE49-F238E27FC236}">
                <a16:creationId xmlns:a16="http://schemas.microsoft.com/office/drawing/2014/main" id="{8D127A3C-2174-49BA-887B-040077496DFA}"/>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
        <p:nvSpPr>
          <p:cNvPr id="17" name="Rechteck 16">
            <a:extLst>
              <a:ext uri="{FF2B5EF4-FFF2-40B4-BE49-F238E27FC236}">
                <a16:creationId xmlns:a16="http://schemas.microsoft.com/office/drawing/2014/main" id="{938670F6-8F7F-4B72-9A70-BF1B51ABA640}"/>
              </a:ext>
            </a:extLst>
          </p:cNvPr>
          <p:cNvSpPr/>
          <p:nvPr/>
        </p:nvSpPr>
        <p:spPr bwMode="auto">
          <a:xfrm>
            <a:off x="1191646" y="2991781"/>
            <a:ext cx="2926066" cy="315139"/>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HTTP-Request</a:t>
            </a:r>
          </a:p>
        </p:txBody>
      </p:sp>
      <p:sp>
        <p:nvSpPr>
          <p:cNvPr id="18" name="Rechteck 17">
            <a:extLst>
              <a:ext uri="{FF2B5EF4-FFF2-40B4-BE49-F238E27FC236}">
                <a16:creationId xmlns:a16="http://schemas.microsoft.com/office/drawing/2014/main" id="{2E281146-9914-46CB-AC95-64B89E91E305}"/>
              </a:ext>
            </a:extLst>
          </p:cNvPr>
          <p:cNvSpPr/>
          <p:nvPr/>
        </p:nvSpPr>
        <p:spPr bwMode="auto">
          <a:xfrm>
            <a:off x="1191646" y="2415140"/>
            <a:ext cx="2926066" cy="315139"/>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Controller</a:t>
            </a:r>
          </a:p>
        </p:txBody>
      </p:sp>
      <p:cxnSp>
        <p:nvCxnSpPr>
          <p:cNvPr id="19" name="Gerader Verbinder 18">
            <a:extLst>
              <a:ext uri="{FF2B5EF4-FFF2-40B4-BE49-F238E27FC236}">
                <a16:creationId xmlns:a16="http://schemas.microsoft.com/office/drawing/2014/main" id="{A6E5B7DD-E0C5-4C73-9321-EA6BB7E6A10C}"/>
              </a:ext>
            </a:extLst>
          </p:cNvPr>
          <p:cNvCxnSpPr>
            <a:cxnSpLocks/>
          </p:cNvCxnSpPr>
          <p:nvPr/>
        </p:nvCxnSpPr>
        <p:spPr bwMode="auto">
          <a:xfrm flipV="1">
            <a:off x="1191646" y="1902335"/>
            <a:ext cx="0" cy="1658681"/>
          </a:xfrm>
          <a:prstGeom prst="line">
            <a:avLst/>
          </a:prstGeom>
          <a:ln w="25400">
            <a:headEnd type="none" w="med" len="med"/>
            <a:tailEnd type="none"/>
          </a:ln>
        </p:spPr>
        <p:style>
          <a:lnRef idx="3">
            <a:schemeClr val="dk1"/>
          </a:lnRef>
          <a:fillRef idx="0">
            <a:schemeClr val="dk1"/>
          </a:fillRef>
          <a:effectRef idx="2">
            <a:schemeClr val="dk1"/>
          </a:effectRef>
          <a:fontRef idx="minor">
            <a:schemeClr val="tx1"/>
          </a:fontRef>
        </p:style>
      </p:cxnSp>
      <p:cxnSp>
        <p:nvCxnSpPr>
          <p:cNvPr id="20" name="Gerader Verbinder 19">
            <a:extLst>
              <a:ext uri="{FF2B5EF4-FFF2-40B4-BE49-F238E27FC236}">
                <a16:creationId xmlns:a16="http://schemas.microsoft.com/office/drawing/2014/main" id="{D8520702-E047-4CA0-AC0C-162E13FB9931}"/>
              </a:ext>
            </a:extLst>
          </p:cNvPr>
          <p:cNvCxnSpPr>
            <a:cxnSpLocks/>
          </p:cNvCxnSpPr>
          <p:nvPr/>
        </p:nvCxnSpPr>
        <p:spPr bwMode="auto">
          <a:xfrm flipV="1">
            <a:off x="4117712" y="1892400"/>
            <a:ext cx="0" cy="1658681"/>
          </a:xfrm>
          <a:prstGeom prst="line">
            <a:avLst/>
          </a:prstGeom>
          <a:ln w="25400">
            <a:headEnd type="none" w="med" len="med"/>
            <a:tailEnd type="none"/>
          </a:ln>
        </p:spPr>
        <p:style>
          <a:lnRef idx="3">
            <a:schemeClr val="dk1"/>
          </a:lnRef>
          <a:fillRef idx="0">
            <a:schemeClr val="dk1"/>
          </a:fillRef>
          <a:effectRef idx="2">
            <a:schemeClr val="dk1"/>
          </a:effectRef>
          <a:fontRef idx="minor">
            <a:schemeClr val="tx1"/>
          </a:fontRef>
        </p:style>
      </p:cxnSp>
      <p:sp>
        <p:nvSpPr>
          <p:cNvPr id="21" name="Rechteck 20">
            <a:extLst>
              <a:ext uri="{FF2B5EF4-FFF2-40B4-BE49-F238E27FC236}">
                <a16:creationId xmlns:a16="http://schemas.microsoft.com/office/drawing/2014/main" id="{DD904335-6661-4D5B-A1B0-38FD7E2B8ACB}"/>
              </a:ext>
            </a:extLst>
          </p:cNvPr>
          <p:cNvSpPr/>
          <p:nvPr/>
        </p:nvSpPr>
        <p:spPr bwMode="auto">
          <a:xfrm>
            <a:off x="4452952" y="2991781"/>
            <a:ext cx="2926066" cy="315139"/>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HTTP-Request</a:t>
            </a:r>
          </a:p>
        </p:txBody>
      </p:sp>
      <p:sp>
        <p:nvSpPr>
          <p:cNvPr id="22" name="Rechteck 21">
            <a:extLst>
              <a:ext uri="{FF2B5EF4-FFF2-40B4-BE49-F238E27FC236}">
                <a16:creationId xmlns:a16="http://schemas.microsoft.com/office/drawing/2014/main" id="{CAE30882-7FCD-4D18-88E5-A396F66A5861}"/>
              </a:ext>
            </a:extLst>
          </p:cNvPr>
          <p:cNvSpPr/>
          <p:nvPr/>
        </p:nvSpPr>
        <p:spPr bwMode="auto">
          <a:xfrm>
            <a:off x="4860646" y="2414014"/>
            <a:ext cx="2926066" cy="315139"/>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Controller</a:t>
            </a:r>
          </a:p>
        </p:txBody>
      </p:sp>
      <p:cxnSp>
        <p:nvCxnSpPr>
          <p:cNvPr id="23" name="Gerader Verbinder 22">
            <a:extLst>
              <a:ext uri="{FF2B5EF4-FFF2-40B4-BE49-F238E27FC236}">
                <a16:creationId xmlns:a16="http://schemas.microsoft.com/office/drawing/2014/main" id="{FE18F607-F871-43C9-836F-FD4768A6D231}"/>
              </a:ext>
            </a:extLst>
          </p:cNvPr>
          <p:cNvCxnSpPr>
            <a:cxnSpLocks/>
          </p:cNvCxnSpPr>
          <p:nvPr/>
        </p:nvCxnSpPr>
        <p:spPr bwMode="auto">
          <a:xfrm flipV="1">
            <a:off x="4452952" y="1902335"/>
            <a:ext cx="0" cy="1658681"/>
          </a:xfrm>
          <a:prstGeom prst="line">
            <a:avLst/>
          </a:prstGeom>
          <a:ln w="25400">
            <a:headEnd type="none" w="med" len="med"/>
            <a:tailEnd type="none"/>
          </a:ln>
        </p:spPr>
        <p:style>
          <a:lnRef idx="3">
            <a:schemeClr val="dk1"/>
          </a:lnRef>
          <a:fillRef idx="0">
            <a:schemeClr val="dk1"/>
          </a:fillRef>
          <a:effectRef idx="2">
            <a:schemeClr val="dk1"/>
          </a:effectRef>
          <a:fontRef idx="minor">
            <a:schemeClr val="tx1"/>
          </a:fontRef>
        </p:style>
      </p:cxnSp>
      <p:cxnSp>
        <p:nvCxnSpPr>
          <p:cNvPr id="24" name="Gerader Verbinder 23">
            <a:extLst>
              <a:ext uri="{FF2B5EF4-FFF2-40B4-BE49-F238E27FC236}">
                <a16:creationId xmlns:a16="http://schemas.microsoft.com/office/drawing/2014/main" id="{703FDF9B-FEC6-4E03-A100-DEFF53C68898}"/>
              </a:ext>
            </a:extLst>
          </p:cNvPr>
          <p:cNvCxnSpPr>
            <a:cxnSpLocks/>
          </p:cNvCxnSpPr>
          <p:nvPr/>
        </p:nvCxnSpPr>
        <p:spPr bwMode="auto">
          <a:xfrm flipV="1">
            <a:off x="7795640" y="1902335"/>
            <a:ext cx="0" cy="1658681"/>
          </a:xfrm>
          <a:prstGeom prst="line">
            <a:avLst/>
          </a:prstGeom>
          <a:ln w="25400">
            <a:headEnd type="none" w="med" len="med"/>
            <a:tailEnd type="none"/>
          </a:ln>
        </p:spPr>
        <p:style>
          <a:lnRef idx="3">
            <a:schemeClr val="dk1"/>
          </a:lnRef>
          <a:fillRef idx="0">
            <a:schemeClr val="dk1"/>
          </a:fillRef>
          <a:effectRef idx="2">
            <a:schemeClr val="dk1"/>
          </a:effectRef>
          <a:fontRef idx="minor">
            <a:schemeClr val="tx1"/>
          </a:fontRef>
        </p:style>
      </p:cxnSp>
      <p:cxnSp>
        <p:nvCxnSpPr>
          <p:cNvPr id="25" name="Gerader Verbinder 24">
            <a:extLst>
              <a:ext uri="{FF2B5EF4-FFF2-40B4-BE49-F238E27FC236}">
                <a16:creationId xmlns:a16="http://schemas.microsoft.com/office/drawing/2014/main" id="{9388012B-5BE0-43BA-A91A-454C4B158237}"/>
              </a:ext>
            </a:extLst>
          </p:cNvPr>
          <p:cNvCxnSpPr>
            <a:cxnSpLocks/>
          </p:cNvCxnSpPr>
          <p:nvPr/>
        </p:nvCxnSpPr>
        <p:spPr bwMode="auto">
          <a:xfrm>
            <a:off x="7379018" y="3149351"/>
            <a:ext cx="388094" cy="0"/>
          </a:xfrm>
          <a:prstGeom prst="line">
            <a:avLst/>
          </a:prstGeom>
          <a:ln>
            <a:headEnd type="arrow" w="med" len="med"/>
            <a:tailEnd type="arrow"/>
          </a:ln>
        </p:spPr>
        <p:style>
          <a:lnRef idx="3">
            <a:schemeClr val="dk1"/>
          </a:lnRef>
          <a:fillRef idx="0">
            <a:schemeClr val="dk1"/>
          </a:fillRef>
          <a:effectRef idx="2">
            <a:schemeClr val="dk1"/>
          </a:effectRef>
          <a:fontRef idx="minor">
            <a:schemeClr val="tx1"/>
          </a:fontRef>
        </p:style>
      </p:cxnSp>
      <p:cxnSp>
        <p:nvCxnSpPr>
          <p:cNvPr id="26" name="Gerader Verbinder 25">
            <a:extLst>
              <a:ext uri="{FF2B5EF4-FFF2-40B4-BE49-F238E27FC236}">
                <a16:creationId xmlns:a16="http://schemas.microsoft.com/office/drawing/2014/main" id="{8D81D3D9-D3A6-4006-AFAB-2830DF444E9D}"/>
              </a:ext>
            </a:extLst>
          </p:cNvPr>
          <p:cNvCxnSpPr>
            <a:cxnSpLocks/>
          </p:cNvCxnSpPr>
          <p:nvPr/>
        </p:nvCxnSpPr>
        <p:spPr bwMode="auto">
          <a:xfrm>
            <a:off x="4472552" y="2571584"/>
            <a:ext cx="388094" cy="0"/>
          </a:xfrm>
          <a:prstGeom prst="line">
            <a:avLst/>
          </a:prstGeom>
          <a:ln>
            <a:headEnd type="arrow" w="med" len="med"/>
            <a:tailEnd type="arrow"/>
          </a:ln>
        </p:spPr>
        <p:style>
          <a:lnRef idx="3">
            <a:schemeClr val="dk1"/>
          </a:lnRef>
          <a:fillRef idx="0">
            <a:schemeClr val="dk1"/>
          </a:fillRef>
          <a:effectRef idx="2">
            <a:schemeClr val="dk1"/>
          </a:effectRef>
          <a:fontRef idx="minor">
            <a:schemeClr val="tx1"/>
          </a:fontRef>
        </p:style>
      </p:cxnSp>
      <p:sp>
        <p:nvSpPr>
          <p:cNvPr id="5" name="Textfeld 4">
            <a:extLst>
              <a:ext uri="{FF2B5EF4-FFF2-40B4-BE49-F238E27FC236}">
                <a16:creationId xmlns:a16="http://schemas.microsoft.com/office/drawing/2014/main" id="{BD6F47F9-449E-47C2-9CCA-17B8D81C0F53}"/>
              </a:ext>
            </a:extLst>
          </p:cNvPr>
          <p:cNvSpPr txBox="1"/>
          <p:nvPr/>
        </p:nvSpPr>
        <p:spPr>
          <a:xfrm>
            <a:off x="625323" y="4584819"/>
            <a:ext cx="833883"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600" dirty="0">
                <a:latin typeface="Arial" pitchFamily="34" charset="0"/>
              </a:rPr>
              <a:t>Case 1</a:t>
            </a:r>
          </a:p>
        </p:txBody>
      </p:sp>
      <p:sp>
        <p:nvSpPr>
          <p:cNvPr id="27" name="Textfeld 26">
            <a:extLst>
              <a:ext uri="{FF2B5EF4-FFF2-40B4-BE49-F238E27FC236}">
                <a16:creationId xmlns:a16="http://schemas.microsoft.com/office/drawing/2014/main" id="{3DAC50C6-7977-46B8-AA1A-026844F4307C}"/>
              </a:ext>
            </a:extLst>
          </p:cNvPr>
          <p:cNvSpPr txBox="1"/>
          <p:nvPr/>
        </p:nvSpPr>
        <p:spPr>
          <a:xfrm>
            <a:off x="1200575" y="1948576"/>
            <a:ext cx="833883"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600" dirty="0">
                <a:latin typeface="Arial" pitchFamily="34" charset="0"/>
              </a:rPr>
              <a:t>Case 2</a:t>
            </a:r>
          </a:p>
        </p:txBody>
      </p:sp>
      <p:sp>
        <p:nvSpPr>
          <p:cNvPr id="28" name="Textfeld 27">
            <a:extLst>
              <a:ext uri="{FF2B5EF4-FFF2-40B4-BE49-F238E27FC236}">
                <a16:creationId xmlns:a16="http://schemas.microsoft.com/office/drawing/2014/main" id="{EA6922BE-72B7-449F-B505-5B94DFD59DAD}"/>
              </a:ext>
            </a:extLst>
          </p:cNvPr>
          <p:cNvSpPr txBox="1"/>
          <p:nvPr/>
        </p:nvSpPr>
        <p:spPr>
          <a:xfrm>
            <a:off x="4472552" y="1948576"/>
            <a:ext cx="833883"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600" dirty="0">
                <a:latin typeface="Arial" pitchFamily="34" charset="0"/>
              </a:rPr>
              <a:t>Case 3</a:t>
            </a:r>
          </a:p>
        </p:txBody>
      </p:sp>
    </p:spTree>
    <p:extLst>
      <p:ext uri="{BB962C8B-B14F-4D97-AF65-F5344CB8AC3E}">
        <p14:creationId xmlns:p14="http://schemas.microsoft.com/office/powerpoint/2010/main" val="27134138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Evaluation – the approach</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31</a:t>
            </a:fld>
            <a:endParaRPr lang="de-DE" dirty="0"/>
          </a:p>
        </p:txBody>
      </p:sp>
      <p:sp>
        <p:nvSpPr>
          <p:cNvPr id="18" name="Fußzeilenplatzhalter 4">
            <a:extLst>
              <a:ext uri="{FF2B5EF4-FFF2-40B4-BE49-F238E27FC236}">
                <a16:creationId xmlns:a16="http://schemas.microsoft.com/office/drawing/2014/main" id="{5EEC76DC-C6E2-4FC7-AB78-E03CB46BAB57}"/>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
        <p:nvSpPr>
          <p:cNvPr id="5" name="Inhaltsplatzhalter 4"/>
          <p:cNvSpPr>
            <a:spLocks noGrp="1"/>
          </p:cNvSpPr>
          <p:nvPr>
            <p:ph idx="1"/>
          </p:nvPr>
        </p:nvSpPr>
        <p:spPr/>
        <p:txBody>
          <a:bodyPr>
            <a:normAutofit fontScale="92500" lnSpcReduction="20000"/>
          </a:bodyPr>
          <a:lstStyle/>
          <a:p>
            <a:r>
              <a:rPr lang="en-US" dirty="0"/>
              <a:t>The evaluation is performed using JMeter as a tool to generate calls to an endpoint</a:t>
            </a:r>
          </a:p>
          <a:p>
            <a:endParaRPr lang="en-US" dirty="0"/>
          </a:p>
          <a:p>
            <a:r>
              <a:rPr lang="en-US" dirty="0"/>
              <a:t>Selected Endpoint involves 4 business services (+ </a:t>
            </a:r>
            <a:r>
              <a:rPr lang="en-US" dirty="0" err="1"/>
              <a:t>zuul</a:t>
            </a:r>
            <a:r>
              <a:rPr lang="en-US" dirty="0"/>
              <a:t>) into processing the request</a:t>
            </a:r>
          </a:p>
          <a:p>
            <a:endParaRPr lang="en-US" dirty="0"/>
          </a:p>
          <a:p>
            <a:r>
              <a:rPr lang="en-US" dirty="0"/>
              <a:t>The training set is generated by calling the endpoint 20k times resulting in a set of 180k spans – 9 spans per trace.</a:t>
            </a:r>
          </a:p>
          <a:p>
            <a:endParaRPr lang="en-US" dirty="0"/>
          </a:p>
          <a:p>
            <a:r>
              <a:rPr lang="en-US" dirty="0"/>
              <a:t>The application is started and trained with the generated data</a:t>
            </a:r>
          </a:p>
          <a:p>
            <a:endParaRPr lang="en-US" dirty="0"/>
          </a:p>
          <a:p>
            <a:r>
              <a:rPr lang="en-US" dirty="0"/>
              <a:t>5 Tests are performed:</a:t>
            </a:r>
          </a:p>
          <a:p>
            <a:pPr marL="285750" indent="-285750">
              <a:buFont typeface="Arial" panose="020B0604020202020204" pitchFamily="34" charset="0"/>
              <a:buChar char="•"/>
            </a:pPr>
            <a:r>
              <a:rPr lang="en-US" dirty="0"/>
              <a:t>No injections (Testing for false </a:t>
            </a:r>
            <a:r>
              <a:rPr lang="en-US" dirty="0" err="1"/>
              <a:t>postives</a:t>
            </a:r>
            <a:r>
              <a:rPr lang="en-US" dirty="0"/>
              <a:t>) – 500 calls</a:t>
            </a:r>
          </a:p>
          <a:p>
            <a:pPr marL="285750" indent="-285750">
              <a:buFont typeface="Arial" panose="020B0604020202020204" pitchFamily="34" charset="0"/>
              <a:buChar char="•"/>
            </a:pPr>
            <a:r>
              <a:rPr lang="en-US" dirty="0"/>
              <a:t>100ms delay injected to a 10ms request - 100 calls</a:t>
            </a:r>
          </a:p>
          <a:p>
            <a:pPr marL="285750" indent="-285750">
              <a:buFont typeface="Arial" panose="020B0604020202020204" pitchFamily="34" charset="0"/>
              <a:buChar char="•"/>
            </a:pPr>
            <a:r>
              <a:rPr lang="en-US" dirty="0"/>
              <a:t>50ms injected to a 10ms request – 100 calls</a:t>
            </a:r>
          </a:p>
          <a:p>
            <a:pPr marL="285750" indent="-285750">
              <a:buFont typeface="Arial" panose="020B0604020202020204" pitchFamily="34" charset="0"/>
              <a:buChar char="•"/>
            </a:pPr>
            <a:r>
              <a:rPr lang="en-US" dirty="0" err="1"/>
              <a:t>Nullpointer</a:t>
            </a:r>
            <a:r>
              <a:rPr lang="en-US" dirty="0"/>
              <a:t> exception injected – 100 calls</a:t>
            </a:r>
          </a:p>
          <a:p>
            <a:pPr marL="285750" indent="-285750">
              <a:buFont typeface="Arial" panose="020B0604020202020204" pitchFamily="34" charset="0"/>
              <a:buChar char="•"/>
            </a:pPr>
            <a:r>
              <a:rPr lang="en-US" dirty="0"/>
              <a:t>High CPU Utilization values injected – 100 calls</a:t>
            </a:r>
          </a:p>
          <a:p>
            <a:pPr marL="285750" indent="-285750">
              <a:buFont typeface="Arial" panose="020B0604020202020204" pitchFamily="34" charset="0"/>
              <a:buChar char="•"/>
            </a:pPr>
            <a:endParaRPr lang="en-US" dirty="0"/>
          </a:p>
          <a:p>
            <a:pPr marL="0" indent="0"/>
            <a:r>
              <a:rPr lang="en-US" dirty="0"/>
              <a:t>The anomalies are injected by setting a parameter that activates the anomalies in the instrumented application</a:t>
            </a:r>
          </a:p>
          <a:p>
            <a:pPr marL="285750" indent="-285750">
              <a:buFont typeface="Arial" panose="020B0604020202020204" pitchFamily="34" charset="0"/>
              <a:buChar char="•"/>
            </a:pPr>
            <a:endParaRPr lang="en-US" dirty="0"/>
          </a:p>
          <a:p>
            <a:pPr marL="0" indent="0"/>
            <a:r>
              <a:rPr lang="en-US" dirty="0"/>
              <a:t>For all tests, results are analyzed after the anomaly detection and after the root cause analysis</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290819937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Evaluation – the result</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32</a:t>
            </a:fld>
            <a:endParaRPr lang="de-DE" dirty="0"/>
          </a:p>
        </p:txBody>
      </p:sp>
      <p:sp>
        <p:nvSpPr>
          <p:cNvPr id="18" name="Fußzeilenplatzhalter 4">
            <a:extLst>
              <a:ext uri="{FF2B5EF4-FFF2-40B4-BE49-F238E27FC236}">
                <a16:creationId xmlns:a16="http://schemas.microsoft.com/office/drawing/2014/main" id="{5EEC76DC-C6E2-4FC7-AB78-E03CB46BAB57}"/>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
        <p:nvSpPr>
          <p:cNvPr id="5" name="Inhaltsplatzhalter 4"/>
          <p:cNvSpPr>
            <a:spLocks noGrp="1"/>
          </p:cNvSpPr>
          <p:nvPr>
            <p:ph idx="1"/>
          </p:nvPr>
        </p:nvSpPr>
        <p:spPr/>
        <p:txBody>
          <a:bodyPr>
            <a:normAutofit fontScale="85000" lnSpcReduction="20000"/>
          </a:bodyPr>
          <a:lstStyle/>
          <a:p>
            <a:r>
              <a:rPr lang="en-US" b="1" dirty="0"/>
              <a:t>During the process of checking 500 normal and 400 anomalous requests, 395 of those anomalies were detected and 25 False Positives were reported </a:t>
            </a:r>
          </a:p>
          <a:p>
            <a:endParaRPr lang="en-US" b="1" dirty="0"/>
          </a:p>
          <a:p>
            <a:r>
              <a:rPr lang="en-US" dirty="0"/>
              <a:t>Except for the 50ms injection (95% detection rate), all anomalies were detected</a:t>
            </a:r>
          </a:p>
          <a:p>
            <a:endParaRPr lang="en-US" dirty="0"/>
          </a:p>
          <a:p>
            <a:r>
              <a:rPr lang="en-US" dirty="0"/>
              <a:t>1.4% FP after root cause analysis for requests without injected anomalies</a:t>
            </a:r>
          </a:p>
          <a:p>
            <a:endParaRPr lang="en-US" dirty="0"/>
          </a:p>
          <a:p>
            <a:r>
              <a:rPr lang="en-US" dirty="0"/>
              <a:t>500 positives detected on injecting 100 requests with a 100ms delay:</a:t>
            </a:r>
          </a:p>
          <a:p>
            <a:pPr marL="285750" indent="-285750">
              <a:buFont typeface="Arial" panose="020B0604020202020204" pitchFamily="34" charset="0"/>
              <a:buChar char="•"/>
            </a:pPr>
            <a:r>
              <a:rPr lang="en-US" dirty="0"/>
              <a:t>100 are true positives</a:t>
            </a:r>
          </a:p>
          <a:p>
            <a:pPr marL="285750" indent="-285750">
              <a:buFont typeface="Arial" panose="020B0604020202020204" pitchFamily="34" charset="0"/>
              <a:buChar char="•"/>
            </a:pPr>
            <a:r>
              <a:rPr lang="en-US" dirty="0"/>
              <a:t>400 are propagated errors</a:t>
            </a:r>
          </a:p>
          <a:p>
            <a:pPr marL="285750" indent="-285750">
              <a:buFont typeface="Arial" panose="020B0604020202020204" pitchFamily="34" charset="0"/>
              <a:buChar char="•"/>
            </a:pPr>
            <a:endParaRPr lang="en-US" dirty="0"/>
          </a:p>
          <a:p>
            <a:pPr marL="0" indent="0"/>
            <a:r>
              <a:rPr lang="en-US" dirty="0"/>
              <a:t>When applying root cause analysis 175 anomalies are reported to the database – when removing all that have been identified as warnings before, the 100 real anomalies remain</a:t>
            </a:r>
          </a:p>
          <a:p>
            <a:endParaRPr lang="en-US" dirty="0"/>
          </a:p>
          <a:p>
            <a:r>
              <a:rPr lang="en-US" dirty="0"/>
              <a:t>For 50ms all anomalies are recorded on anomaly detection level together with 107 propagated errors – due to sorting problems of the root cause analysis, 5 of those were lost – 95% detection rate.</a:t>
            </a:r>
          </a:p>
          <a:p>
            <a:endParaRPr lang="en-US" dirty="0"/>
          </a:p>
          <a:p>
            <a:r>
              <a:rPr lang="en-US" dirty="0"/>
              <a:t>When injecting an exception, all those exceptions are detected – 278 positives before the root cause analysis (100TP, 100 propagated errors, 78 increased response time anomalies) – after the root cause analysis 15 reported anomalies remain, that are not eliminated as warnings</a:t>
            </a:r>
          </a:p>
          <a:p>
            <a:endParaRPr lang="en-US" dirty="0"/>
          </a:p>
          <a:p>
            <a:r>
              <a:rPr lang="en-US" dirty="0"/>
              <a:t>Injecting an increased CPU utilization (just as a number – not pushing up CPU in real) results in a 100% detection rate without any false positives before and after the root cause analysis</a:t>
            </a:r>
          </a:p>
          <a:p>
            <a:endParaRPr lang="en-US" dirty="0"/>
          </a:p>
        </p:txBody>
      </p:sp>
    </p:spTree>
    <p:extLst>
      <p:ext uri="{BB962C8B-B14F-4D97-AF65-F5344CB8AC3E}">
        <p14:creationId xmlns:p14="http://schemas.microsoft.com/office/powerpoint/2010/main" val="3898446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Evaluation – Test 1</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33</a:t>
            </a:fld>
            <a:endParaRPr lang="de-DE" dirty="0"/>
          </a:p>
        </p:txBody>
      </p:sp>
      <p:sp>
        <p:nvSpPr>
          <p:cNvPr id="15" name="Fußzeilenplatzhalter 4">
            <a:extLst>
              <a:ext uri="{FF2B5EF4-FFF2-40B4-BE49-F238E27FC236}">
                <a16:creationId xmlns:a16="http://schemas.microsoft.com/office/drawing/2014/main" id="{69AF484F-E92D-4519-8747-EB790D2115F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pic>
        <p:nvPicPr>
          <p:cNvPr id="3" name="Grafik 2">
            <a:extLst>
              <a:ext uri="{FF2B5EF4-FFF2-40B4-BE49-F238E27FC236}">
                <a16:creationId xmlns:a16="http://schemas.microsoft.com/office/drawing/2014/main" id="{B9E53F18-658D-4363-817F-317AD45C4EDE}"/>
              </a:ext>
            </a:extLst>
          </p:cNvPr>
          <p:cNvPicPr>
            <a:picLocks noChangeAspect="1"/>
          </p:cNvPicPr>
          <p:nvPr/>
        </p:nvPicPr>
        <p:blipFill>
          <a:blip r:embed="rId3"/>
          <a:stretch>
            <a:fillRect/>
          </a:stretch>
        </p:blipFill>
        <p:spPr>
          <a:xfrm>
            <a:off x="0" y="2800684"/>
            <a:ext cx="9144000" cy="1256632"/>
          </a:xfrm>
          <a:prstGeom prst="rect">
            <a:avLst/>
          </a:prstGeom>
        </p:spPr>
      </p:pic>
    </p:spTree>
    <p:extLst>
      <p:ext uri="{BB962C8B-B14F-4D97-AF65-F5344CB8AC3E}">
        <p14:creationId xmlns:p14="http://schemas.microsoft.com/office/powerpoint/2010/main" val="33433425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Evaluation – Test 2</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34</a:t>
            </a:fld>
            <a:endParaRPr lang="de-DE" dirty="0"/>
          </a:p>
        </p:txBody>
      </p:sp>
      <p:sp>
        <p:nvSpPr>
          <p:cNvPr id="15" name="Fußzeilenplatzhalter 4">
            <a:extLst>
              <a:ext uri="{FF2B5EF4-FFF2-40B4-BE49-F238E27FC236}">
                <a16:creationId xmlns:a16="http://schemas.microsoft.com/office/drawing/2014/main" id="{69AF484F-E92D-4519-8747-EB790D2115F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pic>
        <p:nvPicPr>
          <p:cNvPr id="3" name="Grafik 2">
            <a:extLst>
              <a:ext uri="{FF2B5EF4-FFF2-40B4-BE49-F238E27FC236}">
                <a16:creationId xmlns:a16="http://schemas.microsoft.com/office/drawing/2014/main" id="{74B522D5-22D0-4250-8544-81223B53DE68}"/>
              </a:ext>
            </a:extLst>
          </p:cNvPr>
          <p:cNvPicPr>
            <a:picLocks noChangeAspect="1"/>
          </p:cNvPicPr>
          <p:nvPr/>
        </p:nvPicPr>
        <p:blipFill>
          <a:blip r:embed="rId3"/>
          <a:stretch>
            <a:fillRect/>
          </a:stretch>
        </p:blipFill>
        <p:spPr>
          <a:xfrm>
            <a:off x="0" y="2627676"/>
            <a:ext cx="9144000" cy="1602648"/>
          </a:xfrm>
          <a:prstGeom prst="rect">
            <a:avLst/>
          </a:prstGeom>
        </p:spPr>
      </p:pic>
    </p:spTree>
    <p:extLst>
      <p:ext uri="{BB962C8B-B14F-4D97-AF65-F5344CB8AC3E}">
        <p14:creationId xmlns:p14="http://schemas.microsoft.com/office/powerpoint/2010/main" val="318713481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Evaluation – Test 3</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35</a:t>
            </a:fld>
            <a:endParaRPr lang="de-DE" dirty="0"/>
          </a:p>
        </p:txBody>
      </p:sp>
      <p:sp>
        <p:nvSpPr>
          <p:cNvPr id="15" name="Fußzeilenplatzhalter 4">
            <a:extLst>
              <a:ext uri="{FF2B5EF4-FFF2-40B4-BE49-F238E27FC236}">
                <a16:creationId xmlns:a16="http://schemas.microsoft.com/office/drawing/2014/main" id="{69AF484F-E92D-4519-8747-EB790D2115F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pic>
        <p:nvPicPr>
          <p:cNvPr id="3" name="Grafik 2">
            <a:extLst>
              <a:ext uri="{FF2B5EF4-FFF2-40B4-BE49-F238E27FC236}">
                <a16:creationId xmlns:a16="http://schemas.microsoft.com/office/drawing/2014/main" id="{170B7C93-9635-4E16-85CA-957676CDF803}"/>
              </a:ext>
            </a:extLst>
          </p:cNvPr>
          <p:cNvPicPr>
            <a:picLocks noChangeAspect="1"/>
          </p:cNvPicPr>
          <p:nvPr/>
        </p:nvPicPr>
        <p:blipFill>
          <a:blip r:embed="rId3"/>
          <a:stretch>
            <a:fillRect/>
          </a:stretch>
        </p:blipFill>
        <p:spPr>
          <a:xfrm>
            <a:off x="0" y="2594889"/>
            <a:ext cx="9144000" cy="1668222"/>
          </a:xfrm>
          <a:prstGeom prst="rect">
            <a:avLst/>
          </a:prstGeom>
        </p:spPr>
      </p:pic>
    </p:spTree>
    <p:extLst>
      <p:ext uri="{BB962C8B-B14F-4D97-AF65-F5344CB8AC3E}">
        <p14:creationId xmlns:p14="http://schemas.microsoft.com/office/powerpoint/2010/main" val="29697094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Evaluation – Test 4</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36</a:t>
            </a:fld>
            <a:endParaRPr lang="de-DE" dirty="0"/>
          </a:p>
        </p:txBody>
      </p:sp>
      <p:sp>
        <p:nvSpPr>
          <p:cNvPr id="15" name="Fußzeilenplatzhalter 4">
            <a:extLst>
              <a:ext uri="{FF2B5EF4-FFF2-40B4-BE49-F238E27FC236}">
                <a16:creationId xmlns:a16="http://schemas.microsoft.com/office/drawing/2014/main" id="{69AF484F-E92D-4519-8747-EB790D2115F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pic>
        <p:nvPicPr>
          <p:cNvPr id="3" name="Grafik 2">
            <a:extLst>
              <a:ext uri="{FF2B5EF4-FFF2-40B4-BE49-F238E27FC236}">
                <a16:creationId xmlns:a16="http://schemas.microsoft.com/office/drawing/2014/main" id="{492AA95A-2800-49A5-8A0C-F411225142E3}"/>
              </a:ext>
            </a:extLst>
          </p:cNvPr>
          <p:cNvPicPr>
            <a:picLocks noChangeAspect="1"/>
          </p:cNvPicPr>
          <p:nvPr/>
        </p:nvPicPr>
        <p:blipFill>
          <a:blip r:embed="rId3"/>
          <a:stretch>
            <a:fillRect/>
          </a:stretch>
        </p:blipFill>
        <p:spPr>
          <a:xfrm>
            <a:off x="0" y="2621651"/>
            <a:ext cx="9144000" cy="1614697"/>
          </a:xfrm>
          <a:prstGeom prst="rect">
            <a:avLst/>
          </a:prstGeom>
        </p:spPr>
      </p:pic>
    </p:spTree>
    <p:extLst>
      <p:ext uri="{BB962C8B-B14F-4D97-AF65-F5344CB8AC3E}">
        <p14:creationId xmlns:p14="http://schemas.microsoft.com/office/powerpoint/2010/main" val="103823276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Evaluation – Test 5</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37</a:t>
            </a:fld>
            <a:endParaRPr lang="de-DE" dirty="0"/>
          </a:p>
        </p:txBody>
      </p:sp>
      <p:sp>
        <p:nvSpPr>
          <p:cNvPr id="15" name="Fußzeilenplatzhalter 4">
            <a:extLst>
              <a:ext uri="{FF2B5EF4-FFF2-40B4-BE49-F238E27FC236}">
                <a16:creationId xmlns:a16="http://schemas.microsoft.com/office/drawing/2014/main" id="{69AF484F-E92D-4519-8747-EB790D2115F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pic>
        <p:nvPicPr>
          <p:cNvPr id="3" name="Grafik 2">
            <a:extLst>
              <a:ext uri="{FF2B5EF4-FFF2-40B4-BE49-F238E27FC236}">
                <a16:creationId xmlns:a16="http://schemas.microsoft.com/office/drawing/2014/main" id="{60A6FC65-E5A4-4679-93E2-DA8FA329F755}"/>
              </a:ext>
            </a:extLst>
          </p:cNvPr>
          <p:cNvPicPr>
            <a:picLocks noChangeAspect="1"/>
          </p:cNvPicPr>
          <p:nvPr/>
        </p:nvPicPr>
        <p:blipFill>
          <a:blip r:embed="rId3"/>
          <a:stretch>
            <a:fillRect/>
          </a:stretch>
        </p:blipFill>
        <p:spPr>
          <a:xfrm>
            <a:off x="0" y="2719855"/>
            <a:ext cx="9144000" cy="1418289"/>
          </a:xfrm>
          <a:prstGeom prst="rect">
            <a:avLst/>
          </a:prstGeom>
        </p:spPr>
      </p:pic>
    </p:spTree>
    <p:extLst>
      <p:ext uri="{BB962C8B-B14F-4D97-AF65-F5344CB8AC3E}">
        <p14:creationId xmlns:p14="http://schemas.microsoft.com/office/powerpoint/2010/main" val="269178109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Anomaly Detection –</a:t>
            </a:r>
            <a:r>
              <a:rPr lang="en-GB" dirty="0" err="1"/>
              <a:t>SplittedKMeans</a:t>
            </a:r>
            <a:endParaRPr lang="en-GB" dirty="0"/>
          </a:p>
        </p:txBody>
      </p:sp>
      <p:sp>
        <p:nvSpPr>
          <p:cNvPr id="3" name="Inhaltsplatzhalter 2"/>
          <p:cNvSpPr>
            <a:spLocks noGrp="1"/>
          </p:cNvSpPr>
          <p:nvPr>
            <p:ph idx="1"/>
          </p:nvPr>
        </p:nvSpPr>
        <p:spPr/>
        <p:txBody>
          <a:bodyPr>
            <a:normAutofit lnSpcReduction="10000"/>
          </a:bodyPr>
          <a:lstStyle/>
          <a:p>
            <a:pPr marL="285750" indent="-285750">
              <a:buFont typeface="Arial" panose="020B0604020202020204" pitchFamily="34" charset="0"/>
              <a:buChar char="•"/>
            </a:pPr>
            <a:r>
              <a:rPr lang="en-GB" dirty="0">
                <a:sym typeface="Wingdings" panose="05000000000000000000" pitchFamily="2" charset="2"/>
              </a:rPr>
              <a:t>Apache Spark</a:t>
            </a:r>
          </a:p>
          <a:p>
            <a:pPr marL="285750" indent="-285750">
              <a:buFont typeface="Arial" panose="020B0604020202020204" pitchFamily="34" charset="0"/>
              <a:buChar char="•"/>
            </a:pPr>
            <a:r>
              <a:rPr lang="en-GB" dirty="0">
                <a:sym typeface="Wingdings" panose="05000000000000000000" pitchFamily="2" charset="2"/>
              </a:rPr>
              <a:t>Import Span Information as JSON from Kafka and convert to easy to use objects</a:t>
            </a:r>
          </a:p>
          <a:p>
            <a:pPr marL="285750" indent="-285750">
              <a:buFont typeface="Arial" panose="020B0604020202020204" pitchFamily="34" charset="0"/>
              <a:buChar char="•"/>
            </a:pPr>
            <a:r>
              <a:rPr lang="en-GB" dirty="0">
                <a:sym typeface="Wingdings" panose="05000000000000000000" pitchFamily="2" charset="2"/>
              </a:rPr>
              <a:t>Enhance information with request per minute/second information</a:t>
            </a:r>
          </a:p>
          <a:p>
            <a:pPr marL="642937" lvl="1" indent="-285750">
              <a:buFont typeface="Arial" panose="020B0604020202020204" pitchFamily="34" charset="0"/>
              <a:buChar char="•"/>
            </a:pPr>
            <a:r>
              <a:rPr lang="en-GB" dirty="0">
                <a:sym typeface="Wingdings" panose="05000000000000000000" pitchFamily="2" charset="2"/>
              </a:rPr>
              <a:t>Count on sliding window on timestamps of historical data</a:t>
            </a:r>
          </a:p>
          <a:p>
            <a:pPr marL="285750" indent="-285750">
              <a:buFont typeface="Arial" panose="020B0604020202020204" pitchFamily="34" charset="0"/>
              <a:buChar char="•"/>
            </a:pPr>
            <a:r>
              <a:rPr lang="en-GB" dirty="0">
                <a:sym typeface="Wingdings" panose="05000000000000000000" pitchFamily="2" charset="2"/>
              </a:rPr>
              <a:t>Splitting of data set using the categorical Tags – one data set per endpoint of the application</a:t>
            </a:r>
          </a:p>
          <a:p>
            <a:pPr marL="285750" indent="-285750">
              <a:buFont typeface="Arial" panose="020B0604020202020204" pitchFamily="34" charset="0"/>
              <a:buChar char="•"/>
            </a:pPr>
            <a:r>
              <a:rPr lang="en-GB" dirty="0">
                <a:sym typeface="Wingdings" panose="05000000000000000000" pitchFamily="2" charset="2"/>
              </a:rPr>
              <a:t>Using the lower 99.9% regarding span duration of the dataset as training set</a:t>
            </a:r>
          </a:p>
          <a:p>
            <a:pPr marL="285750" indent="-285750">
              <a:buFont typeface="Arial" panose="020B0604020202020204" pitchFamily="34" charset="0"/>
              <a:buChar char="•"/>
            </a:pPr>
            <a:r>
              <a:rPr lang="en-GB" dirty="0">
                <a:sym typeface="Wingdings" panose="05000000000000000000" pitchFamily="2" charset="2"/>
              </a:rPr>
              <a:t>Scaling duration values</a:t>
            </a:r>
          </a:p>
          <a:p>
            <a:pPr marL="285750" indent="-285750">
              <a:buFont typeface="Arial" panose="020B0604020202020204" pitchFamily="34" charset="0"/>
              <a:buChar char="•"/>
            </a:pPr>
            <a:r>
              <a:rPr lang="en-GB" dirty="0">
                <a:sym typeface="Wingdings" panose="05000000000000000000" pitchFamily="2" charset="2"/>
              </a:rPr>
              <a:t>Training </a:t>
            </a:r>
            <a:r>
              <a:rPr lang="en-GB" dirty="0" err="1">
                <a:sym typeface="Wingdings" panose="05000000000000000000" pitchFamily="2" charset="2"/>
              </a:rPr>
              <a:t>KMeans</a:t>
            </a:r>
            <a:r>
              <a:rPr lang="en-GB" dirty="0">
                <a:sym typeface="Wingdings" panose="05000000000000000000" pitchFamily="2" charset="2"/>
              </a:rPr>
              <a:t> model for each of the endpoints with k=1</a:t>
            </a:r>
          </a:p>
          <a:p>
            <a:pPr marL="285750" indent="-285750">
              <a:buFont typeface="Arial" panose="020B0604020202020204" pitchFamily="34" charset="0"/>
              <a:buChar char="•"/>
            </a:pPr>
            <a:r>
              <a:rPr lang="en-GB" dirty="0">
                <a:sym typeface="Wingdings" panose="05000000000000000000" pitchFamily="2" charset="2"/>
              </a:rPr>
              <a:t>Prediction model based on resulting centroid as reference point and the 99 percentile of the distances to this centroid as threshold</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Open stream of incoming data for prediction</a:t>
            </a:r>
          </a:p>
          <a:p>
            <a:pPr marL="285750" indent="-285750">
              <a:buFont typeface="Arial" panose="020B0604020202020204" pitchFamily="34" charset="0"/>
              <a:buChar char="•"/>
            </a:pPr>
            <a:r>
              <a:rPr lang="en-GB" dirty="0">
                <a:sym typeface="Wingdings" panose="05000000000000000000" pitchFamily="2" charset="2"/>
              </a:rPr>
              <a:t>Enhance information with rpm/</a:t>
            </a:r>
            <a:r>
              <a:rPr lang="en-GB" dirty="0" err="1">
                <a:sym typeface="Wingdings" panose="05000000000000000000" pitchFamily="2" charset="2"/>
              </a:rPr>
              <a:t>rps</a:t>
            </a:r>
            <a:r>
              <a:rPr lang="en-GB" dirty="0">
                <a:sym typeface="Wingdings" panose="05000000000000000000" pitchFamily="2" charset="2"/>
              </a:rPr>
              <a:t> information through real sliding window on incoming data</a:t>
            </a:r>
          </a:p>
          <a:p>
            <a:pPr marL="285750" indent="-285750">
              <a:buFont typeface="Arial" panose="020B0604020202020204" pitchFamily="34" charset="0"/>
              <a:buChar char="•"/>
            </a:pPr>
            <a:r>
              <a:rPr lang="en-GB" dirty="0">
                <a:sym typeface="Wingdings" panose="05000000000000000000" pitchFamily="2" charset="2"/>
              </a:rPr>
              <a:t>Predict per incoming span whether it is an anomaly or not</a:t>
            </a:r>
          </a:p>
          <a:p>
            <a:pPr marL="285750" indent="-285750">
              <a:buFont typeface="Arial" panose="020B0604020202020204" pitchFamily="34" charset="0"/>
              <a:buChar char="•"/>
            </a:pPr>
            <a:r>
              <a:rPr lang="en-GB" dirty="0">
                <a:sym typeface="Wingdings" panose="05000000000000000000" pitchFamily="2" charset="2"/>
              </a:rPr>
              <a:t>Report anomalies to a separate </a:t>
            </a:r>
            <a:r>
              <a:rPr lang="en-GB" dirty="0" err="1">
                <a:sym typeface="Wingdings" panose="05000000000000000000" pitchFamily="2" charset="2"/>
              </a:rPr>
              <a:t>kafka</a:t>
            </a:r>
            <a:r>
              <a:rPr lang="en-GB" dirty="0">
                <a:sym typeface="Wingdings" panose="05000000000000000000" pitchFamily="2" charset="2"/>
              </a:rPr>
              <a:t> topic</a:t>
            </a:r>
          </a:p>
          <a:p>
            <a:pPr marL="285750" indent="-285750">
              <a:buFont typeface="Arial" panose="020B0604020202020204" pitchFamily="34" charset="0"/>
              <a:buChar char="•"/>
            </a:pPr>
            <a:endParaRPr lang="en-GB" dirty="0">
              <a:sym typeface="Wingdings" panose="05000000000000000000" pitchFamily="2" charset="2"/>
            </a:endParaRPr>
          </a:p>
          <a:p>
            <a:pPr marL="0" indent="0"/>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38</a:t>
            </a:fld>
            <a:endParaRPr lang="de-DE" dirty="0"/>
          </a:p>
        </p:txBody>
      </p:sp>
      <p:pic>
        <p:nvPicPr>
          <p:cNvPr id="7" name="Picture 2" descr="Bildergebnis für apachE SPARK LOGO">
            <a:extLst>
              <a:ext uri="{FF2B5EF4-FFF2-40B4-BE49-F238E27FC236}">
                <a16:creationId xmlns:a16="http://schemas.microsoft.com/office/drawing/2014/main" id="{E4924DC5-6871-4375-B1DB-29DD366E00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5759" y="5372829"/>
            <a:ext cx="1381906" cy="735056"/>
          </a:xfrm>
          <a:prstGeom prst="rect">
            <a:avLst/>
          </a:prstGeom>
          <a:noFill/>
          <a:extLst>
            <a:ext uri="{909E8E84-426E-40DD-AFC4-6F175D3DCCD1}">
              <a14:hiddenFill xmlns:a14="http://schemas.microsoft.com/office/drawing/2010/main">
                <a:solidFill>
                  <a:srgbClr val="FFFFFF"/>
                </a:solidFill>
              </a14:hiddenFill>
            </a:ext>
          </a:extLst>
        </p:spPr>
      </p:pic>
      <p:sp>
        <p:nvSpPr>
          <p:cNvPr id="8" name="Fußzeilenplatzhalter 4">
            <a:extLst>
              <a:ext uri="{FF2B5EF4-FFF2-40B4-BE49-F238E27FC236}">
                <a16:creationId xmlns:a16="http://schemas.microsoft.com/office/drawing/2014/main" id="{77FEC28C-C93D-4063-97CB-81FFFA134851}"/>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74564964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Anomaly Detection – Error Detection</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39</a:t>
            </a:fld>
            <a:endParaRPr lang="de-DE" dirty="0"/>
          </a:p>
        </p:txBody>
      </p:sp>
      <p:pic>
        <p:nvPicPr>
          <p:cNvPr id="7" name="Picture 2" descr="Bildergebnis für apachE SPARK LOGO">
            <a:extLst>
              <a:ext uri="{FF2B5EF4-FFF2-40B4-BE49-F238E27FC236}">
                <a16:creationId xmlns:a16="http://schemas.microsoft.com/office/drawing/2014/main" id="{E4924DC5-6871-4375-B1DB-29DD366E00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759" y="5372829"/>
            <a:ext cx="1381906" cy="735056"/>
          </a:xfrm>
          <a:prstGeom prst="rect">
            <a:avLst/>
          </a:prstGeom>
          <a:noFill/>
          <a:extLst>
            <a:ext uri="{909E8E84-426E-40DD-AFC4-6F175D3DCCD1}">
              <a14:hiddenFill xmlns:a14="http://schemas.microsoft.com/office/drawing/2010/main">
                <a:solidFill>
                  <a:srgbClr val="FFFFFF"/>
                </a:solidFill>
              </a14:hiddenFill>
            </a:ext>
          </a:extLst>
        </p:spPr>
      </p:pic>
      <p:sp>
        <p:nvSpPr>
          <p:cNvPr id="10" name="Pfeil: Chevron 9">
            <a:extLst>
              <a:ext uri="{FF2B5EF4-FFF2-40B4-BE49-F238E27FC236}">
                <a16:creationId xmlns:a16="http://schemas.microsoft.com/office/drawing/2014/main" id="{9DE6DDC4-65D0-456A-AF73-499CB5C8FF12}"/>
              </a:ext>
            </a:extLst>
          </p:cNvPr>
          <p:cNvSpPr/>
          <p:nvPr/>
        </p:nvSpPr>
        <p:spPr bwMode="auto">
          <a:xfrm>
            <a:off x="253973" y="2074097"/>
            <a:ext cx="2342945" cy="2189789"/>
          </a:xfrm>
          <a:prstGeom prst="chevron">
            <a:avLst>
              <a:gd name="adj" fmla="val 38416"/>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Import</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Spans</a:t>
            </a:r>
          </a:p>
        </p:txBody>
      </p:sp>
      <p:sp>
        <p:nvSpPr>
          <p:cNvPr id="17" name="Pfeil: Chevron 16">
            <a:extLst>
              <a:ext uri="{FF2B5EF4-FFF2-40B4-BE49-F238E27FC236}">
                <a16:creationId xmlns:a16="http://schemas.microsoft.com/office/drawing/2014/main" id="{18E18458-4680-47B8-8754-96CE17F34AC1}"/>
              </a:ext>
            </a:extLst>
          </p:cNvPr>
          <p:cNvSpPr/>
          <p:nvPr/>
        </p:nvSpPr>
        <p:spPr bwMode="auto">
          <a:xfrm>
            <a:off x="3438628" y="2074098"/>
            <a:ext cx="2342945" cy="2189789"/>
          </a:xfrm>
          <a:prstGeom prst="chevron">
            <a:avLst>
              <a:gd name="adj" fmla="val 38652"/>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de-DE" sz="1600" dirty="0">
                <a:solidFill>
                  <a:schemeClr val="tx1"/>
                </a:solidFill>
                <a:cs typeface="Arial" pitchFamily="34" charset="0"/>
              </a:rPr>
              <a:t>      	Remove Spans</a:t>
            </a:r>
          </a:p>
          <a:p>
            <a:pPr algn="ctr" eaLnBrk="0" hangingPunct="0"/>
            <a:r>
              <a:rPr lang="de-DE" sz="1600" dirty="0">
                <a:solidFill>
                  <a:schemeClr val="tx1"/>
                </a:solidFill>
                <a:cs typeface="Arial" pitchFamily="34" charset="0"/>
              </a:rPr>
              <a:t>      </a:t>
            </a:r>
            <a:r>
              <a:rPr lang="de-DE" sz="1600" dirty="0" err="1">
                <a:solidFill>
                  <a:schemeClr val="tx1"/>
                </a:solidFill>
                <a:cs typeface="Arial" pitchFamily="34" charset="0"/>
              </a:rPr>
              <a:t>with</a:t>
            </a:r>
            <a:r>
              <a:rPr lang="de-DE" sz="1600" dirty="0">
                <a:solidFill>
                  <a:schemeClr val="tx1"/>
                </a:solidFill>
                <a:cs typeface="Arial" pitchFamily="34" charset="0"/>
              </a:rPr>
              <a:t> HTTP</a:t>
            </a:r>
          </a:p>
          <a:p>
            <a:pPr algn="ctr" eaLnBrk="0" hangingPunct="0"/>
            <a:r>
              <a:rPr lang="de-DE" sz="1600" dirty="0">
                <a:solidFill>
                  <a:schemeClr val="tx1"/>
                </a:solidFill>
                <a:cs typeface="Arial" pitchFamily="34" charset="0"/>
              </a:rPr>
              <a:t>         Status Code </a:t>
            </a:r>
          </a:p>
          <a:p>
            <a:pPr algn="ctr" eaLnBrk="0" hangingPunct="0"/>
            <a:r>
              <a:rPr lang="de-DE" sz="1600" dirty="0">
                <a:solidFill>
                  <a:schemeClr val="tx1"/>
                </a:solidFill>
                <a:cs typeface="Arial" pitchFamily="34" charset="0"/>
              </a:rPr>
              <a:t>        404</a:t>
            </a:r>
          </a:p>
        </p:txBody>
      </p:sp>
      <p:sp>
        <p:nvSpPr>
          <p:cNvPr id="18" name="Pfeil: Chevron 17">
            <a:extLst>
              <a:ext uri="{FF2B5EF4-FFF2-40B4-BE49-F238E27FC236}">
                <a16:creationId xmlns:a16="http://schemas.microsoft.com/office/drawing/2014/main" id="{6C3DD662-ABD1-4D8E-8BDB-CC9E9376D26A}"/>
              </a:ext>
            </a:extLst>
          </p:cNvPr>
          <p:cNvSpPr/>
          <p:nvPr/>
        </p:nvSpPr>
        <p:spPr bwMode="auto">
          <a:xfrm>
            <a:off x="5023193" y="2089297"/>
            <a:ext cx="2342945" cy="2189789"/>
          </a:xfrm>
          <a:prstGeom prst="chevron">
            <a:avLst>
              <a:gd name="adj" fmla="val 38416"/>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de-DE" sz="1600" dirty="0">
                <a:solidFill>
                  <a:schemeClr val="tx1"/>
                </a:solidFill>
                <a:cs typeface="Arial" pitchFamily="34" charset="0"/>
              </a:rPr>
              <a:t>      Remove</a:t>
            </a:r>
          </a:p>
          <a:p>
            <a:pPr algn="ctr" eaLnBrk="0" hangingPunct="0"/>
            <a:r>
              <a:rPr lang="de-DE" sz="1600" dirty="0">
                <a:solidFill>
                  <a:schemeClr val="tx1"/>
                </a:solidFill>
                <a:cs typeface="Arial" pitchFamily="34" charset="0"/>
              </a:rPr>
              <a:t>   Spans </a:t>
            </a:r>
            <a:r>
              <a:rPr lang="de-DE" sz="1600" dirty="0" err="1">
                <a:solidFill>
                  <a:schemeClr val="tx1"/>
                </a:solidFill>
                <a:cs typeface="Arial" pitchFamily="34" charset="0"/>
              </a:rPr>
              <a:t>with</a:t>
            </a:r>
            <a:r>
              <a:rPr lang="de-DE" sz="1600" dirty="0">
                <a:solidFill>
                  <a:schemeClr val="tx1"/>
                </a:solidFill>
                <a:cs typeface="Arial" pitchFamily="34" charset="0"/>
              </a:rPr>
              <a:t> </a:t>
            </a:r>
          </a:p>
          <a:p>
            <a:pPr algn="ctr" eaLnBrk="0" hangingPunct="0"/>
            <a:r>
              <a:rPr lang="de-DE" sz="1600" dirty="0">
                <a:solidFill>
                  <a:schemeClr val="tx1"/>
                </a:solidFill>
                <a:cs typeface="Arial" pitchFamily="34" charset="0"/>
              </a:rPr>
              <a:t>HTTP</a:t>
            </a:r>
          </a:p>
          <a:p>
            <a:pPr algn="ctr" eaLnBrk="0" hangingPunct="0"/>
            <a:r>
              <a:rPr lang="de-DE" sz="1600" dirty="0">
                <a:solidFill>
                  <a:schemeClr val="tx1"/>
                </a:solidFill>
                <a:cs typeface="Arial" pitchFamily="34" charset="0"/>
              </a:rPr>
              <a:t>           Status Code </a:t>
            </a:r>
          </a:p>
          <a:p>
            <a:pPr algn="ctr" eaLnBrk="0" hangingPunct="0"/>
            <a:r>
              <a:rPr lang="de-DE" sz="1600" dirty="0">
                <a:solidFill>
                  <a:schemeClr val="tx1"/>
                </a:solidFill>
                <a:cs typeface="Arial" pitchFamily="34" charset="0"/>
              </a:rPr>
              <a:t>         400 and 500</a:t>
            </a:r>
          </a:p>
          <a:p>
            <a:pPr algn="ctr" eaLnBrk="0" hangingPunct="0"/>
            <a:r>
              <a:rPr lang="de-DE" sz="1600" dirty="0">
                <a:solidFill>
                  <a:schemeClr val="tx1"/>
                </a:solidFill>
                <a:cs typeface="Arial" pitchFamily="34" charset="0"/>
              </a:rPr>
              <a:t>and </a:t>
            </a:r>
            <a:r>
              <a:rPr lang="de-DE" sz="1600" dirty="0" err="1">
                <a:solidFill>
                  <a:schemeClr val="tx1"/>
                </a:solidFill>
                <a:cs typeface="Arial" pitchFamily="34" charset="0"/>
              </a:rPr>
              <a:t>without</a:t>
            </a:r>
            <a:endParaRPr lang="de-DE" sz="1600" dirty="0">
              <a:solidFill>
                <a:schemeClr val="tx1"/>
              </a:solidFill>
              <a:cs typeface="Arial" pitchFamily="34" charset="0"/>
            </a:endParaRPr>
          </a:p>
          <a:p>
            <a:pPr algn="ctr" eaLnBrk="0" hangingPunct="0"/>
            <a:r>
              <a:rPr lang="de-DE" sz="1600" dirty="0">
                <a:solidFill>
                  <a:schemeClr val="tx1"/>
                </a:solidFill>
                <a:cs typeface="Arial" pitchFamily="34" charset="0"/>
              </a:rPr>
              <a:t>Error tag</a:t>
            </a:r>
          </a:p>
        </p:txBody>
      </p:sp>
      <p:sp>
        <p:nvSpPr>
          <p:cNvPr id="15" name="Pfeil: Chevron 14">
            <a:extLst>
              <a:ext uri="{FF2B5EF4-FFF2-40B4-BE49-F238E27FC236}">
                <a16:creationId xmlns:a16="http://schemas.microsoft.com/office/drawing/2014/main" id="{3E8F4780-3D92-412B-8F5E-C0812E4DF7C1}"/>
              </a:ext>
            </a:extLst>
          </p:cNvPr>
          <p:cNvSpPr/>
          <p:nvPr/>
        </p:nvSpPr>
        <p:spPr bwMode="auto">
          <a:xfrm>
            <a:off x="1838538" y="2081698"/>
            <a:ext cx="2342945" cy="2189789"/>
          </a:xfrm>
          <a:prstGeom prst="chevron">
            <a:avLst>
              <a:gd name="adj" fmla="val 38180"/>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Remove</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Spans </a:t>
            </a:r>
            <a:r>
              <a:rPr lang="de-DE" sz="1600" dirty="0" err="1">
                <a:solidFill>
                  <a:schemeClr val="tx1"/>
                </a:solidFill>
                <a:cs typeface="Arial" pitchFamily="34" charset="0"/>
              </a:rPr>
              <a:t>with</a:t>
            </a:r>
            <a:r>
              <a:rPr lang="de-DE" sz="1600" dirty="0">
                <a:solidFill>
                  <a:schemeClr val="tx1"/>
                </a:solidFill>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HTTP</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Status Code </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200 and 201</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and </a:t>
            </a:r>
            <a:r>
              <a:rPr lang="de-DE" sz="1600" dirty="0" err="1">
                <a:solidFill>
                  <a:schemeClr val="tx1"/>
                </a:solidFill>
                <a:cs typeface="Arial" pitchFamily="34" charset="0"/>
              </a:rPr>
              <a:t>without</a:t>
            </a:r>
            <a:endParaRPr lang="de-DE" sz="1600"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Error tag</a:t>
            </a:r>
          </a:p>
        </p:txBody>
      </p:sp>
      <p:sp>
        <p:nvSpPr>
          <p:cNvPr id="11" name="Fußzeilenplatzhalter 4">
            <a:extLst>
              <a:ext uri="{FF2B5EF4-FFF2-40B4-BE49-F238E27FC236}">
                <a16:creationId xmlns:a16="http://schemas.microsoft.com/office/drawing/2014/main" id="{B35413F8-13E1-45CE-9B3C-BBAD1BF54AFA}"/>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
        <p:nvSpPr>
          <p:cNvPr id="12" name="Pfeil: Chevron 11">
            <a:extLst>
              <a:ext uri="{FF2B5EF4-FFF2-40B4-BE49-F238E27FC236}">
                <a16:creationId xmlns:a16="http://schemas.microsoft.com/office/drawing/2014/main" id="{3815C56F-5BFA-4EDA-9D2B-83CE69B5F9CF}"/>
              </a:ext>
            </a:extLst>
          </p:cNvPr>
          <p:cNvSpPr/>
          <p:nvPr/>
        </p:nvSpPr>
        <p:spPr bwMode="auto">
          <a:xfrm>
            <a:off x="6623283" y="2074098"/>
            <a:ext cx="2342945" cy="2189789"/>
          </a:xfrm>
          <a:prstGeom prst="chevron">
            <a:avLst>
              <a:gd name="adj" fmla="val 38416"/>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Report</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a:t>
            </a:r>
            <a:r>
              <a:rPr lang="de-DE" sz="1600" dirty="0" err="1">
                <a:solidFill>
                  <a:schemeClr val="tx1"/>
                </a:solidFill>
                <a:cs typeface="Arial" pitchFamily="34" charset="0"/>
              </a:rPr>
              <a:t>Anomaly</a:t>
            </a:r>
            <a:endParaRPr lang="de-DE" sz="1600" dirty="0">
              <a:solidFill>
                <a:schemeClr val="tx1"/>
              </a:solidFill>
              <a:cs typeface="Arial" pitchFamily="34" charset="0"/>
            </a:endParaRPr>
          </a:p>
        </p:txBody>
      </p:sp>
    </p:spTree>
    <p:extLst>
      <p:ext uri="{BB962C8B-B14F-4D97-AF65-F5344CB8AC3E}">
        <p14:creationId xmlns:p14="http://schemas.microsoft.com/office/powerpoint/2010/main" val="3089202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ECD833B9-124C-4931-86ED-ED4A6BEC679D}"/>
              </a:ext>
            </a:extLst>
          </p:cNvPr>
          <p:cNvPicPr>
            <a:picLocks noChangeAspect="1"/>
          </p:cNvPicPr>
          <p:nvPr/>
        </p:nvPicPr>
        <p:blipFill>
          <a:blip r:embed="rId3"/>
          <a:stretch>
            <a:fillRect/>
          </a:stretch>
        </p:blipFill>
        <p:spPr>
          <a:xfrm rot="20993010">
            <a:off x="153170" y="3266480"/>
            <a:ext cx="5977030" cy="2273070"/>
          </a:xfrm>
          <a:prstGeom prst="rect">
            <a:avLst/>
          </a:prstGeom>
        </p:spPr>
      </p:pic>
      <p:sp>
        <p:nvSpPr>
          <p:cNvPr id="2" name="Titel 1"/>
          <p:cNvSpPr>
            <a:spLocks noGrp="1"/>
          </p:cNvSpPr>
          <p:nvPr>
            <p:ph type="title"/>
          </p:nvPr>
        </p:nvSpPr>
        <p:spPr>
          <a:xfrm>
            <a:off x="250827" y="44451"/>
            <a:ext cx="7535885" cy="720725"/>
          </a:xfrm>
        </p:spPr>
        <p:txBody>
          <a:bodyPr/>
          <a:lstStyle/>
          <a:p>
            <a:r>
              <a:rPr lang="en-GB" dirty="0"/>
              <a:t>Motivation – distributed tracing is everywhere</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a:t>
            </a:fld>
            <a:endParaRPr lang="de-DE" dirty="0"/>
          </a:p>
        </p:txBody>
      </p:sp>
      <p:pic>
        <p:nvPicPr>
          <p:cNvPr id="18" name="Grafik 17">
            <a:extLst>
              <a:ext uri="{FF2B5EF4-FFF2-40B4-BE49-F238E27FC236}">
                <a16:creationId xmlns:a16="http://schemas.microsoft.com/office/drawing/2014/main" id="{CABEBF08-5749-4F4B-8791-F07450256702}"/>
              </a:ext>
            </a:extLst>
          </p:cNvPr>
          <p:cNvPicPr>
            <a:picLocks noChangeAspect="1"/>
          </p:cNvPicPr>
          <p:nvPr/>
        </p:nvPicPr>
        <p:blipFill>
          <a:blip r:embed="rId4"/>
          <a:stretch>
            <a:fillRect/>
          </a:stretch>
        </p:blipFill>
        <p:spPr>
          <a:xfrm rot="20568819">
            <a:off x="-841971" y="2055037"/>
            <a:ext cx="7534275" cy="1628775"/>
          </a:xfrm>
          <a:prstGeom prst="rect">
            <a:avLst/>
          </a:prstGeom>
        </p:spPr>
      </p:pic>
      <p:pic>
        <p:nvPicPr>
          <p:cNvPr id="20" name="Grafik 19">
            <a:extLst>
              <a:ext uri="{FF2B5EF4-FFF2-40B4-BE49-F238E27FC236}">
                <a16:creationId xmlns:a16="http://schemas.microsoft.com/office/drawing/2014/main" id="{D69ABC93-C0AD-4460-AAF9-8A05AD33D740}"/>
              </a:ext>
            </a:extLst>
          </p:cNvPr>
          <p:cNvPicPr>
            <a:picLocks noChangeAspect="1"/>
          </p:cNvPicPr>
          <p:nvPr/>
        </p:nvPicPr>
        <p:blipFill>
          <a:blip r:embed="rId5"/>
          <a:stretch>
            <a:fillRect/>
          </a:stretch>
        </p:blipFill>
        <p:spPr>
          <a:xfrm>
            <a:off x="6015704" y="1547399"/>
            <a:ext cx="2590740" cy="1079030"/>
          </a:xfrm>
          <a:prstGeom prst="rect">
            <a:avLst/>
          </a:prstGeom>
        </p:spPr>
      </p:pic>
      <p:pic>
        <p:nvPicPr>
          <p:cNvPr id="21" name="Grafik 20">
            <a:extLst>
              <a:ext uri="{FF2B5EF4-FFF2-40B4-BE49-F238E27FC236}">
                <a16:creationId xmlns:a16="http://schemas.microsoft.com/office/drawing/2014/main" id="{1F84F7F9-5B98-4A6A-B3D5-15C17D175D41}"/>
              </a:ext>
            </a:extLst>
          </p:cNvPr>
          <p:cNvPicPr>
            <a:picLocks noChangeAspect="1"/>
          </p:cNvPicPr>
          <p:nvPr/>
        </p:nvPicPr>
        <p:blipFill>
          <a:blip r:embed="rId6"/>
          <a:stretch>
            <a:fillRect/>
          </a:stretch>
        </p:blipFill>
        <p:spPr>
          <a:xfrm>
            <a:off x="474449" y="891849"/>
            <a:ext cx="4484636" cy="1438350"/>
          </a:xfrm>
          <a:prstGeom prst="rect">
            <a:avLst/>
          </a:prstGeom>
        </p:spPr>
      </p:pic>
      <p:pic>
        <p:nvPicPr>
          <p:cNvPr id="22" name="Grafik 21">
            <a:extLst>
              <a:ext uri="{FF2B5EF4-FFF2-40B4-BE49-F238E27FC236}">
                <a16:creationId xmlns:a16="http://schemas.microsoft.com/office/drawing/2014/main" id="{57FE288F-728A-4BCB-9BA2-D93DC3169355}"/>
              </a:ext>
            </a:extLst>
          </p:cNvPr>
          <p:cNvPicPr>
            <a:picLocks noChangeAspect="1"/>
          </p:cNvPicPr>
          <p:nvPr/>
        </p:nvPicPr>
        <p:blipFill>
          <a:blip r:embed="rId7"/>
          <a:stretch>
            <a:fillRect/>
          </a:stretch>
        </p:blipFill>
        <p:spPr>
          <a:xfrm rot="1172414">
            <a:off x="4834566" y="3505425"/>
            <a:ext cx="4726406" cy="1535220"/>
          </a:xfrm>
          <a:prstGeom prst="rect">
            <a:avLst/>
          </a:prstGeom>
        </p:spPr>
      </p:pic>
      <p:sp>
        <p:nvSpPr>
          <p:cNvPr id="24" name="Inhaltsplatzhalter 2">
            <a:extLst>
              <a:ext uri="{FF2B5EF4-FFF2-40B4-BE49-F238E27FC236}">
                <a16:creationId xmlns:a16="http://schemas.microsoft.com/office/drawing/2014/main" id="{35BF51C8-6013-4D69-82DF-3640C528FA1F}"/>
              </a:ext>
            </a:extLst>
          </p:cNvPr>
          <p:cNvSpPr>
            <a:spLocks noGrp="1"/>
          </p:cNvSpPr>
          <p:nvPr>
            <p:ph idx="1"/>
          </p:nvPr>
        </p:nvSpPr>
        <p:spPr>
          <a:xfrm>
            <a:off x="777987" y="1485359"/>
            <a:ext cx="8642350" cy="5400675"/>
          </a:xfrm>
        </p:spPr>
        <p:txBody>
          <a:bodyPr>
            <a:normAutofit fontScale="92500" lnSpcReduction="2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1000" dirty="0"/>
          </a:p>
          <a:p>
            <a:endParaRPr lang="en-GB" sz="1000" dirty="0"/>
          </a:p>
          <a:p>
            <a:r>
              <a:rPr lang="en-GB" sz="1000" dirty="0"/>
              <a:t>			[1]: </a:t>
            </a:r>
            <a:r>
              <a:rPr lang="en-GB" sz="1000" dirty="0">
                <a:hlinkClick r:id="rId8"/>
              </a:rPr>
              <a:t>https://blog.twitter.com/engineering/en_us/a/2012/distributed-systems-tracing-with-zipkin.html</a:t>
            </a:r>
            <a:endParaRPr lang="en-GB" sz="1000" dirty="0"/>
          </a:p>
          <a:p>
            <a:r>
              <a:rPr lang="en-GB" sz="1000" dirty="0"/>
              <a:t>			[2]: </a:t>
            </a:r>
            <a:r>
              <a:rPr lang="en-GB" sz="1000" dirty="0">
                <a:hlinkClick r:id="rId9"/>
              </a:rPr>
              <a:t>https://static.googleusercontent.com/media/research.google.com/de//pubs/archive/36356.pdf</a:t>
            </a:r>
            <a:r>
              <a:rPr lang="en-GB" sz="1000" dirty="0"/>
              <a:t> 	</a:t>
            </a:r>
          </a:p>
          <a:p>
            <a:r>
              <a:rPr lang="en-GB" sz="1000" dirty="0"/>
              <a:t>			[3]: </a:t>
            </a:r>
            <a:r>
              <a:rPr lang="en-GB" sz="1000" dirty="0">
                <a:hlinkClick r:id="rId10"/>
              </a:rPr>
              <a:t>https://engineeringblog.yelp.com/2016/04/distributed-tracing-at-yelp.html</a:t>
            </a:r>
            <a:r>
              <a:rPr lang="en-GB" sz="1000" dirty="0"/>
              <a:t> </a:t>
            </a:r>
          </a:p>
          <a:p>
            <a:r>
              <a:rPr lang="en-GB" sz="1000" dirty="0"/>
              <a:t>			[4]: </a:t>
            </a:r>
            <a:r>
              <a:rPr lang="en-GB" sz="1000" dirty="0">
                <a:hlinkClick r:id="rId11"/>
              </a:rPr>
              <a:t>https://eng.uber.com/distributed-tracing/</a:t>
            </a:r>
            <a:endParaRPr lang="en-GB" sz="1000" dirty="0"/>
          </a:p>
          <a:p>
            <a:r>
              <a:rPr lang="en-GB" sz="1000" dirty="0"/>
              <a:t>			[5]: </a:t>
            </a:r>
            <a:r>
              <a:rPr lang="en-GB" sz="1000" dirty="0">
                <a:hlinkClick r:id="rId12"/>
              </a:rPr>
              <a:t>https://medium.com/@Pinterest_Engineering/distributed-tracing-at-pinterest-with-new-open-source-tools-a4f8a5562f6b</a:t>
            </a:r>
            <a:r>
              <a:rPr lang="en-GB" sz="1000" dirty="0"/>
              <a:t> </a:t>
            </a:r>
          </a:p>
          <a:p>
            <a:r>
              <a:rPr lang="en-GB" sz="1000" dirty="0"/>
              <a:t>				</a:t>
            </a:r>
            <a:endParaRPr lang="en-GB" dirty="0"/>
          </a:p>
          <a:p>
            <a:endParaRPr lang="en-GB" dirty="0"/>
          </a:p>
        </p:txBody>
      </p:sp>
      <p:sp>
        <p:nvSpPr>
          <p:cNvPr id="25" name="Textfeld 24">
            <a:extLst>
              <a:ext uri="{FF2B5EF4-FFF2-40B4-BE49-F238E27FC236}">
                <a16:creationId xmlns:a16="http://schemas.microsoft.com/office/drawing/2014/main" id="{C66E9D7B-77BB-458E-910B-F491BEB2F1DF}"/>
              </a:ext>
            </a:extLst>
          </p:cNvPr>
          <p:cNvSpPr txBox="1"/>
          <p:nvPr/>
        </p:nvSpPr>
        <p:spPr>
          <a:xfrm>
            <a:off x="4864707" y="809533"/>
            <a:ext cx="32573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00" dirty="0">
                <a:latin typeface="Arial" pitchFamily="34" charset="0"/>
              </a:rPr>
              <a:t>[1]</a:t>
            </a:r>
          </a:p>
        </p:txBody>
      </p:sp>
      <p:sp>
        <p:nvSpPr>
          <p:cNvPr id="26" name="Textfeld 25">
            <a:extLst>
              <a:ext uri="{FF2B5EF4-FFF2-40B4-BE49-F238E27FC236}">
                <a16:creationId xmlns:a16="http://schemas.microsoft.com/office/drawing/2014/main" id="{E9F3FAEC-8CC6-4A0E-84FB-085867A300EA}"/>
              </a:ext>
            </a:extLst>
          </p:cNvPr>
          <p:cNvSpPr txBox="1"/>
          <p:nvPr/>
        </p:nvSpPr>
        <p:spPr>
          <a:xfrm>
            <a:off x="5564562" y="2298486"/>
            <a:ext cx="32573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00" dirty="0">
                <a:latin typeface="Arial" pitchFamily="34" charset="0"/>
              </a:rPr>
              <a:t>[2]</a:t>
            </a:r>
          </a:p>
        </p:txBody>
      </p:sp>
      <p:sp>
        <p:nvSpPr>
          <p:cNvPr id="27" name="Textfeld 26">
            <a:extLst>
              <a:ext uri="{FF2B5EF4-FFF2-40B4-BE49-F238E27FC236}">
                <a16:creationId xmlns:a16="http://schemas.microsoft.com/office/drawing/2014/main" id="{CE433C99-8BAD-4184-9B5B-05C59F3BC3AE}"/>
              </a:ext>
            </a:extLst>
          </p:cNvPr>
          <p:cNvSpPr txBox="1"/>
          <p:nvPr/>
        </p:nvSpPr>
        <p:spPr>
          <a:xfrm>
            <a:off x="8512066" y="1485359"/>
            <a:ext cx="32573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00" dirty="0">
                <a:latin typeface="Arial" pitchFamily="34" charset="0"/>
              </a:rPr>
              <a:t>[3]</a:t>
            </a:r>
          </a:p>
        </p:txBody>
      </p:sp>
      <p:sp>
        <p:nvSpPr>
          <p:cNvPr id="28" name="Textfeld 27">
            <a:extLst>
              <a:ext uri="{FF2B5EF4-FFF2-40B4-BE49-F238E27FC236}">
                <a16:creationId xmlns:a16="http://schemas.microsoft.com/office/drawing/2014/main" id="{03582D7E-E1F1-4198-8DFA-6DB84E8D62B1}"/>
              </a:ext>
            </a:extLst>
          </p:cNvPr>
          <p:cNvSpPr txBox="1"/>
          <p:nvPr/>
        </p:nvSpPr>
        <p:spPr>
          <a:xfrm>
            <a:off x="2634593" y="4033661"/>
            <a:ext cx="32573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00" dirty="0">
                <a:latin typeface="Arial" pitchFamily="34" charset="0"/>
              </a:rPr>
              <a:t>[5]</a:t>
            </a:r>
          </a:p>
        </p:txBody>
      </p:sp>
      <p:sp>
        <p:nvSpPr>
          <p:cNvPr id="29" name="Textfeld 28">
            <a:extLst>
              <a:ext uri="{FF2B5EF4-FFF2-40B4-BE49-F238E27FC236}">
                <a16:creationId xmlns:a16="http://schemas.microsoft.com/office/drawing/2014/main" id="{17A57D65-A13A-4284-BF09-B3672C34A064}"/>
              </a:ext>
            </a:extLst>
          </p:cNvPr>
          <p:cNvSpPr txBox="1"/>
          <p:nvPr/>
        </p:nvSpPr>
        <p:spPr>
          <a:xfrm>
            <a:off x="8893175" y="4637454"/>
            <a:ext cx="325730"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sz="1000" dirty="0">
                <a:latin typeface="Arial" pitchFamily="34" charset="0"/>
              </a:rPr>
              <a:t>[4]</a:t>
            </a:r>
          </a:p>
        </p:txBody>
      </p:sp>
      <p:sp>
        <p:nvSpPr>
          <p:cNvPr id="17" name="Fußzeilenplatzhalter 4">
            <a:extLst>
              <a:ext uri="{FF2B5EF4-FFF2-40B4-BE49-F238E27FC236}">
                <a16:creationId xmlns:a16="http://schemas.microsoft.com/office/drawing/2014/main" id="{8DC53095-4B83-4C29-B468-0778849F156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127436547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Anomaly Detection – Error Detection</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40</a:t>
            </a:fld>
            <a:endParaRPr lang="de-DE" dirty="0"/>
          </a:p>
        </p:txBody>
      </p:sp>
      <p:pic>
        <p:nvPicPr>
          <p:cNvPr id="7" name="Picture 2" descr="Bildergebnis für apachE SPARK LOGO">
            <a:extLst>
              <a:ext uri="{FF2B5EF4-FFF2-40B4-BE49-F238E27FC236}">
                <a16:creationId xmlns:a16="http://schemas.microsoft.com/office/drawing/2014/main" id="{E4924DC5-6871-4375-B1DB-29DD366E00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759" y="5372829"/>
            <a:ext cx="1381906" cy="735056"/>
          </a:xfrm>
          <a:prstGeom prst="rect">
            <a:avLst/>
          </a:prstGeom>
          <a:noFill/>
          <a:extLst>
            <a:ext uri="{909E8E84-426E-40DD-AFC4-6F175D3DCCD1}">
              <a14:hiddenFill xmlns:a14="http://schemas.microsoft.com/office/drawing/2010/main">
                <a:solidFill>
                  <a:srgbClr val="FFFFFF"/>
                </a:solidFill>
              </a14:hiddenFill>
            </a:ext>
          </a:extLst>
        </p:spPr>
      </p:pic>
      <p:sp>
        <p:nvSpPr>
          <p:cNvPr id="10" name="Pfeil: Chevron 9">
            <a:extLst>
              <a:ext uri="{FF2B5EF4-FFF2-40B4-BE49-F238E27FC236}">
                <a16:creationId xmlns:a16="http://schemas.microsoft.com/office/drawing/2014/main" id="{9DE6DDC4-65D0-456A-AF73-499CB5C8FF12}"/>
              </a:ext>
            </a:extLst>
          </p:cNvPr>
          <p:cNvSpPr/>
          <p:nvPr/>
        </p:nvSpPr>
        <p:spPr bwMode="auto">
          <a:xfrm>
            <a:off x="253973" y="2074097"/>
            <a:ext cx="2342945" cy="2189789"/>
          </a:xfrm>
          <a:prstGeom prst="chevron">
            <a:avLst>
              <a:gd name="adj" fmla="val 38416"/>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Import</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Spans</a:t>
            </a:r>
          </a:p>
        </p:txBody>
      </p:sp>
      <p:sp>
        <p:nvSpPr>
          <p:cNvPr id="17" name="Pfeil: Chevron 16">
            <a:extLst>
              <a:ext uri="{FF2B5EF4-FFF2-40B4-BE49-F238E27FC236}">
                <a16:creationId xmlns:a16="http://schemas.microsoft.com/office/drawing/2014/main" id="{18E18458-4680-47B8-8754-96CE17F34AC1}"/>
              </a:ext>
            </a:extLst>
          </p:cNvPr>
          <p:cNvSpPr/>
          <p:nvPr/>
        </p:nvSpPr>
        <p:spPr bwMode="auto">
          <a:xfrm>
            <a:off x="3438628" y="2074098"/>
            <a:ext cx="2342945" cy="2189789"/>
          </a:xfrm>
          <a:prstGeom prst="chevron">
            <a:avLst>
              <a:gd name="adj" fmla="val 38652"/>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de-DE" sz="1600" dirty="0">
                <a:solidFill>
                  <a:schemeClr val="tx1"/>
                </a:solidFill>
                <a:cs typeface="Arial" pitchFamily="34" charset="0"/>
              </a:rPr>
              <a:t> Remove </a:t>
            </a:r>
            <a:r>
              <a:rPr lang="de-DE" sz="1600" dirty="0" err="1">
                <a:solidFill>
                  <a:schemeClr val="tx1"/>
                </a:solidFill>
                <a:cs typeface="Arial" pitchFamily="34" charset="0"/>
              </a:rPr>
              <a:t>error</a:t>
            </a:r>
            <a:endParaRPr lang="de-DE" sz="1600" dirty="0">
              <a:solidFill>
                <a:schemeClr val="tx1"/>
              </a:solidFill>
              <a:cs typeface="Arial" pitchFamily="34" charset="0"/>
            </a:endParaRPr>
          </a:p>
          <a:p>
            <a:pPr algn="ctr" eaLnBrk="0" hangingPunct="0"/>
            <a:r>
              <a:rPr lang="de-DE" sz="1600" dirty="0">
                <a:solidFill>
                  <a:schemeClr val="tx1"/>
                </a:solidFill>
                <a:cs typeface="Arial" pitchFamily="34" charset="0"/>
              </a:rPr>
              <a:t>       Spans due </a:t>
            </a:r>
            <a:r>
              <a:rPr lang="de-DE" sz="1600" dirty="0" err="1">
                <a:solidFill>
                  <a:schemeClr val="tx1"/>
                </a:solidFill>
                <a:cs typeface="Arial" pitchFamily="34" charset="0"/>
              </a:rPr>
              <a:t>to</a:t>
            </a:r>
            <a:endParaRPr lang="de-DE" sz="1600" dirty="0">
              <a:solidFill>
                <a:schemeClr val="tx1"/>
              </a:solidFill>
              <a:cs typeface="Arial" pitchFamily="34" charset="0"/>
            </a:endParaRPr>
          </a:p>
          <a:p>
            <a:pPr algn="ctr" eaLnBrk="0" hangingPunct="0"/>
            <a:r>
              <a:rPr lang="de-DE" sz="1600" dirty="0">
                <a:solidFill>
                  <a:schemeClr val="tx1"/>
                </a:solidFill>
                <a:cs typeface="Arial" pitchFamily="34" charset="0"/>
              </a:rPr>
              <a:t>           </a:t>
            </a:r>
            <a:r>
              <a:rPr lang="de-DE" sz="1600" dirty="0" err="1">
                <a:solidFill>
                  <a:schemeClr val="tx1"/>
                </a:solidFill>
                <a:cs typeface="Arial" pitchFamily="34" charset="0"/>
              </a:rPr>
              <a:t>users</a:t>
            </a:r>
            <a:r>
              <a:rPr lang="de-DE" sz="1600" dirty="0">
                <a:solidFill>
                  <a:schemeClr val="tx1"/>
                </a:solidFill>
                <a:cs typeface="Arial" pitchFamily="34" charset="0"/>
              </a:rPr>
              <a:t> </a:t>
            </a:r>
            <a:r>
              <a:rPr lang="de-DE" sz="1600" dirty="0" err="1">
                <a:solidFill>
                  <a:schemeClr val="tx1"/>
                </a:solidFill>
                <a:cs typeface="Arial" pitchFamily="34" charset="0"/>
              </a:rPr>
              <a:t>calling</a:t>
            </a:r>
            <a:r>
              <a:rPr lang="de-DE" sz="1600" dirty="0">
                <a:solidFill>
                  <a:schemeClr val="tx1"/>
                </a:solidFill>
                <a:cs typeface="Arial" pitchFamily="34" charset="0"/>
              </a:rPr>
              <a:t> </a:t>
            </a:r>
          </a:p>
          <a:p>
            <a:pPr algn="ctr" eaLnBrk="0" hangingPunct="0"/>
            <a:r>
              <a:rPr lang="de-DE" sz="1600" dirty="0">
                <a:solidFill>
                  <a:schemeClr val="tx1"/>
                </a:solidFill>
                <a:cs typeface="Arial" pitchFamily="34" charset="0"/>
              </a:rPr>
              <a:t>   </a:t>
            </a:r>
            <a:r>
              <a:rPr lang="de-DE" sz="1600" dirty="0" err="1">
                <a:solidFill>
                  <a:schemeClr val="tx1"/>
                </a:solidFill>
                <a:cs typeface="Arial" pitchFamily="34" charset="0"/>
              </a:rPr>
              <a:t>nonexistent</a:t>
            </a:r>
            <a:endParaRPr lang="de-DE" sz="1600" dirty="0">
              <a:solidFill>
                <a:schemeClr val="tx1"/>
              </a:solidFill>
              <a:cs typeface="Arial" pitchFamily="34" charset="0"/>
            </a:endParaRPr>
          </a:p>
          <a:p>
            <a:pPr algn="ctr" eaLnBrk="0" hangingPunct="0"/>
            <a:r>
              <a:rPr lang="de-DE" sz="1600" dirty="0" err="1">
                <a:solidFill>
                  <a:schemeClr val="tx1"/>
                </a:solidFill>
                <a:cs typeface="Arial" pitchFamily="34" charset="0"/>
              </a:rPr>
              <a:t>endpoints</a:t>
            </a:r>
            <a:endParaRPr lang="de-DE" sz="1600" dirty="0">
              <a:solidFill>
                <a:schemeClr val="tx1"/>
              </a:solidFill>
              <a:cs typeface="Arial" pitchFamily="34" charset="0"/>
            </a:endParaRPr>
          </a:p>
        </p:txBody>
      </p:sp>
      <p:sp>
        <p:nvSpPr>
          <p:cNvPr id="18" name="Pfeil: Chevron 17">
            <a:extLst>
              <a:ext uri="{FF2B5EF4-FFF2-40B4-BE49-F238E27FC236}">
                <a16:creationId xmlns:a16="http://schemas.microsoft.com/office/drawing/2014/main" id="{6C3DD662-ABD1-4D8E-8BDB-CC9E9376D26A}"/>
              </a:ext>
            </a:extLst>
          </p:cNvPr>
          <p:cNvSpPr/>
          <p:nvPr/>
        </p:nvSpPr>
        <p:spPr bwMode="auto">
          <a:xfrm>
            <a:off x="5023193" y="2089297"/>
            <a:ext cx="2342945" cy="2189789"/>
          </a:xfrm>
          <a:prstGeom prst="chevron">
            <a:avLst>
              <a:gd name="adj" fmla="val 38416"/>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de-DE" sz="1600" dirty="0">
                <a:solidFill>
                  <a:schemeClr val="tx1"/>
                </a:solidFill>
                <a:cs typeface="Arial" pitchFamily="34" charset="0"/>
              </a:rPr>
              <a:t>      Remove </a:t>
            </a:r>
            <a:r>
              <a:rPr lang="de-DE" sz="1600" dirty="0" err="1">
                <a:solidFill>
                  <a:schemeClr val="tx1"/>
                </a:solidFill>
                <a:cs typeface="Arial" pitchFamily="34" charset="0"/>
              </a:rPr>
              <a:t>error</a:t>
            </a:r>
            <a:endParaRPr lang="de-DE" sz="1600" dirty="0">
              <a:solidFill>
                <a:schemeClr val="tx1"/>
              </a:solidFill>
              <a:cs typeface="Arial" pitchFamily="34" charset="0"/>
            </a:endParaRPr>
          </a:p>
          <a:p>
            <a:pPr algn="ctr" eaLnBrk="0" hangingPunct="0"/>
            <a:r>
              <a:rPr lang="de-DE" sz="1600" dirty="0">
                <a:solidFill>
                  <a:schemeClr val="tx1"/>
                </a:solidFill>
                <a:cs typeface="Arial" pitchFamily="34" charset="0"/>
              </a:rPr>
              <a:t>           Spans </a:t>
            </a:r>
            <a:r>
              <a:rPr lang="de-DE" sz="1600" dirty="0" err="1">
                <a:solidFill>
                  <a:schemeClr val="tx1"/>
                </a:solidFill>
                <a:cs typeface="Arial" pitchFamily="34" charset="0"/>
              </a:rPr>
              <a:t>without</a:t>
            </a:r>
            <a:endParaRPr lang="de-DE" sz="1600" dirty="0">
              <a:solidFill>
                <a:schemeClr val="tx1"/>
              </a:solidFill>
              <a:cs typeface="Arial" pitchFamily="34" charset="0"/>
            </a:endParaRPr>
          </a:p>
          <a:p>
            <a:pPr algn="ctr" eaLnBrk="0" hangingPunct="0"/>
            <a:r>
              <a:rPr lang="de-DE" sz="1600" dirty="0" err="1">
                <a:solidFill>
                  <a:schemeClr val="tx1"/>
                </a:solidFill>
                <a:cs typeface="Arial" pitchFamily="34" charset="0"/>
              </a:rPr>
              <a:t>useful</a:t>
            </a:r>
            <a:r>
              <a:rPr lang="de-DE" sz="1600" dirty="0">
                <a:solidFill>
                  <a:schemeClr val="tx1"/>
                </a:solidFill>
                <a:cs typeface="Arial" pitchFamily="34" charset="0"/>
              </a:rPr>
              <a:t> </a:t>
            </a:r>
          </a:p>
          <a:p>
            <a:pPr algn="ctr" eaLnBrk="0" hangingPunct="0"/>
            <a:r>
              <a:rPr lang="de-DE" sz="1600" dirty="0">
                <a:solidFill>
                  <a:schemeClr val="tx1"/>
                </a:solidFill>
                <a:cs typeface="Arial" pitchFamily="34" charset="0"/>
              </a:rPr>
              <a:t>   </a:t>
            </a:r>
            <a:r>
              <a:rPr lang="de-DE" sz="1600" dirty="0" err="1">
                <a:solidFill>
                  <a:schemeClr val="tx1"/>
                </a:solidFill>
                <a:cs typeface="Arial" pitchFamily="34" charset="0"/>
              </a:rPr>
              <a:t>information</a:t>
            </a:r>
            <a:endParaRPr lang="de-DE" sz="1600" dirty="0">
              <a:solidFill>
                <a:schemeClr val="tx1"/>
              </a:solidFill>
              <a:cs typeface="Arial" pitchFamily="34" charset="0"/>
            </a:endParaRPr>
          </a:p>
        </p:txBody>
      </p:sp>
      <p:sp>
        <p:nvSpPr>
          <p:cNvPr id="15" name="Pfeil: Chevron 14">
            <a:extLst>
              <a:ext uri="{FF2B5EF4-FFF2-40B4-BE49-F238E27FC236}">
                <a16:creationId xmlns:a16="http://schemas.microsoft.com/office/drawing/2014/main" id="{3E8F4780-3D92-412B-8F5E-C0812E4DF7C1}"/>
              </a:ext>
            </a:extLst>
          </p:cNvPr>
          <p:cNvSpPr/>
          <p:nvPr/>
        </p:nvSpPr>
        <p:spPr bwMode="auto">
          <a:xfrm>
            <a:off x="1838538" y="2081698"/>
            <a:ext cx="2342945" cy="2189789"/>
          </a:xfrm>
          <a:prstGeom prst="chevron">
            <a:avLst>
              <a:gd name="adj" fmla="val 38180"/>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Remove Spans</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a:t>
            </a:r>
            <a:r>
              <a:rPr lang="de-DE" sz="1600" dirty="0" err="1">
                <a:solidFill>
                  <a:schemeClr val="tx1"/>
                </a:solidFill>
                <a:cs typeface="Arial" pitchFamily="34" charset="0"/>
              </a:rPr>
              <a:t>without</a:t>
            </a:r>
            <a:r>
              <a:rPr lang="de-DE" sz="1600" dirty="0">
                <a:solidFill>
                  <a:schemeClr val="tx1"/>
                </a:solidFill>
                <a:cs typeface="Arial" pitchFamily="34" charset="0"/>
              </a:rPr>
              <a:t> </a:t>
            </a:r>
            <a:r>
              <a:rPr lang="de-DE" sz="1600" dirty="0" err="1">
                <a:solidFill>
                  <a:schemeClr val="tx1"/>
                </a:solidFill>
                <a:cs typeface="Arial" pitchFamily="34" charset="0"/>
              </a:rPr>
              <a:t>error</a:t>
            </a:r>
            <a:endParaRPr lang="de-DE" sz="1600" dirty="0">
              <a:solidFill>
                <a:schemeClr val="tx1"/>
              </a:solidFill>
              <a:cs typeface="Arial" pitchFamily="34" charset="0"/>
            </a:endParaRPr>
          </a:p>
        </p:txBody>
      </p:sp>
      <p:sp>
        <p:nvSpPr>
          <p:cNvPr id="11" name="Fußzeilenplatzhalter 4">
            <a:extLst>
              <a:ext uri="{FF2B5EF4-FFF2-40B4-BE49-F238E27FC236}">
                <a16:creationId xmlns:a16="http://schemas.microsoft.com/office/drawing/2014/main" id="{B35413F8-13E1-45CE-9B3C-BBAD1BF54AFA}"/>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
        <p:nvSpPr>
          <p:cNvPr id="12" name="Pfeil: Chevron 11">
            <a:extLst>
              <a:ext uri="{FF2B5EF4-FFF2-40B4-BE49-F238E27FC236}">
                <a16:creationId xmlns:a16="http://schemas.microsoft.com/office/drawing/2014/main" id="{3815C56F-5BFA-4EDA-9D2B-83CE69B5F9CF}"/>
              </a:ext>
            </a:extLst>
          </p:cNvPr>
          <p:cNvSpPr/>
          <p:nvPr/>
        </p:nvSpPr>
        <p:spPr bwMode="auto">
          <a:xfrm>
            <a:off x="6623283" y="2074098"/>
            <a:ext cx="2342945" cy="2189789"/>
          </a:xfrm>
          <a:prstGeom prst="chevron">
            <a:avLst>
              <a:gd name="adj" fmla="val 38416"/>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Report</a:t>
            </a: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tx1"/>
                </a:solidFill>
                <a:cs typeface="Arial" pitchFamily="34" charset="0"/>
              </a:rPr>
              <a:t>       </a:t>
            </a:r>
            <a:r>
              <a:rPr lang="de-DE" sz="1600" dirty="0" err="1">
                <a:solidFill>
                  <a:schemeClr val="tx1"/>
                </a:solidFill>
                <a:cs typeface="Arial" pitchFamily="34" charset="0"/>
              </a:rPr>
              <a:t>Anomaly</a:t>
            </a:r>
            <a:endParaRPr lang="de-DE" sz="1600" dirty="0">
              <a:solidFill>
                <a:schemeClr val="tx1"/>
              </a:solidFill>
              <a:cs typeface="Arial" pitchFamily="34" charset="0"/>
            </a:endParaRPr>
          </a:p>
        </p:txBody>
      </p:sp>
    </p:spTree>
    <p:extLst>
      <p:ext uri="{BB962C8B-B14F-4D97-AF65-F5344CB8AC3E}">
        <p14:creationId xmlns:p14="http://schemas.microsoft.com/office/powerpoint/2010/main" val="264080162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Anomaly Detection – Fixed Threshold for specific Tag</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41</a:t>
            </a:fld>
            <a:endParaRPr lang="de-DE" dirty="0"/>
          </a:p>
        </p:txBody>
      </p:sp>
      <p:pic>
        <p:nvPicPr>
          <p:cNvPr id="7" name="Picture 2" descr="Bildergebnis für apachE SPARK LOGO">
            <a:extLst>
              <a:ext uri="{FF2B5EF4-FFF2-40B4-BE49-F238E27FC236}">
                <a16:creationId xmlns:a16="http://schemas.microsoft.com/office/drawing/2014/main" id="{E4924DC5-6871-4375-B1DB-29DD366E00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759" y="5372829"/>
            <a:ext cx="1381906" cy="735056"/>
          </a:xfrm>
          <a:prstGeom prst="rect">
            <a:avLst/>
          </a:prstGeom>
          <a:noFill/>
          <a:extLst>
            <a:ext uri="{909E8E84-426E-40DD-AFC4-6F175D3DCCD1}">
              <a14:hiddenFill xmlns:a14="http://schemas.microsoft.com/office/drawing/2010/main">
                <a:solidFill>
                  <a:srgbClr val="FFFFFF"/>
                </a:solidFill>
              </a14:hiddenFill>
            </a:ext>
          </a:extLst>
        </p:spPr>
      </p:pic>
      <p:sp>
        <p:nvSpPr>
          <p:cNvPr id="10" name="Pfeil: Chevron 9">
            <a:extLst>
              <a:ext uri="{FF2B5EF4-FFF2-40B4-BE49-F238E27FC236}">
                <a16:creationId xmlns:a16="http://schemas.microsoft.com/office/drawing/2014/main" id="{9DE6DDC4-65D0-456A-AF73-499CB5C8FF12}"/>
              </a:ext>
            </a:extLst>
          </p:cNvPr>
          <p:cNvSpPr/>
          <p:nvPr/>
        </p:nvSpPr>
        <p:spPr bwMode="auto">
          <a:xfrm>
            <a:off x="674611" y="1846438"/>
            <a:ext cx="2602791" cy="2432649"/>
          </a:xfrm>
          <a:prstGeom prst="chevron">
            <a:avLst>
              <a:gd name="adj" fmla="val 38416"/>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Import</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Spans</a:t>
            </a:r>
          </a:p>
        </p:txBody>
      </p:sp>
      <p:sp>
        <p:nvSpPr>
          <p:cNvPr id="17" name="Pfeil: Chevron 16">
            <a:extLst>
              <a:ext uri="{FF2B5EF4-FFF2-40B4-BE49-F238E27FC236}">
                <a16:creationId xmlns:a16="http://schemas.microsoft.com/office/drawing/2014/main" id="{18E18458-4680-47B8-8754-96CE17F34AC1}"/>
              </a:ext>
            </a:extLst>
          </p:cNvPr>
          <p:cNvSpPr/>
          <p:nvPr/>
        </p:nvSpPr>
        <p:spPr bwMode="auto">
          <a:xfrm>
            <a:off x="4141453" y="1838839"/>
            <a:ext cx="2602791" cy="2432649"/>
          </a:xfrm>
          <a:prstGeom prst="chevron">
            <a:avLst>
              <a:gd name="adj" fmla="val 38652"/>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eaLnBrk="0" hangingPunct="0"/>
            <a:r>
              <a:rPr lang="de-DE" dirty="0">
                <a:solidFill>
                  <a:schemeClr val="tx1"/>
                </a:solidFill>
                <a:cs typeface="Arial" pitchFamily="34" charset="0"/>
              </a:rPr>
              <a:t>	       </a:t>
            </a:r>
            <a:r>
              <a:rPr lang="de-DE" dirty="0" err="1">
                <a:solidFill>
                  <a:schemeClr val="tx1"/>
                </a:solidFill>
                <a:cs typeface="Arial" pitchFamily="34" charset="0"/>
              </a:rPr>
              <a:t>Compare</a:t>
            </a:r>
            <a:r>
              <a:rPr lang="de-DE" dirty="0">
                <a:solidFill>
                  <a:schemeClr val="tx1"/>
                </a:solidFill>
                <a:cs typeface="Arial" pitchFamily="34" charset="0"/>
              </a:rPr>
              <a:t> tag</a:t>
            </a:r>
          </a:p>
          <a:p>
            <a:pPr algn="ctr" eaLnBrk="0" hangingPunct="0"/>
            <a:r>
              <a:rPr lang="de-DE" dirty="0">
                <a:solidFill>
                  <a:schemeClr val="tx1"/>
                </a:solidFill>
                <a:cs typeface="Arial" pitchFamily="34" charset="0"/>
              </a:rPr>
              <a:t>            </a:t>
            </a:r>
            <a:r>
              <a:rPr lang="de-DE" dirty="0" err="1">
                <a:solidFill>
                  <a:schemeClr val="tx1"/>
                </a:solidFill>
                <a:cs typeface="Arial" pitchFamily="34" charset="0"/>
              </a:rPr>
              <a:t>value</a:t>
            </a:r>
            <a:r>
              <a:rPr lang="de-DE" dirty="0">
                <a:solidFill>
                  <a:schemeClr val="tx1"/>
                </a:solidFill>
                <a:cs typeface="Arial" pitchFamily="34" charset="0"/>
              </a:rPr>
              <a:t> </a:t>
            </a:r>
            <a:r>
              <a:rPr lang="de-DE" dirty="0" err="1">
                <a:solidFill>
                  <a:schemeClr val="tx1"/>
                </a:solidFill>
                <a:cs typeface="Arial" pitchFamily="34" charset="0"/>
              </a:rPr>
              <a:t>against</a:t>
            </a:r>
            <a:endParaRPr lang="de-DE" dirty="0">
              <a:solidFill>
                <a:schemeClr val="tx1"/>
              </a:solidFill>
              <a:cs typeface="Arial" pitchFamily="34" charset="0"/>
            </a:endParaRPr>
          </a:p>
          <a:p>
            <a:pPr algn="ctr" eaLnBrk="0" hangingPunct="0"/>
            <a:r>
              <a:rPr lang="de-DE" dirty="0">
                <a:solidFill>
                  <a:schemeClr val="tx1"/>
                </a:solidFill>
                <a:cs typeface="Arial" pitchFamily="34" charset="0"/>
              </a:rPr>
              <a:t>  </a:t>
            </a:r>
            <a:r>
              <a:rPr lang="de-DE" dirty="0" err="1">
                <a:solidFill>
                  <a:schemeClr val="tx1"/>
                </a:solidFill>
                <a:cs typeface="Arial" pitchFamily="34" charset="0"/>
              </a:rPr>
              <a:t>threshold</a:t>
            </a:r>
            <a:endParaRPr lang="de-DE" dirty="0">
              <a:solidFill>
                <a:schemeClr val="tx1"/>
              </a:solidFill>
              <a:cs typeface="Arial" pitchFamily="34" charset="0"/>
            </a:endParaRPr>
          </a:p>
        </p:txBody>
      </p:sp>
      <p:sp>
        <p:nvSpPr>
          <p:cNvPr id="18" name="Pfeil: Chevron 17">
            <a:extLst>
              <a:ext uri="{FF2B5EF4-FFF2-40B4-BE49-F238E27FC236}">
                <a16:creationId xmlns:a16="http://schemas.microsoft.com/office/drawing/2014/main" id="{6C3DD662-ABD1-4D8E-8BDB-CC9E9376D26A}"/>
              </a:ext>
            </a:extLst>
          </p:cNvPr>
          <p:cNvSpPr/>
          <p:nvPr/>
        </p:nvSpPr>
        <p:spPr bwMode="auto">
          <a:xfrm>
            <a:off x="5874874" y="1838839"/>
            <a:ext cx="2602791" cy="2432649"/>
          </a:xfrm>
          <a:prstGeom prst="chevron">
            <a:avLst>
              <a:gd name="adj" fmla="val 38416"/>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Report</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a:t>
            </a:r>
            <a:r>
              <a:rPr lang="de-DE" dirty="0" err="1">
                <a:solidFill>
                  <a:schemeClr val="tx1"/>
                </a:solidFill>
                <a:cs typeface="Arial" pitchFamily="34" charset="0"/>
              </a:rPr>
              <a:t>Anomaly</a:t>
            </a:r>
            <a:endParaRPr lang="de-DE" dirty="0">
              <a:solidFill>
                <a:schemeClr val="tx1"/>
              </a:solidFill>
              <a:cs typeface="Arial" pitchFamily="34" charset="0"/>
            </a:endParaRPr>
          </a:p>
        </p:txBody>
      </p:sp>
      <p:sp>
        <p:nvSpPr>
          <p:cNvPr id="15" name="Pfeil: Chevron 14">
            <a:extLst>
              <a:ext uri="{FF2B5EF4-FFF2-40B4-BE49-F238E27FC236}">
                <a16:creationId xmlns:a16="http://schemas.microsoft.com/office/drawing/2014/main" id="{3E8F4780-3D92-412B-8F5E-C0812E4DF7C1}"/>
              </a:ext>
            </a:extLst>
          </p:cNvPr>
          <p:cNvSpPr/>
          <p:nvPr/>
        </p:nvSpPr>
        <p:spPr bwMode="auto">
          <a:xfrm>
            <a:off x="2408032" y="1838839"/>
            <a:ext cx="2602791" cy="2432649"/>
          </a:xfrm>
          <a:prstGeom prst="chevron">
            <a:avLst>
              <a:gd name="adj" fmla="val 38180"/>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Remove Spans</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a:t>
            </a:r>
            <a:r>
              <a:rPr lang="de-DE" dirty="0" err="1">
                <a:solidFill>
                  <a:schemeClr val="tx1"/>
                </a:solidFill>
                <a:cs typeface="Arial" pitchFamily="34" charset="0"/>
              </a:rPr>
              <a:t>without</a:t>
            </a:r>
            <a:endParaRPr lang="de-DE"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a:t>
            </a:r>
            <a:r>
              <a:rPr lang="de-DE" dirty="0" err="1">
                <a:solidFill>
                  <a:schemeClr val="tx1"/>
                </a:solidFill>
                <a:cs typeface="Arial" pitchFamily="34" charset="0"/>
              </a:rPr>
              <a:t>monitored</a:t>
            </a:r>
            <a:r>
              <a:rPr lang="de-DE" dirty="0">
                <a:solidFill>
                  <a:schemeClr val="tx1"/>
                </a:solidFill>
                <a:cs typeface="Arial" pitchFamily="34" charset="0"/>
              </a:rPr>
              <a:t> tag </a:t>
            </a:r>
          </a:p>
        </p:txBody>
      </p:sp>
      <p:sp>
        <p:nvSpPr>
          <p:cNvPr id="11" name="Fußzeilenplatzhalter 4">
            <a:extLst>
              <a:ext uri="{FF2B5EF4-FFF2-40B4-BE49-F238E27FC236}">
                <a16:creationId xmlns:a16="http://schemas.microsoft.com/office/drawing/2014/main" id="{79FD90AF-6F7E-40B3-AEF2-E6030ABED9F2}"/>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8415428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Anomaly Detection and Root Cause Analysis Pipeline</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42</a:t>
            </a:fld>
            <a:endParaRPr lang="de-DE" dirty="0"/>
          </a:p>
        </p:txBody>
      </p:sp>
      <p:pic>
        <p:nvPicPr>
          <p:cNvPr id="7" name="Picture 2" descr="Bildergebnis für apachE SPARK LOGO">
            <a:extLst>
              <a:ext uri="{FF2B5EF4-FFF2-40B4-BE49-F238E27FC236}">
                <a16:creationId xmlns:a16="http://schemas.microsoft.com/office/drawing/2014/main" id="{E4924DC5-6871-4375-B1DB-29DD366E00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5759" y="5372829"/>
            <a:ext cx="1381906" cy="735056"/>
          </a:xfrm>
          <a:prstGeom prst="rect">
            <a:avLst/>
          </a:prstGeom>
          <a:noFill/>
          <a:extLst>
            <a:ext uri="{909E8E84-426E-40DD-AFC4-6F175D3DCCD1}">
              <a14:hiddenFill xmlns:a14="http://schemas.microsoft.com/office/drawing/2010/main">
                <a:solidFill>
                  <a:srgbClr val="FFFFFF"/>
                </a:solidFill>
              </a14:hiddenFill>
            </a:ext>
          </a:extLst>
        </p:spPr>
      </p:pic>
      <p:sp>
        <p:nvSpPr>
          <p:cNvPr id="10" name="Pfeil: Chevron 9">
            <a:extLst>
              <a:ext uri="{FF2B5EF4-FFF2-40B4-BE49-F238E27FC236}">
                <a16:creationId xmlns:a16="http://schemas.microsoft.com/office/drawing/2014/main" id="{9DE6DDC4-65D0-456A-AF73-499CB5C8FF12}"/>
              </a:ext>
            </a:extLst>
          </p:cNvPr>
          <p:cNvSpPr/>
          <p:nvPr/>
        </p:nvSpPr>
        <p:spPr bwMode="auto">
          <a:xfrm>
            <a:off x="68522" y="1854676"/>
            <a:ext cx="2602791" cy="2432649"/>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Span </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Import</a:t>
            </a:r>
          </a:p>
        </p:txBody>
      </p:sp>
      <p:sp>
        <p:nvSpPr>
          <p:cNvPr id="12" name="Pfeil: Chevron 11">
            <a:extLst>
              <a:ext uri="{FF2B5EF4-FFF2-40B4-BE49-F238E27FC236}">
                <a16:creationId xmlns:a16="http://schemas.microsoft.com/office/drawing/2014/main" id="{37FD026E-0FE4-4913-8AC4-305829FC0F5E}"/>
              </a:ext>
            </a:extLst>
          </p:cNvPr>
          <p:cNvSpPr/>
          <p:nvPr/>
        </p:nvSpPr>
        <p:spPr bwMode="auto">
          <a:xfrm>
            <a:off x="2671313" y="1828799"/>
            <a:ext cx="2001328" cy="764875"/>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Error </a:t>
            </a:r>
            <a:r>
              <a:rPr lang="de-DE" dirty="0" err="1">
                <a:solidFill>
                  <a:schemeClr val="tx1"/>
                </a:solidFill>
                <a:cs typeface="Arial" pitchFamily="34" charset="0"/>
              </a:rPr>
              <a:t>Detection</a:t>
            </a:r>
            <a:endParaRPr lang="de-DE" dirty="0">
              <a:solidFill>
                <a:schemeClr val="tx1"/>
              </a:solidFill>
              <a:cs typeface="Arial" pitchFamily="34" charset="0"/>
            </a:endParaRPr>
          </a:p>
        </p:txBody>
      </p:sp>
      <p:sp>
        <p:nvSpPr>
          <p:cNvPr id="13" name="Pfeil: Chevron 12">
            <a:extLst>
              <a:ext uri="{FF2B5EF4-FFF2-40B4-BE49-F238E27FC236}">
                <a16:creationId xmlns:a16="http://schemas.microsoft.com/office/drawing/2014/main" id="{9B8A4BC0-1114-41E9-8A64-09DD4660851F}"/>
              </a:ext>
            </a:extLst>
          </p:cNvPr>
          <p:cNvSpPr/>
          <p:nvPr/>
        </p:nvSpPr>
        <p:spPr bwMode="auto">
          <a:xfrm>
            <a:off x="2671313" y="2662686"/>
            <a:ext cx="2001328" cy="764875"/>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Fixed Threshold</a:t>
            </a:r>
          </a:p>
        </p:txBody>
      </p:sp>
      <p:sp>
        <p:nvSpPr>
          <p:cNvPr id="14" name="Pfeil: Chevron 13">
            <a:extLst>
              <a:ext uri="{FF2B5EF4-FFF2-40B4-BE49-F238E27FC236}">
                <a16:creationId xmlns:a16="http://schemas.microsoft.com/office/drawing/2014/main" id="{664BFC20-2BD8-4DD0-96FE-4E0913B50676}"/>
              </a:ext>
            </a:extLst>
          </p:cNvPr>
          <p:cNvSpPr/>
          <p:nvPr/>
        </p:nvSpPr>
        <p:spPr bwMode="auto">
          <a:xfrm>
            <a:off x="2671313" y="3496574"/>
            <a:ext cx="2001328" cy="764875"/>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err="1">
                <a:solidFill>
                  <a:schemeClr val="tx1"/>
                </a:solidFill>
                <a:cs typeface="Arial" pitchFamily="34" charset="0"/>
              </a:rPr>
              <a:t>Splitted</a:t>
            </a:r>
            <a:r>
              <a:rPr lang="de-DE" dirty="0">
                <a:solidFill>
                  <a:schemeClr val="tx1"/>
                </a:solidFill>
                <a:cs typeface="Arial" pitchFamily="34" charset="0"/>
              </a:rPr>
              <a:t> </a:t>
            </a:r>
            <a:r>
              <a:rPr lang="de-DE" dirty="0" err="1">
                <a:solidFill>
                  <a:schemeClr val="tx1"/>
                </a:solidFill>
                <a:cs typeface="Arial" pitchFamily="34" charset="0"/>
              </a:rPr>
              <a:t>KMeans</a:t>
            </a:r>
            <a:endParaRPr lang="de-DE" dirty="0">
              <a:solidFill>
                <a:schemeClr val="tx1"/>
              </a:solidFill>
              <a:cs typeface="Arial" pitchFamily="34" charset="0"/>
            </a:endParaRPr>
          </a:p>
        </p:txBody>
      </p:sp>
      <p:sp>
        <p:nvSpPr>
          <p:cNvPr id="17" name="Pfeil: Chevron 16">
            <a:extLst>
              <a:ext uri="{FF2B5EF4-FFF2-40B4-BE49-F238E27FC236}">
                <a16:creationId xmlns:a16="http://schemas.microsoft.com/office/drawing/2014/main" id="{18E18458-4680-47B8-8754-96CE17F34AC1}"/>
              </a:ext>
            </a:extLst>
          </p:cNvPr>
          <p:cNvSpPr/>
          <p:nvPr/>
        </p:nvSpPr>
        <p:spPr bwMode="auto">
          <a:xfrm>
            <a:off x="4672641" y="1828800"/>
            <a:ext cx="2602791" cy="2432649"/>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Report</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a:t>
            </a:r>
            <a:r>
              <a:rPr lang="de-DE" dirty="0" err="1">
                <a:solidFill>
                  <a:schemeClr val="tx1"/>
                </a:solidFill>
                <a:cs typeface="Arial" pitchFamily="34" charset="0"/>
              </a:rPr>
              <a:t>Anomaly</a:t>
            </a:r>
            <a:endParaRPr lang="de-DE" dirty="0">
              <a:solidFill>
                <a:schemeClr val="tx1"/>
              </a:solidFill>
              <a:cs typeface="Arial" pitchFamily="34" charset="0"/>
            </a:endParaRPr>
          </a:p>
        </p:txBody>
      </p:sp>
      <p:sp>
        <p:nvSpPr>
          <p:cNvPr id="18" name="Pfeil: Chevron 17">
            <a:extLst>
              <a:ext uri="{FF2B5EF4-FFF2-40B4-BE49-F238E27FC236}">
                <a16:creationId xmlns:a16="http://schemas.microsoft.com/office/drawing/2014/main" id="{6C3DD662-ABD1-4D8E-8BDB-CC9E9376D26A}"/>
              </a:ext>
            </a:extLst>
          </p:cNvPr>
          <p:cNvSpPr/>
          <p:nvPr/>
        </p:nvSpPr>
        <p:spPr bwMode="auto">
          <a:xfrm>
            <a:off x="6406062" y="1828800"/>
            <a:ext cx="2602791" cy="2432649"/>
          </a:xfrm>
          <a:prstGeom prst="chevron">
            <a:avLst/>
          </a:prstGeom>
          <a:solidFill>
            <a:srgbClr val="0065BD">
              <a:alpha val="19000"/>
            </a:srgbClr>
          </a:solidFill>
          <a:ln w="25400">
            <a:solidFill>
              <a:schemeClr val="tx1">
                <a:alpha val="36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Root </a:t>
            </a:r>
            <a:r>
              <a:rPr lang="de-DE" dirty="0" err="1">
                <a:solidFill>
                  <a:schemeClr val="tx1"/>
                </a:solidFill>
                <a:cs typeface="Arial" pitchFamily="34" charset="0"/>
              </a:rPr>
              <a:t>Cause</a:t>
            </a:r>
            <a:endParaRPr lang="de-DE"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               Analysis</a:t>
            </a:r>
          </a:p>
        </p:txBody>
      </p:sp>
      <p:sp>
        <p:nvSpPr>
          <p:cNvPr id="15" name="Fußzeilenplatzhalter 4">
            <a:extLst>
              <a:ext uri="{FF2B5EF4-FFF2-40B4-BE49-F238E27FC236}">
                <a16:creationId xmlns:a16="http://schemas.microsoft.com/office/drawing/2014/main" id="{69AF484F-E92D-4519-8747-EB790D2115F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106996671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Reducing multiple times reported anomalies</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43</a:t>
            </a:fld>
            <a:endParaRPr lang="de-DE" dirty="0"/>
          </a:p>
        </p:txBody>
      </p:sp>
      <p:sp>
        <p:nvSpPr>
          <p:cNvPr id="15" name="Fußzeilenplatzhalter 4">
            <a:extLst>
              <a:ext uri="{FF2B5EF4-FFF2-40B4-BE49-F238E27FC236}">
                <a16:creationId xmlns:a16="http://schemas.microsoft.com/office/drawing/2014/main" id="{69AF484F-E92D-4519-8747-EB790D2115F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pic>
        <p:nvPicPr>
          <p:cNvPr id="5" name="Grafik 4">
            <a:extLst>
              <a:ext uri="{FF2B5EF4-FFF2-40B4-BE49-F238E27FC236}">
                <a16:creationId xmlns:a16="http://schemas.microsoft.com/office/drawing/2014/main" id="{6091FFB2-8703-4E62-AC1C-E14A60929A29}"/>
              </a:ext>
            </a:extLst>
          </p:cNvPr>
          <p:cNvPicPr>
            <a:picLocks noChangeAspect="1"/>
          </p:cNvPicPr>
          <p:nvPr/>
        </p:nvPicPr>
        <p:blipFill>
          <a:blip r:embed="rId3"/>
          <a:stretch>
            <a:fillRect/>
          </a:stretch>
        </p:blipFill>
        <p:spPr>
          <a:xfrm>
            <a:off x="0" y="1497169"/>
            <a:ext cx="9144000" cy="3863662"/>
          </a:xfrm>
          <a:prstGeom prst="rect">
            <a:avLst/>
          </a:prstGeom>
        </p:spPr>
      </p:pic>
    </p:spTree>
    <p:extLst>
      <p:ext uri="{BB962C8B-B14F-4D97-AF65-F5344CB8AC3E}">
        <p14:creationId xmlns:p14="http://schemas.microsoft.com/office/powerpoint/2010/main" val="72118232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Microservice Instrumentation</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GB" dirty="0"/>
              <a:t>Spring Cloud Sleuth enhanced with </a:t>
            </a:r>
            <a:r>
              <a:rPr lang="en-GB" dirty="0" err="1"/>
              <a:t>SleuthExtension</a:t>
            </a:r>
            <a:endParaRPr lang="en-GB" dirty="0"/>
          </a:p>
          <a:p>
            <a:pPr marL="642937" lvl="1" indent="-285750">
              <a:buFont typeface="Arial" panose="020B0604020202020204" pitchFamily="34" charset="0"/>
              <a:buChar char="•"/>
            </a:pPr>
            <a:r>
              <a:rPr lang="en-GB" dirty="0"/>
              <a:t>Filter </a:t>
            </a:r>
            <a:r>
              <a:rPr lang="en-GB" dirty="0">
                <a:sym typeface="Wingdings" panose="05000000000000000000" pitchFamily="2" charset="2"/>
              </a:rPr>
              <a:t> </a:t>
            </a:r>
            <a:r>
              <a:rPr lang="en-GB" dirty="0" err="1">
                <a:sym typeface="Wingdings" panose="05000000000000000000" pitchFamily="2" charset="2"/>
              </a:rPr>
              <a:t>mvc</a:t>
            </a:r>
            <a:r>
              <a:rPr lang="en-GB" dirty="0">
                <a:sym typeface="Wingdings" panose="05000000000000000000" pitchFamily="2" charset="2"/>
              </a:rPr>
              <a:t> spans</a:t>
            </a:r>
            <a:endParaRPr lang="en-GB" dirty="0"/>
          </a:p>
          <a:p>
            <a:pPr marL="642937" lvl="1" indent="-285750">
              <a:buFont typeface="Arial" panose="020B0604020202020204" pitchFamily="34" charset="0"/>
              <a:buChar char="•"/>
            </a:pPr>
            <a:r>
              <a:rPr lang="en-GB" dirty="0"/>
              <a:t>Interceptor </a:t>
            </a:r>
            <a:r>
              <a:rPr lang="en-GB" dirty="0">
                <a:sym typeface="Wingdings" panose="05000000000000000000" pitchFamily="2" charset="2"/>
              </a:rPr>
              <a:t> http spans</a:t>
            </a:r>
            <a:endParaRPr lang="en-GB" dirty="0"/>
          </a:p>
          <a:p>
            <a:pPr marL="642937" lvl="1" indent="-285750">
              <a:buFont typeface="Arial" panose="020B0604020202020204" pitchFamily="34" charset="0"/>
              <a:buChar char="•"/>
            </a:pPr>
            <a:r>
              <a:rPr lang="en-GB" dirty="0" err="1"/>
              <a:t>SpanAdjuster</a:t>
            </a:r>
            <a:r>
              <a:rPr lang="en-GB" dirty="0"/>
              <a:t> </a:t>
            </a:r>
            <a:r>
              <a:rPr lang="en-GB" dirty="0">
                <a:sym typeface="Wingdings" panose="05000000000000000000" pitchFamily="2" charset="2"/>
              </a:rPr>
              <a:t> all spans</a:t>
            </a:r>
          </a:p>
          <a:p>
            <a:pPr marL="642937" lvl="1"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Adds memory and CPU information to the spans</a:t>
            </a:r>
          </a:p>
          <a:p>
            <a:pPr marL="285750" indent="-285750">
              <a:buFont typeface="Arial" panose="020B0604020202020204" pitchFamily="34" charset="0"/>
              <a:buChar char="•"/>
            </a:pPr>
            <a:r>
              <a:rPr lang="en-GB" dirty="0">
                <a:sym typeface="Wingdings" panose="05000000000000000000" pitchFamily="2" charset="2"/>
              </a:rPr>
              <a:t>Include to Spring Boot Application as Maven Dependency and instantiate the beans in the configuration class of the application</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Potential to add all the information that can be accessed from within the JVM</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Ask Marcin which Logo to use when he is back from</a:t>
            </a:r>
          </a:p>
          <a:p>
            <a:pPr marL="285750" indent="-285750">
              <a:buFont typeface="Arial" panose="020B0604020202020204" pitchFamily="34" charset="0"/>
              <a:buChar char="•"/>
            </a:pPr>
            <a:r>
              <a:rPr lang="en-GB" dirty="0">
                <a:sym typeface="Wingdings" panose="05000000000000000000" pitchFamily="2" charset="2"/>
              </a:rPr>
              <a:t>holidays</a:t>
            </a:r>
          </a:p>
          <a:p>
            <a:pPr marL="285750" indent="-285750">
              <a:buFont typeface="Arial" panose="020B0604020202020204" pitchFamily="34" charset="0"/>
              <a:buChar char="•"/>
            </a:pPr>
            <a:endParaRPr lang="en-GB" dirty="0">
              <a:sym typeface="Wingdings" panose="05000000000000000000" pitchFamily="2" charset="2"/>
            </a:endParaRPr>
          </a:p>
          <a:p>
            <a:pPr marL="0" indent="0"/>
            <a:endParaRPr lang="en-GB" dirty="0">
              <a:sym typeface="Wingdings" panose="05000000000000000000" pitchFamily="2" charset="2"/>
            </a:endParaRPr>
          </a:p>
          <a:p>
            <a:pPr marL="0" indent="0"/>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44</a:t>
            </a:fld>
            <a:endParaRPr lang="de-DE" dirty="0"/>
          </a:p>
        </p:txBody>
      </p:sp>
      <p:pic>
        <p:nvPicPr>
          <p:cNvPr id="8" name="Grafik 7">
            <a:extLst>
              <a:ext uri="{FF2B5EF4-FFF2-40B4-BE49-F238E27FC236}">
                <a16:creationId xmlns:a16="http://schemas.microsoft.com/office/drawing/2014/main" id="{DD397E62-7B0E-4858-9717-0E478B66AD72}"/>
              </a:ext>
            </a:extLst>
          </p:cNvPr>
          <p:cNvPicPr>
            <a:picLocks noChangeAspect="1"/>
          </p:cNvPicPr>
          <p:nvPr/>
        </p:nvPicPr>
        <p:blipFill>
          <a:blip r:embed="rId2"/>
          <a:stretch>
            <a:fillRect/>
          </a:stretch>
        </p:blipFill>
        <p:spPr>
          <a:xfrm>
            <a:off x="5911056" y="4706503"/>
            <a:ext cx="2857500" cy="1428750"/>
          </a:xfrm>
          <a:prstGeom prst="rect">
            <a:avLst/>
          </a:prstGeom>
        </p:spPr>
      </p:pic>
      <p:sp>
        <p:nvSpPr>
          <p:cNvPr id="9" name="Fußzeilenplatzhalter 4">
            <a:extLst>
              <a:ext uri="{FF2B5EF4-FFF2-40B4-BE49-F238E27FC236}">
                <a16:creationId xmlns:a16="http://schemas.microsoft.com/office/drawing/2014/main" id="{D5E59256-97AA-4ED2-894F-3D0EBC12FBB8}"/>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309742977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Basic Visualization</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GB" dirty="0">
                <a:sym typeface="Wingdings" panose="05000000000000000000" pitchFamily="2" charset="2"/>
              </a:rPr>
              <a:t>Render a static display of the application’s endpoint dependencies</a:t>
            </a:r>
          </a:p>
          <a:p>
            <a:pPr marL="285750" indent="-285750">
              <a:buFont typeface="Arial" panose="020B0604020202020204" pitchFamily="34" charset="0"/>
              <a:buChar char="•"/>
            </a:pPr>
            <a:r>
              <a:rPr lang="en-GB" dirty="0">
                <a:sym typeface="Wingdings" panose="05000000000000000000" pitchFamily="2" charset="2"/>
              </a:rPr>
              <a:t>Retrieve the anomalies from database through a simple REST API on a node.js server</a:t>
            </a:r>
          </a:p>
          <a:p>
            <a:pPr marL="285750" indent="-285750">
              <a:buFont typeface="Arial" panose="020B0604020202020204" pitchFamily="34" charset="0"/>
              <a:buChar char="•"/>
            </a:pPr>
            <a:r>
              <a:rPr lang="en-GB" dirty="0">
                <a:sym typeface="Wingdings" panose="05000000000000000000" pitchFamily="2" charset="2"/>
              </a:rPr>
              <a:t>Use this information to display anomalies in red, warnings in yellow and not affected endpoints in green</a:t>
            </a:r>
          </a:p>
          <a:p>
            <a:pPr marL="0" indent="0"/>
            <a:endParaRPr lang="en-GB" dirty="0">
              <a:sym typeface="Wingdings" panose="05000000000000000000" pitchFamily="2" charset="2"/>
            </a:endParaRPr>
          </a:p>
          <a:p>
            <a:pPr marL="0" indent="0"/>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45</a:t>
            </a:fld>
            <a:endParaRPr lang="de-DE" dirty="0"/>
          </a:p>
        </p:txBody>
      </p:sp>
      <p:pic>
        <p:nvPicPr>
          <p:cNvPr id="9" name="Grafik 8">
            <a:extLst>
              <a:ext uri="{FF2B5EF4-FFF2-40B4-BE49-F238E27FC236}">
                <a16:creationId xmlns:a16="http://schemas.microsoft.com/office/drawing/2014/main" id="{90C8555B-B4C2-4287-8CCC-97E8CE9D4B92}"/>
              </a:ext>
            </a:extLst>
          </p:cNvPr>
          <p:cNvPicPr>
            <a:picLocks noChangeAspect="1"/>
          </p:cNvPicPr>
          <p:nvPr/>
        </p:nvPicPr>
        <p:blipFill>
          <a:blip r:embed="rId2"/>
          <a:stretch>
            <a:fillRect/>
          </a:stretch>
        </p:blipFill>
        <p:spPr>
          <a:xfrm>
            <a:off x="597254" y="2986660"/>
            <a:ext cx="3670740" cy="956963"/>
          </a:xfrm>
          <a:prstGeom prst="rect">
            <a:avLst/>
          </a:prstGeom>
        </p:spPr>
      </p:pic>
      <p:pic>
        <p:nvPicPr>
          <p:cNvPr id="7" name="Grafik 6">
            <a:extLst>
              <a:ext uri="{FF2B5EF4-FFF2-40B4-BE49-F238E27FC236}">
                <a16:creationId xmlns:a16="http://schemas.microsoft.com/office/drawing/2014/main" id="{3D39C258-1609-4484-BA74-DC1702973A02}"/>
              </a:ext>
            </a:extLst>
          </p:cNvPr>
          <p:cNvPicPr>
            <a:picLocks noChangeAspect="1"/>
          </p:cNvPicPr>
          <p:nvPr/>
        </p:nvPicPr>
        <p:blipFill>
          <a:blip r:embed="rId3"/>
          <a:stretch>
            <a:fillRect/>
          </a:stretch>
        </p:blipFill>
        <p:spPr>
          <a:xfrm>
            <a:off x="5329144" y="2512528"/>
            <a:ext cx="3110125" cy="1905226"/>
          </a:xfrm>
          <a:prstGeom prst="rect">
            <a:avLst/>
          </a:prstGeom>
        </p:spPr>
      </p:pic>
      <p:pic>
        <p:nvPicPr>
          <p:cNvPr id="8" name="Grafik 7">
            <a:extLst>
              <a:ext uri="{FF2B5EF4-FFF2-40B4-BE49-F238E27FC236}">
                <a16:creationId xmlns:a16="http://schemas.microsoft.com/office/drawing/2014/main" id="{4819E3A5-5BE1-4E2F-90BF-B631B08C0867}"/>
              </a:ext>
            </a:extLst>
          </p:cNvPr>
          <p:cNvPicPr>
            <a:picLocks noChangeAspect="1"/>
          </p:cNvPicPr>
          <p:nvPr/>
        </p:nvPicPr>
        <p:blipFill>
          <a:blip r:embed="rId4"/>
          <a:stretch>
            <a:fillRect/>
          </a:stretch>
        </p:blipFill>
        <p:spPr>
          <a:xfrm>
            <a:off x="2379059" y="4008408"/>
            <a:ext cx="4383586" cy="2308556"/>
          </a:xfrm>
          <a:prstGeom prst="rect">
            <a:avLst/>
          </a:prstGeom>
        </p:spPr>
      </p:pic>
      <p:sp>
        <p:nvSpPr>
          <p:cNvPr id="10" name="Fußzeilenplatzhalter 4">
            <a:extLst>
              <a:ext uri="{FF2B5EF4-FFF2-40B4-BE49-F238E27FC236}">
                <a16:creationId xmlns:a16="http://schemas.microsoft.com/office/drawing/2014/main" id="{FE1B1AF2-A94B-45A9-ACA5-E53774778E03}"/>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345113286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Asynchronous Communication between modules</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GB" dirty="0"/>
              <a:t>Asynchronous communication through </a:t>
            </a:r>
            <a:r>
              <a:rPr lang="en-GB" dirty="0" err="1"/>
              <a:t>kafka</a:t>
            </a:r>
            <a:r>
              <a:rPr lang="en-GB" dirty="0"/>
              <a:t> topics</a:t>
            </a:r>
          </a:p>
          <a:p>
            <a:pPr marL="285750" indent="-285750">
              <a:buFont typeface="Arial" panose="020B0604020202020204" pitchFamily="34" charset="0"/>
              <a:buChar char="•"/>
            </a:pPr>
            <a:r>
              <a:rPr lang="en-GB" dirty="0">
                <a:sym typeface="Wingdings" panose="05000000000000000000" pitchFamily="2" charset="2"/>
              </a:rPr>
              <a:t>One topic for reporting data from Sleuth instrumentation from apps</a:t>
            </a:r>
          </a:p>
          <a:p>
            <a:pPr marL="285750" indent="-285750">
              <a:buFont typeface="Arial" panose="020B0604020202020204" pitchFamily="34" charset="0"/>
              <a:buChar char="•"/>
            </a:pPr>
            <a:r>
              <a:rPr lang="en-GB" dirty="0">
                <a:sym typeface="Wingdings" panose="05000000000000000000" pitchFamily="2" charset="2"/>
              </a:rPr>
              <a:t>One topic for detected anomalies</a:t>
            </a:r>
          </a:p>
          <a:p>
            <a:pPr marL="285750"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Can be accessed in two ways:</a:t>
            </a:r>
          </a:p>
          <a:p>
            <a:pPr marL="642937" lvl="1" indent="-285750">
              <a:buFont typeface="Arial" panose="020B0604020202020204" pitchFamily="34" charset="0"/>
              <a:buChar char="•"/>
            </a:pPr>
            <a:r>
              <a:rPr lang="en-GB" dirty="0">
                <a:sym typeface="Wingdings" panose="05000000000000000000" pitchFamily="2" charset="2"/>
              </a:rPr>
              <a:t>Read all the information that is currently in a topic  historical data</a:t>
            </a:r>
          </a:p>
          <a:p>
            <a:pPr marL="642937" lvl="1" indent="-285750">
              <a:buFont typeface="Arial" panose="020B0604020202020204" pitchFamily="34" charset="0"/>
              <a:buChar char="•"/>
            </a:pPr>
            <a:r>
              <a:rPr lang="en-GB" dirty="0">
                <a:sym typeface="Wingdings" panose="05000000000000000000" pitchFamily="2" charset="2"/>
              </a:rPr>
              <a:t>Read only the information that is just published  streamed data</a:t>
            </a:r>
          </a:p>
          <a:p>
            <a:pPr marL="642937" lvl="1" indent="-285750">
              <a:buFont typeface="Arial" panose="020B0604020202020204" pitchFamily="34" charset="0"/>
              <a:buChar char="•"/>
            </a:pPr>
            <a:endParaRPr lang="en-GB" dirty="0">
              <a:sym typeface="Wingdings" panose="05000000000000000000" pitchFamily="2" charset="2"/>
            </a:endParaRPr>
          </a:p>
          <a:p>
            <a:pPr marL="285750" indent="-285750">
              <a:buFont typeface="Arial" panose="020B0604020202020204" pitchFamily="34" charset="0"/>
              <a:buChar char="•"/>
            </a:pPr>
            <a:r>
              <a:rPr lang="en-GB" dirty="0">
                <a:sym typeface="Wingdings" panose="05000000000000000000" pitchFamily="2" charset="2"/>
              </a:rPr>
              <a:t>MySQL database for reported anomalies</a:t>
            </a:r>
          </a:p>
          <a:p>
            <a:pPr marL="285750" indent="-285750">
              <a:buFont typeface="Arial" panose="020B0604020202020204" pitchFamily="34" charset="0"/>
              <a:buChar char="•"/>
            </a:pPr>
            <a:endParaRPr lang="en-GB" dirty="0">
              <a:sym typeface="Wingdings" panose="05000000000000000000" pitchFamily="2" charset="2"/>
            </a:endParaRPr>
          </a:p>
          <a:p>
            <a:pPr marL="0" indent="0"/>
            <a:endParaRPr lang="en-GB" dirty="0">
              <a:sym typeface="Wingdings" panose="05000000000000000000" pitchFamily="2" charset="2"/>
            </a:endParaRPr>
          </a:p>
          <a:p>
            <a:pPr marL="0" indent="0"/>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dirty="0"/>
              <a:t>© </a:t>
            </a:r>
            <a:r>
              <a:rPr lang="de-DE" dirty="0" err="1"/>
              <a:t>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46</a:t>
            </a:fld>
            <a:endParaRPr lang="de-DE" dirty="0"/>
          </a:p>
        </p:txBody>
      </p:sp>
      <p:pic>
        <p:nvPicPr>
          <p:cNvPr id="7" name="Picture 2" descr="Bildergebnis für kafka logo">
            <a:extLst>
              <a:ext uri="{FF2B5EF4-FFF2-40B4-BE49-F238E27FC236}">
                <a16:creationId xmlns:a16="http://schemas.microsoft.com/office/drawing/2014/main" id="{6407BD4B-41D3-4815-945A-EE001F1916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4874" y="3485869"/>
            <a:ext cx="2362196" cy="2574602"/>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CF3CA984-A59C-402D-8319-5ABF67643A3C}"/>
              </a:ext>
            </a:extLst>
          </p:cNvPr>
          <p:cNvPicPr>
            <a:picLocks noChangeAspect="1"/>
          </p:cNvPicPr>
          <p:nvPr/>
        </p:nvPicPr>
        <p:blipFill>
          <a:blip r:embed="rId3"/>
          <a:stretch>
            <a:fillRect/>
          </a:stretch>
        </p:blipFill>
        <p:spPr>
          <a:xfrm>
            <a:off x="1461173" y="4347851"/>
            <a:ext cx="2938041" cy="1519518"/>
          </a:xfrm>
          <a:prstGeom prst="rect">
            <a:avLst/>
          </a:prstGeom>
        </p:spPr>
      </p:pic>
      <p:sp>
        <p:nvSpPr>
          <p:cNvPr id="9" name="Fußzeilenplatzhalter 4">
            <a:extLst>
              <a:ext uri="{FF2B5EF4-FFF2-40B4-BE49-F238E27FC236}">
                <a16:creationId xmlns:a16="http://schemas.microsoft.com/office/drawing/2014/main" id="{134EACAE-0B3A-42F4-9C3C-7B6BC507DFBF}"/>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223130407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err="1"/>
              <a:t>Microservices</a:t>
            </a:r>
            <a:endParaRPr lang="en-GB" dirty="0"/>
          </a:p>
        </p:txBody>
      </p:sp>
      <p:sp>
        <p:nvSpPr>
          <p:cNvPr id="3" name="Inhaltsplatzhalter 2"/>
          <p:cNvSpPr>
            <a:spLocks noGrp="1"/>
          </p:cNvSpPr>
          <p:nvPr>
            <p:ph idx="1"/>
          </p:nvPr>
        </p:nvSpPr>
        <p:spPr/>
        <p:txBody>
          <a:bodyPr/>
          <a:lstStyle/>
          <a:p>
            <a:r>
              <a:rPr lang="en-GB" dirty="0"/>
              <a:t>“The business organization needs to be able to respond to disruptions quickly, they need to bring agility to their IT systems and infrastructure, at the same time business also craves stability.” – Yu et al. 2016</a:t>
            </a:r>
          </a:p>
          <a:p>
            <a:endParaRPr lang="en-GB" dirty="0"/>
          </a:p>
          <a:p>
            <a:r>
              <a:rPr lang="en-GB" dirty="0"/>
              <a:t>“[…]the </a:t>
            </a:r>
            <a:r>
              <a:rPr lang="en-GB" dirty="0" err="1"/>
              <a:t>microservice</a:t>
            </a:r>
            <a:r>
              <a:rPr lang="en-GB" dirty="0"/>
              <a:t> architectural style is an approach to developing a single application as a suite of small services, each running in its own process and communicating with lightweight mechanisms, often an HTTP resource API.” – Fowler, Lewis 2014</a:t>
            </a:r>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47</a:t>
            </a:fld>
            <a:endParaRPr lang="de-DE"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5" t="2256" r="9737" b="11504"/>
          <a:stretch/>
        </p:blipFill>
        <p:spPr bwMode="auto">
          <a:xfrm>
            <a:off x="2001786" y="3359940"/>
            <a:ext cx="5140429" cy="3059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7728228" y="6254365"/>
            <a:ext cx="1284326"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000" dirty="0"/>
              <a:t>Fowler, Lewis 2014</a:t>
            </a:r>
          </a:p>
        </p:txBody>
      </p:sp>
      <p:sp>
        <p:nvSpPr>
          <p:cNvPr id="9" name="Fußzeilenplatzhalter 4">
            <a:extLst>
              <a:ext uri="{FF2B5EF4-FFF2-40B4-BE49-F238E27FC236}">
                <a16:creationId xmlns:a16="http://schemas.microsoft.com/office/drawing/2014/main" id="{71B84011-EEA0-4EEC-B820-26318541CEED}"/>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118242519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Distributed Traces</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GB" dirty="0"/>
              <a:t>In distributed Systems information about function calls is first stored locally and later combined to a complete trace (Reynolds et al 2006, </a:t>
            </a:r>
            <a:r>
              <a:rPr lang="en-GB" dirty="0" err="1"/>
              <a:t>Sigelman</a:t>
            </a:r>
            <a:r>
              <a:rPr lang="en-GB" dirty="0"/>
              <a:t> et al 2010)</a:t>
            </a:r>
          </a:p>
          <a:p>
            <a:pPr marL="285750" indent="-285750">
              <a:buFont typeface="Arial" panose="020B0604020202020204" pitchFamily="34" charset="0"/>
              <a:buChar char="•"/>
            </a:pPr>
            <a:r>
              <a:rPr lang="en-GB" dirty="0"/>
              <a:t>Services are instrumented (e.g. by Adapting a library that is commonly used for communication calls among services) and report information regarding incoming and outgoing communication to central repository (</a:t>
            </a:r>
            <a:r>
              <a:rPr lang="en-GB" dirty="0" err="1"/>
              <a:t>Sigelman</a:t>
            </a:r>
            <a:r>
              <a:rPr lang="en-GB" dirty="0"/>
              <a:t> et al 2010)</a:t>
            </a:r>
          </a:p>
          <a:p>
            <a:pPr marL="285750" indent="-285750">
              <a:buFont typeface="Arial" panose="020B0604020202020204" pitchFamily="34" charset="0"/>
              <a:buChar char="•"/>
            </a:pPr>
            <a:r>
              <a:rPr lang="en-GB" dirty="0"/>
              <a:t>Alternative to instrumentation: passive network tracing in the form of port mirroring or packet sniffing (Aguilera et al 2003)</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48</a:t>
            </a:fld>
            <a:endParaRPr lang="de-DE"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91" t="6117"/>
          <a:stretch/>
        </p:blipFill>
        <p:spPr bwMode="auto">
          <a:xfrm>
            <a:off x="1259632" y="3334718"/>
            <a:ext cx="3224428" cy="310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884142" y="6133619"/>
            <a:ext cx="1415772"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000" dirty="0" err="1"/>
              <a:t>Sigelmann</a:t>
            </a:r>
            <a:r>
              <a:rPr lang="en-GB" sz="1000" dirty="0"/>
              <a:t> et al. 2010</a:t>
            </a: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407127"/>
            <a:ext cx="3556114" cy="281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7072382" y="6190852"/>
            <a:ext cx="1415772"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000" dirty="0" err="1"/>
              <a:t>Sigelmann</a:t>
            </a:r>
            <a:r>
              <a:rPr lang="en-GB" sz="1000" dirty="0"/>
              <a:t> et al. 2010</a:t>
            </a:r>
          </a:p>
        </p:txBody>
      </p:sp>
      <p:sp>
        <p:nvSpPr>
          <p:cNvPr id="11" name="Fußzeilenplatzhalter 4">
            <a:extLst>
              <a:ext uri="{FF2B5EF4-FFF2-40B4-BE49-F238E27FC236}">
                <a16:creationId xmlns:a16="http://schemas.microsoft.com/office/drawing/2014/main" id="{619E7089-7868-4D12-B42E-B9B6483B2D4E}"/>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397194436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Anomaly Detection</a:t>
            </a:r>
          </a:p>
        </p:txBody>
      </p:sp>
      <p:sp>
        <p:nvSpPr>
          <p:cNvPr id="3" name="Inhaltsplatzhalter 2"/>
          <p:cNvSpPr>
            <a:spLocks noGrp="1"/>
          </p:cNvSpPr>
          <p:nvPr>
            <p:ph idx="1"/>
          </p:nvPr>
        </p:nvSpPr>
        <p:spPr/>
        <p:txBody>
          <a:bodyPr>
            <a:normAutofit/>
          </a:bodyPr>
          <a:lstStyle/>
          <a:p>
            <a:pPr marL="0" indent="0"/>
            <a:r>
              <a:rPr lang="en-GB" dirty="0"/>
              <a:t>Motivation</a:t>
            </a:r>
          </a:p>
          <a:p>
            <a:pPr marL="285750" indent="-285750">
              <a:buFont typeface="Arial" panose="020B0604020202020204" pitchFamily="34" charset="0"/>
              <a:buChar char="•"/>
            </a:pPr>
            <a:r>
              <a:rPr lang="en-GB" dirty="0"/>
              <a:t>The revenue of a business that is running a large web page is directly impacted by the performance of this system (Kim et al 2013)</a:t>
            </a:r>
          </a:p>
          <a:p>
            <a:pPr marL="285750" indent="-285750">
              <a:buFont typeface="Arial" panose="020B0604020202020204" pitchFamily="34" charset="0"/>
              <a:buChar char="•"/>
            </a:pPr>
            <a:r>
              <a:rPr lang="en-GB" dirty="0"/>
              <a:t>An increase in latency of web pages directly impacts the conversion rate (Linden 2006, Shalom 2008, </a:t>
            </a:r>
            <a:r>
              <a:rPr lang="en-GB" dirty="0" err="1"/>
              <a:t>Almossawi</a:t>
            </a:r>
            <a:r>
              <a:rPr lang="en-GB" dirty="0"/>
              <a:t> 2010)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49</a:t>
            </a:fld>
            <a:endParaRPr lang="de-DE" dirty="0"/>
          </a:p>
        </p:txBody>
      </p:sp>
      <p:grpSp>
        <p:nvGrpSpPr>
          <p:cNvPr id="9" name="Gruppieren 8"/>
          <p:cNvGrpSpPr/>
          <p:nvPr/>
        </p:nvGrpSpPr>
        <p:grpSpPr>
          <a:xfrm>
            <a:off x="916465" y="2659641"/>
            <a:ext cx="7311071" cy="3582107"/>
            <a:chOff x="612139" y="2659641"/>
            <a:chExt cx="7311071" cy="3582107"/>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39" y="2659641"/>
              <a:ext cx="5866445" cy="358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478584" y="5698095"/>
              <a:ext cx="1444626"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100" dirty="0">
                  <a:latin typeface="Arial" pitchFamily="34" charset="0"/>
                </a:rPr>
                <a:t>Response time (</a:t>
              </a:r>
              <a:r>
                <a:rPr lang="en-GB" sz="1100" dirty="0" err="1">
                  <a:latin typeface="Arial" pitchFamily="34" charset="0"/>
                </a:rPr>
                <a:t>ms</a:t>
              </a:r>
              <a:r>
                <a:rPr lang="en-GB" sz="1100" dirty="0">
                  <a:latin typeface="Arial" pitchFamily="34" charset="0"/>
                </a:rPr>
                <a:t>)</a:t>
              </a:r>
            </a:p>
          </p:txBody>
        </p:sp>
      </p:grpSp>
      <p:sp>
        <p:nvSpPr>
          <p:cNvPr id="8" name="Ellipse 7"/>
          <p:cNvSpPr/>
          <p:nvPr/>
        </p:nvSpPr>
        <p:spPr bwMode="auto">
          <a:xfrm>
            <a:off x="3233329" y="5219408"/>
            <a:ext cx="3677055" cy="609492"/>
          </a:xfrm>
          <a:prstGeom prst="ellipse">
            <a:avLst/>
          </a:prstGeom>
          <a:solidFill>
            <a:srgbClr val="FF0000">
              <a:alpha val="19000"/>
            </a:srgbClr>
          </a:solid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
        <p:nvSpPr>
          <p:cNvPr id="11" name="Textfeld 10"/>
          <p:cNvSpPr txBox="1"/>
          <p:nvPr/>
        </p:nvSpPr>
        <p:spPr>
          <a:xfrm rot="16200000">
            <a:off x="264344" y="4745595"/>
            <a:ext cx="1091966"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100" dirty="0">
                <a:latin typeface="Arial" pitchFamily="34" charset="0"/>
              </a:rPr>
              <a:t> # of Requests</a:t>
            </a:r>
          </a:p>
        </p:txBody>
      </p:sp>
      <p:sp>
        <p:nvSpPr>
          <p:cNvPr id="12" name="Fußzeilenplatzhalter 4">
            <a:extLst>
              <a:ext uri="{FF2B5EF4-FFF2-40B4-BE49-F238E27FC236}">
                <a16:creationId xmlns:a16="http://schemas.microsoft.com/office/drawing/2014/main" id="{E5B7DE93-E9C5-4530-806D-C2A1BB9A7D6E}"/>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12809498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Problem Statement</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5</a:t>
            </a:fld>
            <a:endParaRPr lang="de-DE" dirty="0"/>
          </a:p>
        </p:txBody>
      </p:sp>
      <p:sp>
        <p:nvSpPr>
          <p:cNvPr id="19" name="Fußzeilenplatzhalter 4">
            <a:extLst>
              <a:ext uri="{FF2B5EF4-FFF2-40B4-BE49-F238E27FC236}">
                <a16:creationId xmlns:a16="http://schemas.microsoft.com/office/drawing/2014/main" id="{3A3250FB-9032-4BFD-BDCD-71BFE3B1E99E}"/>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
        <p:nvSpPr>
          <p:cNvPr id="5" name="Inhaltsplatzhalter 4"/>
          <p:cNvSpPr>
            <a:spLocks noGrp="1"/>
          </p:cNvSpPr>
          <p:nvPr>
            <p:ph idx="1"/>
          </p:nvPr>
        </p:nvSpPr>
        <p:spPr/>
        <p:txBody>
          <a:bodyPr>
            <a:normAutofit/>
          </a:bodyPr>
          <a:lstStyle/>
          <a:p>
            <a:endParaRPr lang="en-US" dirty="0">
              <a:solidFill>
                <a:srgbClr val="FF0000"/>
              </a:solidFill>
            </a:endParaRPr>
          </a:p>
          <a:p>
            <a:pPr marL="285750" indent="-285750">
              <a:buFont typeface="Arial" panose="020B0604020202020204" pitchFamily="34" charset="0"/>
              <a:buChar char="•"/>
            </a:pPr>
            <a:r>
              <a:rPr lang="en-US" dirty="0">
                <a:solidFill>
                  <a:srgbClr val="000000"/>
                </a:solidFill>
              </a:rPr>
              <a:t>Use distributed tracing data to detect anomalies</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Detect performance anomalies and system errors</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Use distributed tracing data to derive information about the dependencies between the services and use those to detect the root cause of a set of anomalies</a:t>
            </a:r>
          </a:p>
          <a:p>
            <a:pPr marL="285750" indent="-28575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8090338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Root Cause Analysis</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endParaRPr lang="en-GB" dirty="0"/>
          </a:p>
          <a:p>
            <a:pPr marL="285750" indent="-285750">
              <a:lnSpc>
                <a:spcPct val="150000"/>
              </a:lnSpc>
              <a:buFont typeface="Arial" panose="020B0604020202020204" pitchFamily="34" charset="0"/>
              <a:buChar char="•"/>
            </a:pPr>
            <a:r>
              <a:rPr lang="en-GB" dirty="0"/>
              <a:t>Performance anomalies will propagate themselves along the call hierarchy</a:t>
            </a:r>
          </a:p>
          <a:p>
            <a:pPr marL="285750" indent="-285750">
              <a:lnSpc>
                <a:spcPct val="150000"/>
              </a:lnSpc>
              <a:buFont typeface="Arial" panose="020B0604020202020204" pitchFamily="34" charset="0"/>
              <a:buChar char="•"/>
            </a:pPr>
            <a:r>
              <a:rPr lang="en-GB" dirty="0"/>
              <a:t>Operations team needs to react quickly to anomalies</a:t>
            </a:r>
          </a:p>
          <a:p>
            <a:pPr marL="285750" indent="-285750">
              <a:lnSpc>
                <a:spcPct val="150000"/>
              </a:lnSpc>
              <a:buFont typeface="Arial" panose="020B0604020202020204" pitchFamily="34" charset="0"/>
              <a:buChar char="•"/>
            </a:pPr>
            <a:r>
              <a:rPr lang="en-GB" dirty="0"/>
              <a:t>Use contextual information to point out the root cause of the detected anomalies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50</a:t>
            </a:fld>
            <a:endParaRPr lang="de-DE"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91" t="6117"/>
          <a:stretch/>
        </p:blipFill>
        <p:spPr bwMode="auto">
          <a:xfrm>
            <a:off x="2871846" y="2906086"/>
            <a:ext cx="3644370" cy="350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660232" y="6109028"/>
            <a:ext cx="1415772"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000" dirty="0" err="1"/>
              <a:t>Sigelmann</a:t>
            </a:r>
            <a:r>
              <a:rPr lang="en-GB" sz="1000" dirty="0"/>
              <a:t> et al. 2010</a:t>
            </a:r>
          </a:p>
        </p:txBody>
      </p:sp>
      <p:sp>
        <p:nvSpPr>
          <p:cNvPr id="10" name="Rechteck 9"/>
          <p:cNvSpPr/>
          <p:nvPr/>
        </p:nvSpPr>
        <p:spPr bwMode="auto">
          <a:xfrm>
            <a:off x="3563888" y="3195424"/>
            <a:ext cx="864096" cy="648072"/>
          </a:xfrm>
          <a:prstGeom prst="rect">
            <a:avLst/>
          </a:prstGeom>
          <a:solidFill>
            <a:srgbClr val="FF0000">
              <a:alpha val="30000"/>
            </a:srgbClr>
          </a:solid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
        <p:nvSpPr>
          <p:cNvPr id="11" name="Gewitterblitz 10"/>
          <p:cNvSpPr/>
          <p:nvPr/>
        </p:nvSpPr>
        <p:spPr bwMode="auto">
          <a:xfrm rot="961981">
            <a:off x="5004048" y="4851608"/>
            <a:ext cx="504056" cy="451812"/>
          </a:xfrm>
          <a:prstGeom prst="lightningBolt">
            <a:avLst/>
          </a:prstGeom>
          <a:solidFill>
            <a:srgbClr val="FF000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
        <p:nvSpPr>
          <p:cNvPr id="13" name="Rechteck 12"/>
          <p:cNvSpPr/>
          <p:nvPr/>
        </p:nvSpPr>
        <p:spPr bwMode="auto">
          <a:xfrm>
            <a:off x="4128362" y="4203536"/>
            <a:ext cx="1127714" cy="792088"/>
          </a:xfrm>
          <a:prstGeom prst="rect">
            <a:avLst/>
          </a:prstGeom>
          <a:solidFill>
            <a:srgbClr val="FF0000">
              <a:alpha val="30000"/>
            </a:srgbClr>
          </a:solid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
        <p:nvSpPr>
          <p:cNvPr id="17" name="Rechteck 16"/>
          <p:cNvSpPr/>
          <p:nvPr/>
        </p:nvSpPr>
        <p:spPr bwMode="auto">
          <a:xfrm>
            <a:off x="3892061" y="3866808"/>
            <a:ext cx="487360" cy="417441"/>
          </a:xfrm>
          <a:prstGeom prst="rect">
            <a:avLst/>
          </a:prstGeom>
          <a:noFill/>
          <a:ln w="38100">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
        <p:nvSpPr>
          <p:cNvPr id="18" name="Rechteck 17"/>
          <p:cNvSpPr/>
          <p:nvPr/>
        </p:nvSpPr>
        <p:spPr bwMode="auto">
          <a:xfrm>
            <a:off x="5055280" y="4899910"/>
            <a:ext cx="487360" cy="417441"/>
          </a:xfrm>
          <a:prstGeom prst="rect">
            <a:avLst/>
          </a:prstGeom>
          <a:noFill/>
          <a:ln w="38100">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
        <p:nvSpPr>
          <p:cNvPr id="14" name="Fußzeilenplatzhalter 4">
            <a:extLst>
              <a:ext uri="{FF2B5EF4-FFF2-40B4-BE49-F238E27FC236}">
                <a16:creationId xmlns:a16="http://schemas.microsoft.com/office/drawing/2014/main" id="{1338EE14-7F2C-45D5-B6D9-B9AB2601B352}"/>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1231448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3" grpId="0" animBg="1"/>
      <p:bldP spid="13" grpId="1" animBg="1"/>
      <p:bldP spid="17" grpId="0" animBg="1"/>
      <p:bldP spid="17" grpId="1"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Basic Visualization</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51</a:t>
            </a:fld>
            <a:endParaRPr lang="de-DE" dirty="0"/>
          </a:p>
        </p:txBody>
      </p:sp>
      <p:sp>
        <p:nvSpPr>
          <p:cNvPr id="55" name="Linie">
            <a:extLst>
              <a:ext uri="{FF2B5EF4-FFF2-40B4-BE49-F238E27FC236}">
                <a16:creationId xmlns:a16="http://schemas.microsoft.com/office/drawing/2014/main" id="{D80EF028-D5A9-41FA-BD0D-B8D70F83A9CB}"/>
              </a:ext>
            </a:extLst>
          </p:cNvPr>
          <p:cNvSpPr/>
          <p:nvPr/>
        </p:nvSpPr>
        <p:spPr>
          <a:xfrm>
            <a:off x="898502" y="4731370"/>
            <a:ext cx="6980363"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6" name="Linie">
            <a:extLst>
              <a:ext uri="{FF2B5EF4-FFF2-40B4-BE49-F238E27FC236}">
                <a16:creationId xmlns:a16="http://schemas.microsoft.com/office/drawing/2014/main" id="{8C25F0D5-3F56-4DEA-AAC6-447229FE6E33}"/>
              </a:ext>
            </a:extLst>
          </p:cNvPr>
          <p:cNvSpPr/>
          <p:nvPr/>
        </p:nvSpPr>
        <p:spPr>
          <a:xfrm>
            <a:off x="1016228" y="4350940"/>
            <a:ext cx="6432261"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7" name="Linie">
            <a:extLst>
              <a:ext uri="{FF2B5EF4-FFF2-40B4-BE49-F238E27FC236}">
                <a16:creationId xmlns:a16="http://schemas.microsoft.com/office/drawing/2014/main" id="{D43B9B6A-D1EA-40DF-84F1-AB78C06FFCE7}"/>
              </a:ext>
            </a:extLst>
          </p:cNvPr>
          <p:cNvSpPr/>
          <p:nvPr/>
        </p:nvSpPr>
        <p:spPr>
          <a:xfrm>
            <a:off x="1676869" y="3970510"/>
            <a:ext cx="5927945"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8" name="Linie">
            <a:extLst>
              <a:ext uri="{FF2B5EF4-FFF2-40B4-BE49-F238E27FC236}">
                <a16:creationId xmlns:a16="http://schemas.microsoft.com/office/drawing/2014/main" id="{038BA1FA-EF58-4565-B592-D862E344C5D3}"/>
              </a:ext>
            </a:extLst>
          </p:cNvPr>
          <p:cNvSpPr/>
          <p:nvPr/>
        </p:nvSpPr>
        <p:spPr>
          <a:xfrm>
            <a:off x="1885779" y="3590081"/>
            <a:ext cx="1309535"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 name="0666">
            <a:extLst>
              <a:ext uri="{FF2B5EF4-FFF2-40B4-BE49-F238E27FC236}">
                <a16:creationId xmlns:a16="http://schemas.microsoft.com/office/drawing/2014/main" id="{064837D3-8B58-4D7A-B38A-785243DCC078}"/>
              </a:ext>
            </a:extLst>
          </p:cNvPr>
          <p:cNvSpPr txBox="1"/>
          <p:nvPr/>
        </p:nvSpPr>
        <p:spPr>
          <a:xfrm>
            <a:off x="357520" y="4586512"/>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0666</a:t>
            </a:r>
          </a:p>
        </p:txBody>
      </p:sp>
      <p:sp>
        <p:nvSpPr>
          <p:cNvPr id="60" name="3436">
            <a:extLst>
              <a:ext uri="{FF2B5EF4-FFF2-40B4-BE49-F238E27FC236}">
                <a16:creationId xmlns:a16="http://schemas.microsoft.com/office/drawing/2014/main" id="{3C8C16BF-2803-4306-9B92-93D9CF175A3D}"/>
              </a:ext>
            </a:extLst>
          </p:cNvPr>
          <p:cNvSpPr txBox="1"/>
          <p:nvPr/>
        </p:nvSpPr>
        <p:spPr>
          <a:xfrm>
            <a:off x="7666548" y="3825652"/>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3436</a:t>
            </a:r>
          </a:p>
        </p:txBody>
      </p:sp>
      <p:sp>
        <p:nvSpPr>
          <p:cNvPr id="61" name="1304">
            <a:extLst>
              <a:ext uri="{FF2B5EF4-FFF2-40B4-BE49-F238E27FC236}">
                <a16:creationId xmlns:a16="http://schemas.microsoft.com/office/drawing/2014/main" id="{3FA82C2F-C12E-464F-87C9-FAF1A95F6519}"/>
              </a:ext>
            </a:extLst>
          </p:cNvPr>
          <p:cNvSpPr txBox="1"/>
          <p:nvPr/>
        </p:nvSpPr>
        <p:spPr>
          <a:xfrm>
            <a:off x="1164298" y="3825652"/>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1304</a:t>
            </a:r>
          </a:p>
        </p:txBody>
      </p:sp>
      <p:sp>
        <p:nvSpPr>
          <p:cNvPr id="62" name="3425">
            <a:extLst>
              <a:ext uri="{FF2B5EF4-FFF2-40B4-BE49-F238E27FC236}">
                <a16:creationId xmlns:a16="http://schemas.microsoft.com/office/drawing/2014/main" id="{577BA34A-A078-40F3-B0EF-F9476C51DFA2}"/>
              </a:ext>
            </a:extLst>
          </p:cNvPr>
          <p:cNvSpPr txBox="1"/>
          <p:nvPr/>
        </p:nvSpPr>
        <p:spPr>
          <a:xfrm>
            <a:off x="7533833" y="4188565"/>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3425</a:t>
            </a:r>
          </a:p>
        </p:txBody>
      </p:sp>
      <p:sp>
        <p:nvSpPr>
          <p:cNvPr id="63" name="0669">
            <a:extLst>
              <a:ext uri="{FF2B5EF4-FFF2-40B4-BE49-F238E27FC236}">
                <a16:creationId xmlns:a16="http://schemas.microsoft.com/office/drawing/2014/main" id="{E1C6C89F-FD18-4447-A492-6FBF50622E75}"/>
              </a:ext>
            </a:extLst>
          </p:cNvPr>
          <p:cNvSpPr txBox="1"/>
          <p:nvPr/>
        </p:nvSpPr>
        <p:spPr>
          <a:xfrm>
            <a:off x="459713" y="4214267"/>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0669</a:t>
            </a:r>
          </a:p>
        </p:txBody>
      </p:sp>
      <p:sp>
        <p:nvSpPr>
          <p:cNvPr id="64" name="3444">
            <a:extLst>
              <a:ext uri="{FF2B5EF4-FFF2-40B4-BE49-F238E27FC236}">
                <a16:creationId xmlns:a16="http://schemas.microsoft.com/office/drawing/2014/main" id="{98EFC024-E65D-44A8-BCDF-4C9C77A20AF9}"/>
              </a:ext>
            </a:extLst>
          </p:cNvPr>
          <p:cNvSpPr txBox="1"/>
          <p:nvPr/>
        </p:nvSpPr>
        <p:spPr>
          <a:xfrm>
            <a:off x="7957620" y="4586512"/>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t>3444</a:t>
            </a:r>
          </a:p>
        </p:txBody>
      </p:sp>
      <p:sp>
        <p:nvSpPr>
          <p:cNvPr id="65" name="zuul - http">
            <a:extLst>
              <a:ext uri="{FF2B5EF4-FFF2-40B4-BE49-F238E27FC236}">
                <a16:creationId xmlns:a16="http://schemas.microsoft.com/office/drawing/2014/main" id="{EAB0B5C7-C333-47B6-A290-847B088EC11D}"/>
              </a:ext>
            </a:extLst>
          </p:cNvPr>
          <p:cNvSpPr txBox="1"/>
          <p:nvPr/>
        </p:nvSpPr>
        <p:spPr>
          <a:xfrm>
            <a:off x="3992841" y="4330004"/>
            <a:ext cx="596763" cy="28971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t>zuul - http</a:t>
            </a:r>
          </a:p>
        </p:txBody>
      </p:sp>
      <p:sp>
        <p:nvSpPr>
          <p:cNvPr id="66" name="zuul - none">
            <a:extLst>
              <a:ext uri="{FF2B5EF4-FFF2-40B4-BE49-F238E27FC236}">
                <a16:creationId xmlns:a16="http://schemas.microsoft.com/office/drawing/2014/main" id="{F9510102-ABC4-4C49-AA4A-FA123CD963CE}"/>
              </a:ext>
            </a:extLst>
          </p:cNvPr>
          <p:cNvSpPr txBox="1"/>
          <p:nvPr/>
        </p:nvSpPr>
        <p:spPr>
          <a:xfrm>
            <a:off x="3967270" y="4719098"/>
            <a:ext cx="647906"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t>zuul - none</a:t>
            </a:r>
          </a:p>
        </p:txBody>
      </p:sp>
      <p:sp>
        <p:nvSpPr>
          <p:cNvPr id="67" name="2476">
            <a:extLst>
              <a:ext uri="{FF2B5EF4-FFF2-40B4-BE49-F238E27FC236}">
                <a16:creationId xmlns:a16="http://schemas.microsoft.com/office/drawing/2014/main" id="{2DD16CFB-743F-4C34-98B4-50F382CCE2FD}"/>
              </a:ext>
            </a:extLst>
          </p:cNvPr>
          <p:cNvSpPr txBox="1"/>
          <p:nvPr/>
        </p:nvSpPr>
        <p:spPr>
          <a:xfrm>
            <a:off x="3235080" y="3445223"/>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t>2476</a:t>
            </a:r>
          </a:p>
        </p:txBody>
      </p:sp>
      <p:sp>
        <p:nvSpPr>
          <p:cNvPr id="68" name="1639">
            <a:extLst>
              <a:ext uri="{FF2B5EF4-FFF2-40B4-BE49-F238E27FC236}">
                <a16:creationId xmlns:a16="http://schemas.microsoft.com/office/drawing/2014/main" id="{1A2173B0-F879-48EF-8169-B65211105037}"/>
              </a:ext>
            </a:extLst>
          </p:cNvPr>
          <p:cNvSpPr txBox="1"/>
          <p:nvPr/>
        </p:nvSpPr>
        <p:spPr>
          <a:xfrm>
            <a:off x="1356921" y="3445222"/>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1639</a:t>
            </a:r>
          </a:p>
        </p:txBody>
      </p:sp>
      <p:sp>
        <p:nvSpPr>
          <p:cNvPr id="69" name="TC- mvc">
            <a:extLst>
              <a:ext uri="{FF2B5EF4-FFF2-40B4-BE49-F238E27FC236}">
                <a16:creationId xmlns:a16="http://schemas.microsoft.com/office/drawing/2014/main" id="{38A28DCF-BA8C-4FD1-A077-14FCB55289B5}"/>
              </a:ext>
            </a:extLst>
          </p:cNvPr>
          <p:cNvSpPr txBox="1"/>
          <p:nvPr/>
        </p:nvSpPr>
        <p:spPr>
          <a:xfrm>
            <a:off x="4032292" y="3937303"/>
            <a:ext cx="517861" cy="28971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t>TC- mvc</a:t>
            </a:r>
          </a:p>
        </p:txBody>
      </p:sp>
      <p:sp>
        <p:nvSpPr>
          <p:cNvPr id="70" name="Linie">
            <a:extLst>
              <a:ext uri="{FF2B5EF4-FFF2-40B4-BE49-F238E27FC236}">
                <a16:creationId xmlns:a16="http://schemas.microsoft.com/office/drawing/2014/main" id="{7B9C5576-655C-41DC-9A27-C063D14F561D}"/>
              </a:ext>
            </a:extLst>
          </p:cNvPr>
          <p:cNvSpPr/>
          <p:nvPr/>
        </p:nvSpPr>
        <p:spPr>
          <a:xfrm>
            <a:off x="4145889" y="3590081"/>
            <a:ext cx="1309535"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1" name="2949">
            <a:extLst>
              <a:ext uri="{FF2B5EF4-FFF2-40B4-BE49-F238E27FC236}">
                <a16:creationId xmlns:a16="http://schemas.microsoft.com/office/drawing/2014/main" id="{C65D7D61-CE5D-4545-BFF6-5A4EDF6B9C1D}"/>
              </a:ext>
            </a:extLst>
          </p:cNvPr>
          <p:cNvSpPr txBox="1"/>
          <p:nvPr/>
        </p:nvSpPr>
        <p:spPr>
          <a:xfrm>
            <a:off x="5421081" y="3445222"/>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2949</a:t>
            </a:r>
          </a:p>
        </p:txBody>
      </p:sp>
      <p:sp>
        <p:nvSpPr>
          <p:cNvPr id="72" name="2489">
            <a:extLst>
              <a:ext uri="{FF2B5EF4-FFF2-40B4-BE49-F238E27FC236}">
                <a16:creationId xmlns:a16="http://schemas.microsoft.com/office/drawing/2014/main" id="{792BA610-E5BD-4FAA-A38E-7C55934E2FB1}"/>
              </a:ext>
            </a:extLst>
          </p:cNvPr>
          <p:cNvSpPr txBox="1"/>
          <p:nvPr/>
        </p:nvSpPr>
        <p:spPr>
          <a:xfrm>
            <a:off x="3673103" y="3445222"/>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2489</a:t>
            </a:r>
          </a:p>
        </p:txBody>
      </p:sp>
      <p:sp>
        <p:nvSpPr>
          <p:cNvPr id="73" name="Linie">
            <a:extLst>
              <a:ext uri="{FF2B5EF4-FFF2-40B4-BE49-F238E27FC236}">
                <a16:creationId xmlns:a16="http://schemas.microsoft.com/office/drawing/2014/main" id="{BDE68372-7A02-44A9-A737-BCED0568E7A8}"/>
              </a:ext>
            </a:extLst>
          </p:cNvPr>
          <p:cNvSpPr/>
          <p:nvPr/>
        </p:nvSpPr>
        <p:spPr>
          <a:xfrm>
            <a:off x="6243921" y="3590081"/>
            <a:ext cx="1309535"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4" name="3396">
            <a:extLst>
              <a:ext uri="{FF2B5EF4-FFF2-40B4-BE49-F238E27FC236}">
                <a16:creationId xmlns:a16="http://schemas.microsoft.com/office/drawing/2014/main" id="{59CBEDC9-8730-4AAC-AD59-581979D76E8C}"/>
              </a:ext>
            </a:extLst>
          </p:cNvPr>
          <p:cNvSpPr txBox="1"/>
          <p:nvPr/>
        </p:nvSpPr>
        <p:spPr>
          <a:xfrm>
            <a:off x="7621480" y="3445223"/>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t>3396</a:t>
            </a:r>
          </a:p>
        </p:txBody>
      </p:sp>
      <p:sp>
        <p:nvSpPr>
          <p:cNvPr id="75" name="2952">
            <a:extLst>
              <a:ext uri="{FF2B5EF4-FFF2-40B4-BE49-F238E27FC236}">
                <a16:creationId xmlns:a16="http://schemas.microsoft.com/office/drawing/2014/main" id="{23D79536-5DDE-4B51-AC16-8E92A946F834}"/>
              </a:ext>
            </a:extLst>
          </p:cNvPr>
          <p:cNvSpPr txBox="1"/>
          <p:nvPr/>
        </p:nvSpPr>
        <p:spPr>
          <a:xfrm>
            <a:off x="5800606" y="3445222"/>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2952</a:t>
            </a:r>
          </a:p>
        </p:txBody>
      </p:sp>
      <p:sp>
        <p:nvSpPr>
          <p:cNvPr id="76" name="TC - http">
            <a:extLst>
              <a:ext uri="{FF2B5EF4-FFF2-40B4-BE49-F238E27FC236}">
                <a16:creationId xmlns:a16="http://schemas.microsoft.com/office/drawing/2014/main" id="{D0804E89-0D7B-4E85-9245-7F2D35FB6605}"/>
              </a:ext>
            </a:extLst>
          </p:cNvPr>
          <p:cNvSpPr txBox="1"/>
          <p:nvPr/>
        </p:nvSpPr>
        <p:spPr>
          <a:xfrm>
            <a:off x="2294208" y="3635438"/>
            <a:ext cx="537097"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t>TC - http</a:t>
            </a:r>
          </a:p>
        </p:txBody>
      </p:sp>
      <p:sp>
        <p:nvSpPr>
          <p:cNvPr id="77" name="TC - http">
            <a:extLst>
              <a:ext uri="{FF2B5EF4-FFF2-40B4-BE49-F238E27FC236}">
                <a16:creationId xmlns:a16="http://schemas.microsoft.com/office/drawing/2014/main" id="{79036AAB-75B4-417D-8F1A-F7A2607801F7}"/>
              </a:ext>
            </a:extLst>
          </p:cNvPr>
          <p:cNvSpPr txBox="1"/>
          <p:nvPr/>
        </p:nvSpPr>
        <p:spPr>
          <a:xfrm>
            <a:off x="4613147" y="3635438"/>
            <a:ext cx="537097"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TC - http</a:t>
            </a:r>
          </a:p>
        </p:txBody>
      </p:sp>
      <p:sp>
        <p:nvSpPr>
          <p:cNvPr id="78" name="TC - http">
            <a:extLst>
              <a:ext uri="{FF2B5EF4-FFF2-40B4-BE49-F238E27FC236}">
                <a16:creationId xmlns:a16="http://schemas.microsoft.com/office/drawing/2014/main" id="{F75CEDA8-9827-4DF8-8082-740EA6CC811A}"/>
              </a:ext>
            </a:extLst>
          </p:cNvPr>
          <p:cNvSpPr txBox="1"/>
          <p:nvPr/>
        </p:nvSpPr>
        <p:spPr>
          <a:xfrm>
            <a:off x="6630140" y="3635438"/>
            <a:ext cx="537097"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t>TC - http</a:t>
            </a:r>
          </a:p>
        </p:txBody>
      </p:sp>
      <p:sp>
        <p:nvSpPr>
          <p:cNvPr id="79" name="Linie">
            <a:extLst>
              <a:ext uri="{FF2B5EF4-FFF2-40B4-BE49-F238E27FC236}">
                <a16:creationId xmlns:a16="http://schemas.microsoft.com/office/drawing/2014/main" id="{EF54B99C-2FC1-416A-87E8-0DDD838E1FA9}"/>
              </a:ext>
            </a:extLst>
          </p:cNvPr>
          <p:cNvSpPr/>
          <p:nvPr/>
        </p:nvSpPr>
        <p:spPr>
          <a:xfrm>
            <a:off x="2358254" y="3209651"/>
            <a:ext cx="935569"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0" name="2484">
            <a:extLst>
              <a:ext uri="{FF2B5EF4-FFF2-40B4-BE49-F238E27FC236}">
                <a16:creationId xmlns:a16="http://schemas.microsoft.com/office/drawing/2014/main" id="{A3D877F6-B814-4F01-A39C-A08D9B6E05E7}"/>
              </a:ext>
            </a:extLst>
          </p:cNvPr>
          <p:cNvSpPr txBox="1"/>
          <p:nvPr/>
        </p:nvSpPr>
        <p:spPr>
          <a:xfrm>
            <a:off x="3292379" y="3064793"/>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t>2484</a:t>
            </a:r>
          </a:p>
        </p:txBody>
      </p:sp>
      <p:sp>
        <p:nvSpPr>
          <p:cNvPr id="81" name="2107">
            <a:extLst>
              <a:ext uri="{FF2B5EF4-FFF2-40B4-BE49-F238E27FC236}">
                <a16:creationId xmlns:a16="http://schemas.microsoft.com/office/drawing/2014/main" id="{1CFFB9F5-CFAC-4B51-97B5-C4074B742704}"/>
              </a:ext>
            </a:extLst>
          </p:cNvPr>
          <p:cNvSpPr txBox="1"/>
          <p:nvPr/>
        </p:nvSpPr>
        <p:spPr>
          <a:xfrm>
            <a:off x="1772143" y="3076463"/>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2107</a:t>
            </a:r>
          </a:p>
        </p:txBody>
      </p:sp>
      <p:sp>
        <p:nvSpPr>
          <p:cNvPr id="82" name="Linie">
            <a:extLst>
              <a:ext uri="{FF2B5EF4-FFF2-40B4-BE49-F238E27FC236}">
                <a16:creationId xmlns:a16="http://schemas.microsoft.com/office/drawing/2014/main" id="{B8D7C0AD-4473-489E-A7F0-45D4A92D729F}"/>
              </a:ext>
            </a:extLst>
          </p:cNvPr>
          <p:cNvSpPr/>
          <p:nvPr/>
        </p:nvSpPr>
        <p:spPr>
          <a:xfrm>
            <a:off x="4332872" y="3209651"/>
            <a:ext cx="935569"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3" name="2914">
            <a:extLst>
              <a:ext uri="{FF2B5EF4-FFF2-40B4-BE49-F238E27FC236}">
                <a16:creationId xmlns:a16="http://schemas.microsoft.com/office/drawing/2014/main" id="{7A8DA4DF-A3E2-4739-8F05-57DABDE38FF9}"/>
              </a:ext>
            </a:extLst>
          </p:cNvPr>
          <p:cNvSpPr txBox="1"/>
          <p:nvPr/>
        </p:nvSpPr>
        <p:spPr>
          <a:xfrm>
            <a:off x="5293019" y="3064793"/>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2914</a:t>
            </a:r>
          </a:p>
        </p:txBody>
      </p:sp>
      <p:sp>
        <p:nvSpPr>
          <p:cNvPr id="84" name="2677">
            <a:extLst>
              <a:ext uri="{FF2B5EF4-FFF2-40B4-BE49-F238E27FC236}">
                <a16:creationId xmlns:a16="http://schemas.microsoft.com/office/drawing/2014/main" id="{33741A28-443D-4B45-A230-380215B242E6}"/>
              </a:ext>
            </a:extLst>
          </p:cNvPr>
          <p:cNvSpPr txBox="1"/>
          <p:nvPr/>
        </p:nvSpPr>
        <p:spPr>
          <a:xfrm>
            <a:off x="3841826" y="3064793"/>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2677</a:t>
            </a:r>
          </a:p>
        </p:txBody>
      </p:sp>
      <p:sp>
        <p:nvSpPr>
          <p:cNvPr id="85" name="Linie">
            <a:extLst>
              <a:ext uri="{FF2B5EF4-FFF2-40B4-BE49-F238E27FC236}">
                <a16:creationId xmlns:a16="http://schemas.microsoft.com/office/drawing/2014/main" id="{616BFE05-24C2-4202-A5EE-4C0D659B47C7}"/>
              </a:ext>
            </a:extLst>
          </p:cNvPr>
          <p:cNvSpPr/>
          <p:nvPr/>
        </p:nvSpPr>
        <p:spPr>
          <a:xfrm>
            <a:off x="6430904" y="3209651"/>
            <a:ext cx="935569" cy="1"/>
          </a:xfrm>
          <a:prstGeom prst="line">
            <a:avLst/>
          </a:prstGeom>
          <a:ln w="25400">
            <a:solidFill>
              <a:srgbClr val="000000"/>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6" name="3388">
            <a:extLst>
              <a:ext uri="{FF2B5EF4-FFF2-40B4-BE49-F238E27FC236}">
                <a16:creationId xmlns:a16="http://schemas.microsoft.com/office/drawing/2014/main" id="{B0166A89-11E4-4094-846D-388D04FD7450}"/>
              </a:ext>
            </a:extLst>
          </p:cNvPr>
          <p:cNvSpPr txBox="1"/>
          <p:nvPr/>
        </p:nvSpPr>
        <p:spPr>
          <a:xfrm>
            <a:off x="7433037" y="3064792"/>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3388</a:t>
            </a:r>
          </a:p>
        </p:txBody>
      </p:sp>
      <p:sp>
        <p:nvSpPr>
          <p:cNvPr id="87" name="3157">
            <a:extLst>
              <a:ext uri="{FF2B5EF4-FFF2-40B4-BE49-F238E27FC236}">
                <a16:creationId xmlns:a16="http://schemas.microsoft.com/office/drawing/2014/main" id="{6B65DA54-07B1-4174-890B-F8D8BEF5E9CC}"/>
              </a:ext>
            </a:extLst>
          </p:cNvPr>
          <p:cNvSpPr txBox="1"/>
          <p:nvPr/>
        </p:nvSpPr>
        <p:spPr>
          <a:xfrm>
            <a:off x="5933367" y="3064792"/>
            <a:ext cx="330223"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3157</a:t>
            </a:r>
          </a:p>
        </p:txBody>
      </p:sp>
      <p:sp>
        <p:nvSpPr>
          <p:cNvPr id="88" name="Maps - mvc">
            <a:extLst>
              <a:ext uri="{FF2B5EF4-FFF2-40B4-BE49-F238E27FC236}">
                <a16:creationId xmlns:a16="http://schemas.microsoft.com/office/drawing/2014/main" id="{9A26F19F-8E0D-44D3-B835-F1E914413706}"/>
              </a:ext>
            </a:extLst>
          </p:cNvPr>
          <p:cNvSpPr txBox="1"/>
          <p:nvPr/>
        </p:nvSpPr>
        <p:spPr>
          <a:xfrm>
            <a:off x="2449463" y="3255008"/>
            <a:ext cx="688681"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rPr dirty="0"/>
              <a:t>Maps - </a:t>
            </a:r>
            <a:r>
              <a:rPr dirty="0" err="1"/>
              <a:t>mvc</a:t>
            </a:r>
            <a:endParaRPr dirty="0"/>
          </a:p>
        </p:txBody>
      </p:sp>
      <p:sp>
        <p:nvSpPr>
          <p:cNvPr id="89" name="DN - mvc">
            <a:extLst>
              <a:ext uri="{FF2B5EF4-FFF2-40B4-BE49-F238E27FC236}">
                <a16:creationId xmlns:a16="http://schemas.microsoft.com/office/drawing/2014/main" id="{7BC47AFE-E0A2-48D1-8733-0CE9976F719C}"/>
              </a:ext>
            </a:extLst>
          </p:cNvPr>
          <p:cNvSpPr txBox="1"/>
          <p:nvPr/>
        </p:nvSpPr>
        <p:spPr>
          <a:xfrm>
            <a:off x="4561322" y="3255008"/>
            <a:ext cx="564857" cy="28971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400" b="0"/>
            </a:lvl1pPr>
          </a:lstStyle>
          <a:p>
            <a:r>
              <a:t>DN - mvc</a:t>
            </a:r>
          </a:p>
        </p:txBody>
      </p:sp>
      <p:sp>
        <p:nvSpPr>
          <p:cNvPr id="90" name="DB - mvc">
            <a:extLst>
              <a:ext uri="{FF2B5EF4-FFF2-40B4-BE49-F238E27FC236}">
                <a16:creationId xmlns:a16="http://schemas.microsoft.com/office/drawing/2014/main" id="{1C12715C-614D-47CF-AE28-97171EAF5BE3}"/>
              </a:ext>
            </a:extLst>
          </p:cNvPr>
          <p:cNvSpPr txBox="1"/>
          <p:nvPr/>
        </p:nvSpPr>
        <p:spPr>
          <a:xfrm>
            <a:off x="6528772" y="3239769"/>
            <a:ext cx="981222" cy="31803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sz="1400" b="0"/>
            </a:lvl1pPr>
          </a:lstStyle>
          <a:p>
            <a:r>
              <a:rPr dirty="0"/>
              <a:t>DB -</a:t>
            </a:r>
            <a:r>
              <a:rPr lang="de-DE" dirty="0"/>
              <a:t> </a:t>
            </a:r>
            <a:r>
              <a:rPr dirty="0" err="1"/>
              <a:t>mvc</a:t>
            </a:r>
            <a:endParaRPr dirty="0"/>
          </a:p>
        </p:txBody>
      </p:sp>
      <p:sp>
        <p:nvSpPr>
          <p:cNvPr id="91" name="Rechteck">
            <a:extLst>
              <a:ext uri="{FF2B5EF4-FFF2-40B4-BE49-F238E27FC236}">
                <a16:creationId xmlns:a16="http://schemas.microsoft.com/office/drawing/2014/main" id="{80E5685B-5D3F-4687-A9E6-3B5C93B92344}"/>
              </a:ext>
            </a:extLst>
          </p:cNvPr>
          <p:cNvSpPr/>
          <p:nvPr/>
        </p:nvSpPr>
        <p:spPr>
          <a:xfrm>
            <a:off x="7440015" y="3758280"/>
            <a:ext cx="517861" cy="737519"/>
          </a:xfrm>
          <a:prstGeom prst="rect">
            <a:avLst/>
          </a:prstGeom>
          <a:solidFill>
            <a:srgbClr val="F81A4A">
              <a:alpha val="34369"/>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2" name="Rechteck">
            <a:extLst>
              <a:ext uri="{FF2B5EF4-FFF2-40B4-BE49-F238E27FC236}">
                <a16:creationId xmlns:a16="http://schemas.microsoft.com/office/drawing/2014/main" id="{FC19F1B8-1DE4-4731-8CED-37C97DDA3DBD}"/>
              </a:ext>
            </a:extLst>
          </p:cNvPr>
          <p:cNvSpPr/>
          <p:nvPr/>
        </p:nvSpPr>
        <p:spPr>
          <a:xfrm>
            <a:off x="3183964" y="2997421"/>
            <a:ext cx="517861" cy="737519"/>
          </a:xfrm>
          <a:prstGeom prst="rect">
            <a:avLst/>
          </a:prstGeom>
          <a:solidFill>
            <a:srgbClr val="F81A4A">
              <a:alpha val="34369"/>
            </a:srgb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dirty="0"/>
          </a:p>
        </p:txBody>
      </p:sp>
      <p:sp>
        <p:nvSpPr>
          <p:cNvPr id="44" name="Fußzeilenplatzhalter 4">
            <a:extLst>
              <a:ext uri="{FF2B5EF4-FFF2-40B4-BE49-F238E27FC236}">
                <a16:creationId xmlns:a16="http://schemas.microsoft.com/office/drawing/2014/main" id="{7C2B9FF3-BCDB-448F-9F8F-1D2517BE4B34}"/>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301474888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Building Hierarchy from Span Information</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52</a:t>
            </a:fld>
            <a:endParaRPr lang="de-DE" dirty="0"/>
          </a:p>
        </p:txBody>
      </p:sp>
      <p:sp>
        <p:nvSpPr>
          <p:cNvPr id="3" name="Rechteck 2">
            <a:extLst>
              <a:ext uri="{FF2B5EF4-FFF2-40B4-BE49-F238E27FC236}">
                <a16:creationId xmlns:a16="http://schemas.microsoft.com/office/drawing/2014/main" id="{6157B92E-DCD3-4D5B-800C-FD25A9D02D51}"/>
              </a:ext>
            </a:extLst>
          </p:cNvPr>
          <p:cNvSpPr/>
          <p:nvPr/>
        </p:nvSpPr>
        <p:spPr bwMode="auto">
          <a:xfrm>
            <a:off x="624174" y="4444804"/>
            <a:ext cx="7893355" cy="910354"/>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u="sng" dirty="0" err="1">
                <a:solidFill>
                  <a:schemeClr val="tx1"/>
                </a:solidFill>
                <a:cs typeface="Arial" pitchFamily="34" charset="0"/>
              </a:rPr>
              <a:t>Zuul</a:t>
            </a:r>
            <a:r>
              <a:rPr lang="de-DE" u="sng" dirty="0">
                <a:solidFill>
                  <a:schemeClr val="tx1"/>
                </a:solidFill>
                <a:cs typeface="Arial" pitchFamily="34" charset="0"/>
              </a:rPr>
              <a:t> Service</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Span ID: 1 – Trace ID:999 – Parent ID: null</a:t>
            </a:r>
          </a:p>
        </p:txBody>
      </p:sp>
      <p:sp>
        <p:nvSpPr>
          <p:cNvPr id="45" name="Rechteck 44">
            <a:extLst>
              <a:ext uri="{FF2B5EF4-FFF2-40B4-BE49-F238E27FC236}">
                <a16:creationId xmlns:a16="http://schemas.microsoft.com/office/drawing/2014/main" id="{DED9DA50-3565-4BF2-9F46-712ECB200672}"/>
              </a:ext>
            </a:extLst>
          </p:cNvPr>
          <p:cNvSpPr/>
          <p:nvPr/>
        </p:nvSpPr>
        <p:spPr bwMode="auto">
          <a:xfrm>
            <a:off x="1010874" y="3303982"/>
            <a:ext cx="7100670" cy="912255"/>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u="sng" dirty="0">
                <a:solidFill>
                  <a:schemeClr val="tx1"/>
                </a:solidFill>
                <a:cs typeface="Arial" pitchFamily="34" charset="0"/>
              </a:rPr>
              <a:t>Travel Service</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Span ID: 2 – Trace ID: 999 – Parent ID: 1</a:t>
            </a:r>
          </a:p>
        </p:txBody>
      </p:sp>
      <p:sp>
        <p:nvSpPr>
          <p:cNvPr id="46" name="Rechteck 45">
            <a:extLst>
              <a:ext uri="{FF2B5EF4-FFF2-40B4-BE49-F238E27FC236}">
                <a16:creationId xmlns:a16="http://schemas.microsoft.com/office/drawing/2014/main" id="{3A5F4BCB-7C64-442B-9906-51F6ED713103}"/>
              </a:ext>
            </a:extLst>
          </p:cNvPr>
          <p:cNvSpPr/>
          <p:nvPr/>
        </p:nvSpPr>
        <p:spPr bwMode="auto">
          <a:xfrm>
            <a:off x="1191646" y="1786965"/>
            <a:ext cx="2017719" cy="1211914"/>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u="sng" dirty="0" err="1">
                <a:solidFill>
                  <a:schemeClr val="tx1"/>
                </a:solidFill>
                <a:cs typeface="Arial" pitchFamily="34" charset="0"/>
              </a:rPr>
              <a:t>Map</a:t>
            </a:r>
            <a:r>
              <a:rPr lang="de-DE" u="sng" dirty="0">
                <a:solidFill>
                  <a:schemeClr val="tx1"/>
                </a:solidFill>
                <a:cs typeface="Arial" pitchFamily="34" charset="0"/>
              </a:rPr>
              <a:t> Service</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Span ID: 3</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Trace ID: 999</a:t>
            </a:r>
          </a:p>
          <a:p>
            <a:pPr marL="0" marR="0" indent="0" algn="ctr" defTabSz="914400" rtl="0" eaLnBrk="0" fontAlgn="base" latinLnBrk="0" hangingPunct="0">
              <a:lnSpc>
                <a:spcPct val="100000"/>
              </a:lnSpc>
              <a:spcBef>
                <a:spcPct val="0"/>
              </a:spcBef>
              <a:spcAft>
                <a:spcPct val="0"/>
              </a:spcAft>
              <a:buClrTx/>
              <a:buSzTx/>
              <a:buFontTx/>
              <a:buNone/>
              <a:tabLst/>
            </a:pPr>
            <a:r>
              <a:rPr lang="de-DE" dirty="0">
                <a:solidFill>
                  <a:schemeClr val="tx1"/>
                </a:solidFill>
                <a:cs typeface="Arial" pitchFamily="34" charset="0"/>
              </a:rPr>
              <a:t>Parent ID: 2</a:t>
            </a:r>
          </a:p>
        </p:txBody>
      </p:sp>
      <p:sp>
        <p:nvSpPr>
          <p:cNvPr id="48" name="Rechteck 47">
            <a:extLst>
              <a:ext uri="{FF2B5EF4-FFF2-40B4-BE49-F238E27FC236}">
                <a16:creationId xmlns:a16="http://schemas.microsoft.com/office/drawing/2014/main" id="{25F79553-C46C-4494-A394-06976377BCBB}"/>
              </a:ext>
            </a:extLst>
          </p:cNvPr>
          <p:cNvSpPr/>
          <p:nvPr/>
        </p:nvSpPr>
        <p:spPr bwMode="auto">
          <a:xfrm>
            <a:off x="5913052" y="1786965"/>
            <a:ext cx="2017719" cy="1211914"/>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u="sng" dirty="0">
                <a:solidFill>
                  <a:schemeClr val="tx1"/>
                </a:solidFill>
                <a:cs typeface="Arial" pitchFamily="34" charset="0"/>
              </a:rPr>
              <a:t>DN Service</a:t>
            </a:r>
          </a:p>
          <a:p>
            <a:pPr algn="ctr" eaLnBrk="0" hangingPunct="0"/>
            <a:r>
              <a:rPr lang="de-DE" dirty="0">
                <a:solidFill>
                  <a:schemeClr val="tx1"/>
                </a:solidFill>
                <a:cs typeface="Arial" pitchFamily="34" charset="0"/>
              </a:rPr>
              <a:t>Span ID: 5</a:t>
            </a:r>
          </a:p>
          <a:p>
            <a:pPr algn="ctr" eaLnBrk="0" hangingPunct="0"/>
            <a:r>
              <a:rPr lang="de-DE" dirty="0">
                <a:solidFill>
                  <a:schemeClr val="tx1"/>
                </a:solidFill>
                <a:cs typeface="Arial" pitchFamily="34" charset="0"/>
              </a:rPr>
              <a:t>Trace ID: 999</a:t>
            </a:r>
          </a:p>
          <a:p>
            <a:pPr algn="ctr" eaLnBrk="0" hangingPunct="0"/>
            <a:r>
              <a:rPr lang="de-DE" dirty="0">
                <a:solidFill>
                  <a:schemeClr val="tx1"/>
                </a:solidFill>
                <a:cs typeface="Arial" pitchFamily="34" charset="0"/>
              </a:rPr>
              <a:t>Parent ID: 2</a:t>
            </a:r>
          </a:p>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49" name="Rechteck 48">
            <a:extLst>
              <a:ext uri="{FF2B5EF4-FFF2-40B4-BE49-F238E27FC236}">
                <a16:creationId xmlns:a16="http://schemas.microsoft.com/office/drawing/2014/main" id="{7477B0ED-ED65-499C-B4D6-2B12FF52C857}"/>
              </a:ext>
            </a:extLst>
          </p:cNvPr>
          <p:cNvSpPr/>
          <p:nvPr/>
        </p:nvSpPr>
        <p:spPr bwMode="auto">
          <a:xfrm>
            <a:off x="3552349" y="1786965"/>
            <a:ext cx="2017719" cy="1211914"/>
          </a:xfrm>
          <a:prstGeom prst="rect">
            <a:avLst/>
          </a:prstGeom>
          <a:solidFill>
            <a:srgbClr val="0065BD">
              <a:alpha val="19000"/>
            </a:srgbClr>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u="sng" dirty="0">
                <a:solidFill>
                  <a:schemeClr val="tx1"/>
                </a:solidFill>
                <a:cs typeface="Arial" pitchFamily="34" charset="0"/>
              </a:rPr>
              <a:t>DB Service</a:t>
            </a:r>
          </a:p>
          <a:p>
            <a:pPr algn="ctr" eaLnBrk="0" hangingPunct="0"/>
            <a:r>
              <a:rPr lang="de-DE" dirty="0">
                <a:solidFill>
                  <a:schemeClr val="tx1"/>
                </a:solidFill>
                <a:cs typeface="Arial" pitchFamily="34" charset="0"/>
              </a:rPr>
              <a:t>Span ID: 4</a:t>
            </a:r>
          </a:p>
          <a:p>
            <a:pPr algn="ctr" eaLnBrk="0" hangingPunct="0"/>
            <a:r>
              <a:rPr lang="de-DE" dirty="0">
                <a:solidFill>
                  <a:schemeClr val="tx1"/>
                </a:solidFill>
                <a:cs typeface="Arial" pitchFamily="34" charset="0"/>
              </a:rPr>
              <a:t>Trace ID: 999</a:t>
            </a:r>
          </a:p>
          <a:p>
            <a:pPr algn="ctr" eaLnBrk="0" hangingPunct="0"/>
            <a:r>
              <a:rPr lang="de-DE" dirty="0">
                <a:solidFill>
                  <a:schemeClr val="tx1"/>
                </a:solidFill>
                <a:cs typeface="Arial" pitchFamily="34" charset="0"/>
              </a:rPr>
              <a:t>Parent ID: 2</a:t>
            </a:r>
          </a:p>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cxnSp>
        <p:nvCxnSpPr>
          <p:cNvPr id="8" name="Gerade Verbindung mit Pfeil 7">
            <a:extLst>
              <a:ext uri="{FF2B5EF4-FFF2-40B4-BE49-F238E27FC236}">
                <a16:creationId xmlns:a16="http://schemas.microsoft.com/office/drawing/2014/main" id="{3BEDDEBA-F728-4DD6-AE84-0EE9D136D4D8}"/>
              </a:ext>
            </a:extLst>
          </p:cNvPr>
          <p:cNvCxnSpPr/>
          <p:nvPr/>
        </p:nvCxnSpPr>
        <p:spPr bwMode="auto">
          <a:xfrm>
            <a:off x="249677" y="5653741"/>
            <a:ext cx="8643498" cy="0"/>
          </a:xfrm>
          <a:prstGeom prst="straightConnector1">
            <a:avLst/>
          </a:prstGeom>
          <a:ln w="53975">
            <a:headEnd type="none" w="med" len="med"/>
            <a:tailEnd type="triangle"/>
          </a:ln>
        </p:spPr>
        <p:style>
          <a:lnRef idx="3">
            <a:schemeClr val="dk1"/>
          </a:lnRef>
          <a:fillRef idx="0">
            <a:schemeClr val="dk1"/>
          </a:fillRef>
          <a:effectRef idx="2">
            <a:schemeClr val="dk1"/>
          </a:effectRef>
          <a:fontRef idx="minor">
            <a:schemeClr val="tx1"/>
          </a:fontRef>
        </p:style>
      </p:cxnSp>
      <p:sp>
        <p:nvSpPr>
          <p:cNvPr id="9" name="Textfeld 8">
            <a:extLst>
              <a:ext uri="{FF2B5EF4-FFF2-40B4-BE49-F238E27FC236}">
                <a16:creationId xmlns:a16="http://schemas.microsoft.com/office/drawing/2014/main" id="{A687BA36-2B03-4534-A5EB-AFCA6A9D1A08}"/>
              </a:ext>
            </a:extLst>
          </p:cNvPr>
          <p:cNvSpPr txBox="1"/>
          <p:nvPr/>
        </p:nvSpPr>
        <p:spPr>
          <a:xfrm>
            <a:off x="7558238" y="5653741"/>
            <a:ext cx="130458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de-DE" dirty="0">
                <a:latin typeface="Arial" pitchFamily="34" charset="0"/>
              </a:rPr>
              <a:t>Time in </a:t>
            </a:r>
            <a:r>
              <a:rPr lang="de-DE" dirty="0" err="1">
                <a:latin typeface="Arial" pitchFamily="34" charset="0"/>
              </a:rPr>
              <a:t>ms</a:t>
            </a:r>
            <a:endParaRPr lang="de-DE" dirty="0">
              <a:latin typeface="Arial" pitchFamily="34" charset="0"/>
            </a:endParaRPr>
          </a:p>
        </p:txBody>
      </p:sp>
      <p:sp>
        <p:nvSpPr>
          <p:cNvPr id="13" name="Fußzeilenplatzhalter 4">
            <a:extLst>
              <a:ext uri="{FF2B5EF4-FFF2-40B4-BE49-F238E27FC236}">
                <a16:creationId xmlns:a16="http://schemas.microsoft.com/office/drawing/2014/main" id="{B88467B4-1234-4BF2-ABBE-21A2219B75F9}"/>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37231009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Research Questions</a:t>
            </a:r>
          </a:p>
        </p:txBody>
      </p:sp>
      <p:sp>
        <p:nvSpPr>
          <p:cNvPr id="3" name="Inhaltsplatzhalter 2"/>
          <p:cNvSpPr>
            <a:spLocks noGrp="1"/>
          </p:cNvSpPr>
          <p:nvPr>
            <p:ph idx="1"/>
          </p:nvPr>
        </p:nvSpPr>
        <p:spPr>
          <a:xfrm>
            <a:off x="648247" y="981075"/>
            <a:ext cx="8244927" cy="5400675"/>
          </a:xfrm>
        </p:spPr>
        <p:txBody>
          <a:bodyPr/>
          <a:lstStyle/>
          <a:p>
            <a:endParaRPr lang="en-GB" b="1" dirty="0"/>
          </a:p>
          <a:p>
            <a:r>
              <a:rPr lang="en-GB" b="1" dirty="0"/>
              <a:t>RQ1: </a:t>
            </a:r>
            <a:r>
              <a:rPr lang="en-GB" dirty="0"/>
              <a:t>What is a valid architecture for supporting anomaly detection in a service oriented and distributed environment based on distributed traces?</a:t>
            </a:r>
          </a:p>
          <a:p>
            <a:endParaRPr lang="en-GB" dirty="0"/>
          </a:p>
          <a:p>
            <a:r>
              <a:rPr lang="en-GB" b="1" dirty="0"/>
              <a:t>RQ2: </a:t>
            </a:r>
            <a:r>
              <a:rPr lang="en-GB" dirty="0"/>
              <a:t>What are features required to detect performance anomalies?</a:t>
            </a:r>
          </a:p>
          <a:p>
            <a:endParaRPr lang="en-GB" dirty="0"/>
          </a:p>
          <a:p>
            <a:r>
              <a:rPr lang="en-GB" b="1" dirty="0"/>
              <a:t>RQ3: </a:t>
            </a:r>
            <a:r>
              <a:rPr lang="en-GB" dirty="0"/>
              <a:t>Which algorithms for anomaly detection are suitable for the chosen environment?</a:t>
            </a:r>
          </a:p>
          <a:p>
            <a:endParaRPr lang="en-GB" dirty="0"/>
          </a:p>
          <a:p>
            <a:r>
              <a:rPr lang="en-GB" b="1" dirty="0"/>
              <a:t>RQ4: </a:t>
            </a:r>
            <a:r>
              <a:rPr lang="en-GB" dirty="0"/>
              <a:t>How can a root-cause analysis be performed based on the discovered anomalies and the component dependencies derived from distributed traces?</a:t>
            </a:r>
          </a:p>
          <a:p>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6</a:t>
            </a:fld>
            <a:endParaRPr lang="de-DE" dirty="0"/>
          </a:p>
        </p:txBody>
      </p:sp>
      <p:sp>
        <p:nvSpPr>
          <p:cNvPr id="8" name="Ellipse 7">
            <a:extLst>
              <a:ext uri="{FF2B5EF4-FFF2-40B4-BE49-F238E27FC236}">
                <a16:creationId xmlns:a16="http://schemas.microsoft.com/office/drawing/2014/main" id="{492288EB-4794-4DD4-A57D-3D9565DB7C1F}"/>
              </a:ext>
            </a:extLst>
          </p:cNvPr>
          <p:cNvSpPr/>
          <p:nvPr/>
        </p:nvSpPr>
        <p:spPr>
          <a:xfrm>
            <a:off x="249677" y="1404669"/>
            <a:ext cx="460255" cy="460255"/>
          </a:xfrm>
          <a:prstGeom prst="ellipse">
            <a:avLst/>
          </a:prstGeom>
          <a:solidFill>
            <a:srgbClr val="0065BD"/>
          </a:solid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txBody>
          <a:bodyPr/>
          <a:lstStyle/>
          <a:p>
            <a:endParaRPr lang="de-DE" dirty="0"/>
          </a:p>
        </p:txBody>
      </p:sp>
      <p:sp>
        <p:nvSpPr>
          <p:cNvPr id="9" name="Ellipse 4">
            <a:extLst>
              <a:ext uri="{FF2B5EF4-FFF2-40B4-BE49-F238E27FC236}">
                <a16:creationId xmlns:a16="http://schemas.microsoft.com/office/drawing/2014/main" id="{AAFCD7B7-80F1-404F-AC44-1D7D1EFB3870}"/>
              </a:ext>
            </a:extLst>
          </p:cNvPr>
          <p:cNvSpPr txBox="1"/>
          <p:nvPr/>
        </p:nvSpPr>
        <p:spPr>
          <a:xfrm>
            <a:off x="317080" y="1477823"/>
            <a:ext cx="325449" cy="325449"/>
          </a:xfrm>
          <a:prstGeom prst="rect">
            <a:avLst/>
          </a:prstGeom>
          <a:solidFill>
            <a:srgbClr val="0065BD"/>
          </a:solid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grpSp>
        <p:nvGrpSpPr>
          <p:cNvPr id="10" name="Gruppieren 9">
            <a:extLst>
              <a:ext uri="{FF2B5EF4-FFF2-40B4-BE49-F238E27FC236}">
                <a16:creationId xmlns:a16="http://schemas.microsoft.com/office/drawing/2014/main" id="{1603C5E9-3CB1-4F4A-AC8D-E377ED08ECFD}"/>
              </a:ext>
            </a:extLst>
          </p:cNvPr>
          <p:cNvGrpSpPr/>
          <p:nvPr/>
        </p:nvGrpSpPr>
        <p:grpSpPr>
          <a:xfrm>
            <a:off x="249676" y="2200966"/>
            <a:ext cx="460255" cy="460255"/>
            <a:chOff x="5431833" y="815213"/>
            <a:chExt cx="1438099" cy="1438099"/>
          </a:xfrm>
          <a:solidFill>
            <a:srgbClr val="0065BD"/>
          </a:solidFill>
        </p:grpSpPr>
        <p:sp>
          <p:nvSpPr>
            <p:cNvPr id="11" name="Ellipse 10">
              <a:extLst>
                <a:ext uri="{FF2B5EF4-FFF2-40B4-BE49-F238E27FC236}">
                  <a16:creationId xmlns:a16="http://schemas.microsoft.com/office/drawing/2014/main" id="{984F47D6-0239-4A7D-8998-63EEEDC509F9}"/>
                </a:ext>
              </a:extLst>
            </p:cNvPr>
            <p:cNvSpPr/>
            <p:nvPr/>
          </p:nvSpPr>
          <p:spPr>
            <a:xfrm>
              <a:off x="5431833" y="815213"/>
              <a:ext cx="1438099" cy="1438099"/>
            </a:xfrm>
            <a:prstGeom prst="ellipse">
              <a:avLst/>
            </a:prstGeom>
            <a:grp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sp>
        <p:sp>
          <p:nvSpPr>
            <p:cNvPr id="12" name="Ellipse 4">
              <a:extLst>
                <a:ext uri="{FF2B5EF4-FFF2-40B4-BE49-F238E27FC236}">
                  <a16:creationId xmlns:a16="http://schemas.microsoft.com/office/drawing/2014/main" id="{CE10012D-0B1D-41A5-9320-46312DA0584C}"/>
                </a:ext>
              </a:extLst>
            </p:cNvPr>
            <p:cNvSpPr txBox="1"/>
            <p:nvPr/>
          </p:nvSpPr>
          <p:spPr>
            <a:xfrm>
              <a:off x="5642438" y="1025818"/>
              <a:ext cx="1016889" cy="10168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grpSp>
      <p:grpSp>
        <p:nvGrpSpPr>
          <p:cNvPr id="13" name="Gruppieren 12">
            <a:extLst>
              <a:ext uri="{FF2B5EF4-FFF2-40B4-BE49-F238E27FC236}">
                <a16:creationId xmlns:a16="http://schemas.microsoft.com/office/drawing/2014/main" id="{E7FDA8B9-9632-4995-B604-68C8FA75A05E}"/>
              </a:ext>
            </a:extLst>
          </p:cNvPr>
          <p:cNvGrpSpPr/>
          <p:nvPr/>
        </p:nvGrpSpPr>
        <p:grpSpPr>
          <a:xfrm>
            <a:off x="249677" y="3009183"/>
            <a:ext cx="460255" cy="460255"/>
            <a:chOff x="5431833" y="815213"/>
            <a:chExt cx="1438099" cy="1438099"/>
          </a:xfrm>
          <a:solidFill>
            <a:srgbClr val="0065BD"/>
          </a:solidFill>
        </p:grpSpPr>
        <p:sp>
          <p:nvSpPr>
            <p:cNvPr id="14" name="Ellipse 13">
              <a:extLst>
                <a:ext uri="{FF2B5EF4-FFF2-40B4-BE49-F238E27FC236}">
                  <a16:creationId xmlns:a16="http://schemas.microsoft.com/office/drawing/2014/main" id="{50DE1A7A-7D5D-4BDE-9B8C-E9403CC2273C}"/>
                </a:ext>
              </a:extLst>
            </p:cNvPr>
            <p:cNvSpPr/>
            <p:nvPr/>
          </p:nvSpPr>
          <p:spPr>
            <a:xfrm>
              <a:off x="5431833" y="815213"/>
              <a:ext cx="1438099" cy="1438099"/>
            </a:xfrm>
            <a:prstGeom prst="ellipse">
              <a:avLst/>
            </a:prstGeom>
            <a:grp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sp>
        <p:sp>
          <p:nvSpPr>
            <p:cNvPr id="15" name="Ellipse 4">
              <a:extLst>
                <a:ext uri="{FF2B5EF4-FFF2-40B4-BE49-F238E27FC236}">
                  <a16:creationId xmlns:a16="http://schemas.microsoft.com/office/drawing/2014/main" id="{371A462B-D00F-46B2-AE91-E5106CA5F1AA}"/>
                </a:ext>
              </a:extLst>
            </p:cNvPr>
            <p:cNvSpPr txBox="1"/>
            <p:nvPr/>
          </p:nvSpPr>
          <p:spPr>
            <a:xfrm>
              <a:off x="5642438" y="1025818"/>
              <a:ext cx="1016889" cy="10168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grpSp>
      <p:grpSp>
        <p:nvGrpSpPr>
          <p:cNvPr id="16" name="Gruppieren 15">
            <a:extLst>
              <a:ext uri="{FF2B5EF4-FFF2-40B4-BE49-F238E27FC236}">
                <a16:creationId xmlns:a16="http://schemas.microsoft.com/office/drawing/2014/main" id="{8BFBB193-7DE5-4630-966A-66ED97176800}"/>
              </a:ext>
            </a:extLst>
          </p:cNvPr>
          <p:cNvGrpSpPr/>
          <p:nvPr/>
        </p:nvGrpSpPr>
        <p:grpSpPr>
          <a:xfrm>
            <a:off x="249709" y="3922344"/>
            <a:ext cx="460255" cy="460255"/>
            <a:chOff x="5431833" y="815213"/>
            <a:chExt cx="1438099" cy="1438099"/>
          </a:xfrm>
          <a:solidFill>
            <a:srgbClr val="0065BD"/>
          </a:solidFill>
        </p:grpSpPr>
        <p:sp>
          <p:nvSpPr>
            <p:cNvPr id="17" name="Ellipse 16">
              <a:extLst>
                <a:ext uri="{FF2B5EF4-FFF2-40B4-BE49-F238E27FC236}">
                  <a16:creationId xmlns:a16="http://schemas.microsoft.com/office/drawing/2014/main" id="{D857DBB3-0692-4EAA-B5CE-B2F898B6D063}"/>
                </a:ext>
              </a:extLst>
            </p:cNvPr>
            <p:cNvSpPr/>
            <p:nvPr/>
          </p:nvSpPr>
          <p:spPr>
            <a:xfrm>
              <a:off x="5431833" y="815213"/>
              <a:ext cx="1438099" cy="1438099"/>
            </a:xfrm>
            <a:prstGeom prst="ellipse">
              <a:avLst/>
            </a:prstGeom>
            <a:grpFill/>
          </p:spPr>
          <p:style>
            <a:lnRef idx="0">
              <a:schemeClr val="lt1">
                <a:hueOff val="0"/>
                <a:satOff val="0"/>
                <a:lumOff val="0"/>
                <a:alphaOff val="0"/>
              </a:schemeClr>
            </a:lnRef>
            <a:fillRef idx="3">
              <a:schemeClr val="accent5">
                <a:hueOff val="-3248"/>
                <a:satOff val="-5645"/>
                <a:lumOff val="5850"/>
                <a:alphaOff val="0"/>
              </a:schemeClr>
            </a:fillRef>
            <a:effectRef idx="2">
              <a:schemeClr val="accent5">
                <a:hueOff val="-3248"/>
                <a:satOff val="-5645"/>
                <a:lumOff val="5850"/>
                <a:alphaOff val="0"/>
              </a:schemeClr>
            </a:effectRef>
            <a:fontRef idx="minor">
              <a:schemeClr val="lt1"/>
            </a:fontRef>
          </p:style>
        </p:sp>
        <p:sp>
          <p:nvSpPr>
            <p:cNvPr id="18" name="Ellipse 4">
              <a:extLst>
                <a:ext uri="{FF2B5EF4-FFF2-40B4-BE49-F238E27FC236}">
                  <a16:creationId xmlns:a16="http://schemas.microsoft.com/office/drawing/2014/main" id="{8BF7C585-0CDA-4642-A83F-F2EC1AEA13D9}"/>
                </a:ext>
              </a:extLst>
            </p:cNvPr>
            <p:cNvSpPr txBox="1"/>
            <p:nvPr/>
          </p:nvSpPr>
          <p:spPr>
            <a:xfrm>
              <a:off x="5642438" y="1025818"/>
              <a:ext cx="1016889" cy="10168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p:txBody>
        </p:sp>
      </p:grpSp>
      <p:sp>
        <p:nvSpPr>
          <p:cNvPr id="19" name="Fußzeilenplatzhalter 4">
            <a:extLst>
              <a:ext uri="{FF2B5EF4-FFF2-40B4-BE49-F238E27FC236}">
                <a16:creationId xmlns:a16="http://schemas.microsoft.com/office/drawing/2014/main" id="{3A3250FB-9032-4BFD-BDCD-71BFE3B1E99E}"/>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28806283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What is an anomaly?</a:t>
            </a:r>
          </a:p>
        </p:txBody>
      </p:sp>
      <p:sp>
        <p:nvSpPr>
          <p:cNvPr id="3" name="Inhaltsplatzhalter 2"/>
          <p:cNvSpPr>
            <a:spLocks noGrp="1"/>
          </p:cNvSpPr>
          <p:nvPr>
            <p:ph idx="1"/>
          </p:nvPr>
        </p:nvSpPr>
        <p:spPr>
          <a:xfrm>
            <a:off x="891396" y="981075"/>
            <a:ext cx="7361208" cy="5400675"/>
          </a:xfrm>
        </p:spPr>
        <p:txBody>
          <a:bodyPr/>
          <a:lstStyle/>
          <a:p>
            <a:endParaRPr lang="en-GB" dirty="0"/>
          </a:p>
          <a:p>
            <a:endParaRPr lang="en-GB" dirty="0"/>
          </a:p>
          <a:p>
            <a:endParaRPr lang="en-GB" dirty="0"/>
          </a:p>
          <a:p>
            <a:endParaRPr lang="en-GB" dirty="0"/>
          </a:p>
          <a:p>
            <a:endParaRPr lang="en-GB" dirty="0"/>
          </a:p>
          <a:p>
            <a:r>
              <a:rPr lang="en-US" dirty="0"/>
              <a:t>“</a:t>
            </a:r>
            <a:r>
              <a:rPr lang="en-US" i="1" dirty="0"/>
              <a:t>Change in the variable characterizing the behavior of the system caused by specific and non-random factors</a:t>
            </a:r>
            <a:r>
              <a:rPr lang="en-US" dirty="0"/>
              <a:t>”</a:t>
            </a:r>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7</a:t>
            </a:fld>
            <a:endParaRPr lang="de-DE" dirty="0"/>
          </a:p>
        </p:txBody>
      </p:sp>
      <p:sp>
        <p:nvSpPr>
          <p:cNvPr id="7" name="Fußzeilenplatzhalter 4">
            <a:extLst>
              <a:ext uri="{FF2B5EF4-FFF2-40B4-BE49-F238E27FC236}">
                <a16:creationId xmlns:a16="http://schemas.microsoft.com/office/drawing/2014/main" id="{F0E7F95B-DC82-463A-8A78-39BE4ED72D14}"/>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25707131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What is an anomaly?</a:t>
            </a:r>
          </a:p>
        </p:txBody>
      </p:sp>
      <p:sp>
        <p:nvSpPr>
          <p:cNvPr id="3" name="Inhaltsplatzhalter 2"/>
          <p:cNvSpPr>
            <a:spLocks noGrp="1"/>
          </p:cNvSpPr>
          <p:nvPr>
            <p:ph idx="1"/>
          </p:nvPr>
        </p:nvSpPr>
        <p:spPr/>
        <p:txBody>
          <a:bodyPr/>
          <a:lstStyle/>
          <a:p>
            <a:endParaRPr lang="en-GB" dirty="0"/>
          </a:p>
          <a:p>
            <a:r>
              <a:rPr lang="en-GB" dirty="0"/>
              <a:t>There are different views on the scope of an anomaly. Laptev et al 2015 define three different categories in their work: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t>An </a:t>
            </a:r>
            <a:r>
              <a:rPr lang="en-US" b="1" dirty="0"/>
              <a:t>Outlier</a:t>
            </a:r>
            <a:r>
              <a:rPr lang="en-US" dirty="0"/>
              <a:t> is a single data point in a time-series. Its value deviates significantly from the value that is expected at this point.</a:t>
            </a:r>
            <a:endParaRPr lang="de-DE" dirty="0"/>
          </a:p>
          <a:p>
            <a:pPr marL="285750" indent="-285750">
              <a:buFont typeface="Arial" panose="020B0604020202020204" pitchFamily="34" charset="0"/>
              <a:buChar char="•"/>
            </a:pPr>
            <a:endParaRPr lang="en-GB" dirty="0"/>
          </a:p>
          <a:p>
            <a:pPr marL="285750" lvl="0" indent="-285750">
              <a:buFont typeface="Arial" panose="020B0604020202020204" pitchFamily="34" charset="0"/>
              <a:buChar char="•"/>
            </a:pPr>
            <a:r>
              <a:rPr lang="en-US" dirty="0"/>
              <a:t>An </a:t>
            </a:r>
            <a:r>
              <a:rPr lang="en-US" b="1" dirty="0"/>
              <a:t>anomalous time-series</a:t>
            </a:r>
            <a:r>
              <a:rPr lang="en-US" dirty="0"/>
              <a:t> deviates in its behavior significantly from others in a set of time-series that are expected to display similar behavior.</a:t>
            </a:r>
            <a:endParaRPr lang="de-DE"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t>A </a:t>
            </a:r>
            <a:r>
              <a:rPr lang="en-US" b="1" dirty="0"/>
              <a:t>Changepoint</a:t>
            </a:r>
            <a:r>
              <a:rPr lang="en-US" dirty="0"/>
              <a:t> is a point in a time-series that marks the border where afterwards the behavior of a time-series is significantly different than before that point</a:t>
            </a:r>
            <a:endParaRPr lang="de-DE" dirty="0"/>
          </a:p>
          <a:p>
            <a:pPr marL="285750" indent="-285750">
              <a:buFont typeface="Arial" panose="020B0604020202020204" pitchFamily="34" charset="0"/>
              <a:buChar char="•"/>
            </a:pPr>
            <a:endParaRPr lang="en-GB" dirty="0"/>
          </a:p>
          <a:p>
            <a:endParaRPr lang="en-GB" dirty="0"/>
          </a:p>
        </p:txBody>
      </p:sp>
      <p:sp>
        <p:nvSpPr>
          <p:cNvPr id="4" name="Datumsplatzhalter 3"/>
          <p:cNvSpPr>
            <a:spLocks noGrp="1"/>
          </p:cNvSpPr>
          <p:nvPr>
            <p:ph type="dt" sz="half" idx="10"/>
          </p:nvPr>
        </p:nvSpPr>
        <p:spPr>
          <a:xfrm>
            <a:off x="7037388" y="6570615"/>
            <a:ext cx="1606550" cy="288925"/>
          </a:xfrm>
        </p:spPr>
        <p:txBody>
          <a:bodyPr/>
          <a:lstStyle/>
          <a:p>
            <a:pPr>
              <a:defRPr/>
            </a:pPr>
            <a:r>
              <a:rPr lang="de-DE"/>
              <a:t>© 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8</a:t>
            </a:fld>
            <a:endParaRPr lang="de-DE" dirty="0"/>
          </a:p>
        </p:txBody>
      </p:sp>
      <p:sp>
        <p:nvSpPr>
          <p:cNvPr id="7" name="Fußzeilenplatzhalter 4">
            <a:extLst>
              <a:ext uri="{FF2B5EF4-FFF2-40B4-BE49-F238E27FC236}">
                <a16:creationId xmlns:a16="http://schemas.microsoft.com/office/drawing/2014/main" id="{E2FD4B48-80EF-4709-8074-FD4F8395F4D6}"/>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spTree>
    <p:extLst>
      <p:ext uri="{BB962C8B-B14F-4D97-AF65-F5344CB8AC3E}">
        <p14:creationId xmlns:p14="http://schemas.microsoft.com/office/powerpoint/2010/main" val="823531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7" y="44451"/>
            <a:ext cx="7535885" cy="720725"/>
          </a:xfrm>
        </p:spPr>
        <p:txBody>
          <a:bodyPr/>
          <a:lstStyle/>
          <a:p>
            <a:r>
              <a:rPr lang="en-GB" dirty="0"/>
              <a:t>Anomalies to detect</a:t>
            </a:r>
          </a:p>
        </p:txBody>
      </p:sp>
      <p:sp>
        <p:nvSpPr>
          <p:cNvPr id="4" name="Datumsplatzhalter 3"/>
          <p:cNvSpPr>
            <a:spLocks noGrp="1"/>
          </p:cNvSpPr>
          <p:nvPr>
            <p:ph type="dt" sz="half" idx="10"/>
          </p:nvPr>
        </p:nvSpPr>
        <p:spPr>
          <a:xfrm>
            <a:off x="7037388" y="6570615"/>
            <a:ext cx="1606550" cy="288925"/>
          </a:xfrm>
        </p:spPr>
        <p:txBody>
          <a:bodyPr/>
          <a:lstStyle/>
          <a:p>
            <a:pPr>
              <a:defRPr/>
            </a:pPr>
            <a:r>
              <a:rPr lang="de-DE" dirty="0"/>
              <a:t>© </a:t>
            </a:r>
            <a:r>
              <a:rPr lang="de-DE" dirty="0" err="1"/>
              <a:t>sebis</a:t>
            </a:r>
            <a:endParaRPr lang="de-DE" dirty="0"/>
          </a:p>
        </p:txBody>
      </p:sp>
      <p:sp>
        <p:nvSpPr>
          <p:cNvPr id="6" name="Foliennummernplatzhalter 5"/>
          <p:cNvSpPr>
            <a:spLocks noGrp="1"/>
          </p:cNvSpPr>
          <p:nvPr>
            <p:ph type="sldNum" sz="quarter" idx="12"/>
          </p:nvPr>
        </p:nvSpPr>
        <p:spPr>
          <a:xfrm>
            <a:off x="8643938" y="6570615"/>
            <a:ext cx="249237" cy="288925"/>
          </a:xfrm>
        </p:spPr>
        <p:txBody>
          <a:bodyPr/>
          <a:lstStyle/>
          <a:p>
            <a:pPr>
              <a:defRPr/>
            </a:pPr>
            <a:fld id="{05BC9FAB-BDC1-47C0-A8BB-6E12A8205D33}" type="slidenum">
              <a:rPr lang="de-DE" smtClean="0"/>
              <a:pPr>
                <a:defRPr/>
              </a:pPr>
              <a:t>9</a:t>
            </a:fld>
            <a:endParaRPr lang="de-DE" dirty="0"/>
          </a:p>
        </p:txBody>
      </p:sp>
      <p:pic>
        <p:nvPicPr>
          <p:cNvPr id="9" name="Grafik 8">
            <a:extLst>
              <a:ext uri="{FF2B5EF4-FFF2-40B4-BE49-F238E27FC236}">
                <a16:creationId xmlns:a16="http://schemas.microsoft.com/office/drawing/2014/main" id="{08B60B2E-809B-4833-A471-681D7157A68C}"/>
              </a:ext>
            </a:extLst>
          </p:cNvPr>
          <p:cNvPicPr>
            <a:picLocks noChangeAspect="1"/>
          </p:cNvPicPr>
          <p:nvPr/>
        </p:nvPicPr>
        <p:blipFill>
          <a:blip r:embed="rId3"/>
          <a:stretch>
            <a:fillRect/>
          </a:stretch>
        </p:blipFill>
        <p:spPr>
          <a:xfrm>
            <a:off x="3370052" y="1990453"/>
            <a:ext cx="2403896" cy="2212336"/>
          </a:xfrm>
          <a:prstGeom prst="rect">
            <a:avLst/>
          </a:prstGeom>
        </p:spPr>
      </p:pic>
      <p:pic>
        <p:nvPicPr>
          <p:cNvPr id="10" name="Grafik 9">
            <a:extLst>
              <a:ext uri="{FF2B5EF4-FFF2-40B4-BE49-F238E27FC236}">
                <a16:creationId xmlns:a16="http://schemas.microsoft.com/office/drawing/2014/main" id="{2B87E910-556C-449B-AB10-06B04267E5E7}"/>
              </a:ext>
            </a:extLst>
          </p:cNvPr>
          <p:cNvPicPr>
            <a:picLocks noChangeAspect="1"/>
          </p:cNvPicPr>
          <p:nvPr/>
        </p:nvPicPr>
        <p:blipFill>
          <a:blip r:embed="rId4"/>
          <a:stretch>
            <a:fillRect/>
          </a:stretch>
        </p:blipFill>
        <p:spPr>
          <a:xfrm>
            <a:off x="6481584" y="2137076"/>
            <a:ext cx="2162354" cy="1919090"/>
          </a:xfrm>
          <a:prstGeom prst="rect">
            <a:avLst/>
          </a:prstGeom>
        </p:spPr>
      </p:pic>
      <p:cxnSp>
        <p:nvCxnSpPr>
          <p:cNvPr id="12" name="Gerader Verbinder 11">
            <a:extLst>
              <a:ext uri="{FF2B5EF4-FFF2-40B4-BE49-F238E27FC236}">
                <a16:creationId xmlns:a16="http://schemas.microsoft.com/office/drawing/2014/main" id="{BCCF6461-1DCE-4F44-A598-D932454B989E}"/>
              </a:ext>
            </a:extLst>
          </p:cNvPr>
          <p:cNvCxnSpPr>
            <a:cxnSpLocks/>
          </p:cNvCxnSpPr>
          <p:nvPr/>
        </p:nvCxnSpPr>
        <p:spPr bwMode="auto">
          <a:xfrm flipV="1">
            <a:off x="3534627" y="2550277"/>
            <a:ext cx="1925247" cy="115018"/>
          </a:xfrm>
          <a:prstGeom prst="line">
            <a:avLst/>
          </a:prstGeom>
          <a:ln w="22225">
            <a:solidFill>
              <a:srgbClr val="FF0000"/>
            </a:solidFill>
            <a:headEnd type="none" w="med" len="med"/>
            <a:tailEnd type="none"/>
          </a:ln>
        </p:spPr>
        <p:style>
          <a:lnRef idx="3">
            <a:schemeClr val="dk1"/>
          </a:lnRef>
          <a:fillRef idx="0">
            <a:schemeClr val="dk1"/>
          </a:fillRef>
          <a:effectRef idx="2">
            <a:schemeClr val="dk1"/>
          </a:effectRef>
          <a:fontRef idx="minor">
            <a:schemeClr val="tx1"/>
          </a:fontRef>
        </p:style>
      </p:cxnSp>
      <p:sp>
        <p:nvSpPr>
          <p:cNvPr id="17" name="Textfeld 16">
            <a:extLst>
              <a:ext uri="{FF2B5EF4-FFF2-40B4-BE49-F238E27FC236}">
                <a16:creationId xmlns:a16="http://schemas.microsoft.com/office/drawing/2014/main" id="{2A0B7284-4B60-4933-86AE-DB4A14417BED}"/>
              </a:ext>
            </a:extLst>
          </p:cNvPr>
          <p:cNvSpPr txBox="1"/>
          <p:nvPr/>
        </p:nvSpPr>
        <p:spPr>
          <a:xfrm>
            <a:off x="912018" y="4733575"/>
            <a:ext cx="1787733"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GB" dirty="0">
                <a:latin typeface="Arial" pitchFamily="34" charset="0"/>
              </a:rPr>
              <a:t>Increased</a:t>
            </a:r>
            <a:r>
              <a:rPr lang="de-DE" dirty="0">
                <a:latin typeface="Arial" pitchFamily="34" charset="0"/>
              </a:rPr>
              <a:t> </a:t>
            </a:r>
          </a:p>
          <a:p>
            <a:pPr algn="ctr"/>
            <a:r>
              <a:rPr lang="de-DE" dirty="0">
                <a:latin typeface="Arial" pitchFamily="34" charset="0"/>
              </a:rPr>
              <a:t>Response Time</a:t>
            </a:r>
          </a:p>
        </p:txBody>
      </p:sp>
      <p:sp>
        <p:nvSpPr>
          <p:cNvPr id="18" name="Textfeld 17">
            <a:extLst>
              <a:ext uri="{FF2B5EF4-FFF2-40B4-BE49-F238E27FC236}">
                <a16:creationId xmlns:a16="http://schemas.microsoft.com/office/drawing/2014/main" id="{3E2DDA65-EB96-412F-BA44-423D2C54DF00}"/>
              </a:ext>
            </a:extLst>
          </p:cNvPr>
          <p:cNvSpPr txBox="1"/>
          <p:nvPr/>
        </p:nvSpPr>
        <p:spPr>
          <a:xfrm>
            <a:off x="7156241" y="4733574"/>
            <a:ext cx="81304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GB" dirty="0">
                <a:latin typeface="Arial" pitchFamily="34" charset="0"/>
              </a:rPr>
              <a:t>Errors</a:t>
            </a:r>
          </a:p>
        </p:txBody>
      </p:sp>
      <p:sp>
        <p:nvSpPr>
          <p:cNvPr id="19" name="Textfeld 18">
            <a:extLst>
              <a:ext uri="{FF2B5EF4-FFF2-40B4-BE49-F238E27FC236}">
                <a16:creationId xmlns:a16="http://schemas.microsoft.com/office/drawing/2014/main" id="{CBEE62A2-87B7-4D16-81F6-45E1D2BEEC8A}"/>
              </a:ext>
            </a:extLst>
          </p:cNvPr>
          <p:cNvSpPr txBox="1"/>
          <p:nvPr/>
        </p:nvSpPr>
        <p:spPr>
          <a:xfrm>
            <a:off x="3653453" y="4733574"/>
            <a:ext cx="1834798"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de-DE" dirty="0">
                <a:latin typeface="Arial" pitchFamily="34" charset="0"/>
              </a:rPr>
              <a:t>Fixed Threshold</a:t>
            </a:r>
          </a:p>
          <a:p>
            <a:pPr algn="ctr"/>
            <a:r>
              <a:rPr lang="de-DE" dirty="0">
                <a:latin typeface="Arial" pitchFamily="34" charset="0"/>
              </a:rPr>
              <a:t>Violation</a:t>
            </a:r>
          </a:p>
        </p:txBody>
      </p:sp>
      <p:sp>
        <p:nvSpPr>
          <p:cNvPr id="13" name="Fußzeilenplatzhalter 4">
            <a:extLst>
              <a:ext uri="{FF2B5EF4-FFF2-40B4-BE49-F238E27FC236}">
                <a16:creationId xmlns:a16="http://schemas.microsoft.com/office/drawing/2014/main" id="{D6E5754B-AD45-4A7D-8A81-7821CCA76495}"/>
              </a:ext>
            </a:extLst>
          </p:cNvPr>
          <p:cNvSpPr>
            <a:spLocks noGrp="1"/>
          </p:cNvSpPr>
          <p:nvPr>
            <p:ph type="ftr" sz="quarter" idx="11"/>
          </p:nvPr>
        </p:nvSpPr>
        <p:spPr>
          <a:xfrm>
            <a:off x="249677" y="6569075"/>
            <a:ext cx="4321175" cy="288925"/>
          </a:xfrm>
        </p:spPr>
        <p:txBody>
          <a:bodyPr/>
          <a:lstStyle/>
          <a:p>
            <a:fld id="{5EBE3C31-63C0-4AC5-9514-9F1C50D6BA26}" type="datetime1">
              <a:rPr lang="de-DE" smtClean="0"/>
              <a:pPr/>
              <a:t>17.09.17</a:t>
            </a:fld>
            <a:r>
              <a:rPr lang="de-DE" dirty="0"/>
              <a:t> – Lukas Steigerwald – </a:t>
            </a:r>
            <a:r>
              <a:rPr lang="de-DE" dirty="0" err="1"/>
              <a:t>Using</a:t>
            </a:r>
            <a:r>
              <a:rPr lang="de-DE" dirty="0"/>
              <a:t> Distributed Traces </a:t>
            </a:r>
            <a:r>
              <a:rPr lang="de-DE" dirty="0" err="1"/>
              <a:t>for</a:t>
            </a:r>
            <a:r>
              <a:rPr lang="de-DE" dirty="0"/>
              <a:t> </a:t>
            </a:r>
            <a:r>
              <a:rPr lang="de-DE" dirty="0" err="1"/>
              <a:t>Anomaly</a:t>
            </a:r>
            <a:r>
              <a:rPr lang="de-DE" dirty="0"/>
              <a:t> </a:t>
            </a:r>
            <a:r>
              <a:rPr lang="de-DE" dirty="0" err="1"/>
              <a:t>Detection</a:t>
            </a:r>
            <a:endParaRPr lang="de-DE" dirty="0"/>
          </a:p>
        </p:txBody>
      </p:sp>
      <p:pic>
        <p:nvPicPr>
          <p:cNvPr id="21" name="Picture 2">
            <a:extLst>
              <a:ext uri="{FF2B5EF4-FFF2-40B4-BE49-F238E27FC236}">
                <a16:creationId xmlns:a16="http://schemas.microsoft.com/office/drawing/2014/main" id="{8327DD58-54BA-4E38-BD3A-D241AC845B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91" y="2047127"/>
            <a:ext cx="2220787" cy="235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Ellipse 22">
            <a:extLst>
              <a:ext uri="{FF2B5EF4-FFF2-40B4-BE49-F238E27FC236}">
                <a16:creationId xmlns:a16="http://schemas.microsoft.com/office/drawing/2014/main" id="{079D2623-4159-4BD0-8E46-54269DE03437}"/>
              </a:ext>
            </a:extLst>
          </p:cNvPr>
          <p:cNvSpPr/>
          <p:nvPr/>
        </p:nvSpPr>
        <p:spPr bwMode="auto">
          <a:xfrm>
            <a:off x="1267242" y="3583759"/>
            <a:ext cx="1643620" cy="619030"/>
          </a:xfrm>
          <a:prstGeom prst="ellipse">
            <a:avLst/>
          </a:prstGeom>
          <a:solidFill>
            <a:srgbClr val="FF0000">
              <a:alpha val="19000"/>
            </a:srgbClr>
          </a:solidFill>
          <a:ln>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Tree>
    <p:extLst>
      <p:ext uri="{BB962C8B-B14F-4D97-AF65-F5344CB8AC3E}">
        <p14:creationId xmlns:p14="http://schemas.microsoft.com/office/powerpoint/2010/main" val="214018502"/>
      </p:ext>
    </p:extLst>
  </p:cSld>
  <p:clrMapOvr>
    <a:masterClrMapping/>
  </p:clrMapOvr>
  <p:transition/>
</p:sld>
</file>

<file path=ppt/theme/theme1.xml><?xml version="1.0" encoding="utf-8"?>
<a:theme xmlns:a="http://schemas.openxmlformats.org/drawingml/2006/main" name="161211 Matthes English Master Slide Deck">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1211 Matthes English Master Slide Deck.potx" id="{D6E018B3-0EC8-4E62-8F53-5029EC5CE891}" vid="{E38365B2-99A4-45DC-AC37-C94260767947}"/>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161211 Matthes English Master Slide Deck</Template>
  <TotalTime>0</TotalTime>
  <Words>5052</Words>
  <Application>Microsoft Office PowerPoint</Application>
  <PresentationFormat>Bildschirmpräsentation (4:3)</PresentationFormat>
  <Paragraphs>939</Paragraphs>
  <Slides>52</Slides>
  <Notes>33</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52</vt:i4>
      </vt:variant>
    </vt:vector>
  </HeadingPairs>
  <TitlesOfParts>
    <vt:vector size="59" baseType="lpstr">
      <vt:lpstr>Arial</vt:lpstr>
      <vt:lpstr>Arial Unicode MS</vt:lpstr>
      <vt:lpstr>Helvetica Neue</vt:lpstr>
      <vt:lpstr>Helvetica Neue Medium</vt:lpstr>
      <vt:lpstr>TUM Neue Helvetica 75 Bold</vt:lpstr>
      <vt:lpstr>Wingdings</vt:lpstr>
      <vt:lpstr>161211 Matthes English Master Slide Deck</vt:lpstr>
      <vt:lpstr>Master Thesis - final presentation Using Distributed Traces for Anomaly Detection</vt:lpstr>
      <vt:lpstr>Outline</vt:lpstr>
      <vt:lpstr>Motivation – Performance Matters</vt:lpstr>
      <vt:lpstr>Motivation – distributed tracing is everywhere</vt:lpstr>
      <vt:lpstr>Problem Statement</vt:lpstr>
      <vt:lpstr>Research Questions</vt:lpstr>
      <vt:lpstr>What is an anomaly?</vt:lpstr>
      <vt:lpstr>What is an anomaly?</vt:lpstr>
      <vt:lpstr>Anomalies to detect</vt:lpstr>
      <vt:lpstr>Metrics used to detect anomalies in distributed systems</vt:lpstr>
      <vt:lpstr>Metrics used to detect anomalies in distributed systems</vt:lpstr>
      <vt:lpstr>Algorithms for anomaly detection</vt:lpstr>
      <vt:lpstr>Distributed Tracing</vt:lpstr>
      <vt:lpstr>Distributed Tracing – example sequence</vt:lpstr>
      <vt:lpstr>Distributed Tracing – Simplified Trace Tree</vt:lpstr>
      <vt:lpstr>Approach</vt:lpstr>
      <vt:lpstr>Instrumented Architecture – Book your journey</vt:lpstr>
      <vt:lpstr>The Pipeline</vt:lpstr>
      <vt:lpstr>Anomaly Detection Architecture</vt:lpstr>
      <vt:lpstr>Anomaly Detection Pipeline</vt:lpstr>
      <vt:lpstr>Root Cause Analysis</vt:lpstr>
      <vt:lpstr>Root Cause Analysis</vt:lpstr>
      <vt:lpstr>Root Cause Analysis</vt:lpstr>
      <vt:lpstr>Live Demo</vt:lpstr>
      <vt:lpstr>Evaluation</vt:lpstr>
      <vt:lpstr>Results</vt:lpstr>
      <vt:lpstr>Limitations</vt:lpstr>
      <vt:lpstr>PowerPoint-Präsentation</vt:lpstr>
      <vt:lpstr>PowerPoint-Präsentation</vt:lpstr>
      <vt:lpstr>Building Hierarchy from Span Information</vt:lpstr>
      <vt:lpstr>Evaluation – the approach</vt:lpstr>
      <vt:lpstr>Evaluation – the result</vt:lpstr>
      <vt:lpstr>Evaluation – Test 1</vt:lpstr>
      <vt:lpstr>Evaluation – Test 2</vt:lpstr>
      <vt:lpstr>Evaluation – Test 3</vt:lpstr>
      <vt:lpstr>Evaluation – Test 4</vt:lpstr>
      <vt:lpstr>Evaluation – Test 5</vt:lpstr>
      <vt:lpstr>Anomaly Detection –SplittedKMeans</vt:lpstr>
      <vt:lpstr>Anomaly Detection – Error Detection</vt:lpstr>
      <vt:lpstr>Anomaly Detection – Error Detection</vt:lpstr>
      <vt:lpstr>Anomaly Detection – Fixed Threshold for specific Tag</vt:lpstr>
      <vt:lpstr>Anomaly Detection and Root Cause Analysis Pipeline</vt:lpstr>
      <vt:lpstr>Reducing multiple times reported anomalies</vt:lpstr>
      <vt:lpstr>Microservice Instrumentation</vt:lpstr>
      <vt:lpstr>Basic Visualization</vt:lpstr>
      <vt:lpstr>Asynchronous Communication between modules</vt:lpstr>
      <vt:lpstr>Microservices</vt:lpstr>
      <vt:lpstr>Distributed Traces</vt:lpstr>
      <vt:lpstr>Anomaly Detection</vt:lpstr>
      <vt:lpstr>Root Cause Analysis</vt:lpstr>
      <vt:lpstr>Basic Visualization</vt:lpstr>
      <vt:lpstr>Building Hierarchy from Span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Copyright sebis</dc:description>
  <cp:lastModifiedBy/>
  <cp:revision>1</cp:revision>
  <dcterms:created xsi:type="dcterms:W3CDTF">2017-05-05T08:05:32Z</dcterms:created>
  <dcterms:modified xsi:type="dcterms:W3CDTF">2017-09-17T18:45:02Z</dcterms:modified>
</cp:coreProperties>
</file>