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725" r:id="rId1"/>
  </p:sldMasterIdLst>
  <p:notesMasterIdLst>
    <p:notesMasterId r:id="rId14"/>
  </p:notesMasterIdLst>
  <p:handoutMasterIdLst>
    <p:handoutMasterId r:id="rId15"/>
  </p:handoutMasterIdLst>
  <p:sldIdLst>
    <p:sldId id="647" r:id="rId2"/>
    <p:sldId id="672" r:id="rId3"/>
    <p:sldId id="720" r:id="rId4"/>
    <p:sldId id="739" r:id="rId5"/>
    <p:sldId id="724" r:id="rId6"/>
    <p:sldId id="722" r:id="rId7"/>
    <p:sldId id="741" r:id="rId8"/>
    <p:sldId id="740" r:id="rId9"/>
    <p:sldId id="742" r:id="rId10"/>
    <p:sldId id="737" r:id="rId11"/>
    <p:sldId id="744" r:id="rId12"/>
    <p:sldId id="736" r:id="rId13"/>
  </p:sldIdLst>
  <p:sldSz cx="12192000" cy="6858000"/>
  <p:notesSz cx="7099300" cy="10234613"/>
  <p:defaultTextStyle>
    <a:defPPr>
      <a:defRPr lang="de-DE"/>
    </a:defPPr>
    <a:lvl1pPr algn="l" rtl="0" fontAlgn="base">
      <a:spcBef>
        <a:spcPct val="0"/>
      </a:spcBef>
      <a:spcAft>
        <a:spcPct val="0"/>
      </a:spcAft>
      <a:defRPr kern="1200">
        <a:solidFill>
          <a:schemeClr val="tx1"/>
        </a:solidFill>
        <a:latin typeface="Helvetica Neue"/>
        <a:ea typeface="+mn-ea"/>
        <a:cs typeface="Arial" pitchFamily="34" charset="0"/>
      </a:defRPr>
    </a:lvl1pPr>
    <a:lvl2pPr marL="457200" algn="l" rtl="0" fontAlgn="base">
      <a:spcBef>
        <a:spcPct val="0"/>
      </a:spcBef>
      <a:spcAft>
        <a:spcPct val="0"/>
      </a:spcAft>
      <a:defRPr kern="1200">
        <a:solidFill>
          <a:schemeClr val="tx1"/>
        </a:solidFill>
        <a:latin typeface="Helvetica Neue"/>
        <a:ea typeface="+mn-ea"/>
        <a:cs typeface="Arial" pitchFamily="34" charset="0"/>
      </a:defRPr>
    </a:lvl2pPr>
    <a:lvl3pPr marL="914400" algn="l" rtl="0" fontAlgn="base">
      <a:spcBef>
        <a:spcPct val="0"/>
      </a:spcBef>
      <a:spcAft>
        <a:spcPct val="0"/>
      </a:spcAft>
      <a:defRPr kern="1200">
        <a:solidFill>
          <a:schemeClr val="tx1"/>
        </a:solidFill>
        <a:latin typeface="Helvetica Neue"/>
        <a:ea typeface="+mn-ea"/>
        <a:cs typeface="Arial" pitchFamily="34" charset="0"/>
      </a:defRPr>
    </a:lvl3pPr>
    <a:lvl4pPr marL="1371600" algn="l" rtl="0" fontAlgn="base">
      <a:spcBef>
        <a:spcPct val="0"/>
      </a:spcBef>
      <a:spcAft>
        <a:spcPct val="0"/>
      </a:spcAft>
      <a:defRPr kern="1200">
        <a:solidFill>
          <a:schemeClr val="tx1"/>
        </a:solidFill>
        <a:latin typeface="Helvetica Neue"/>
        <a:ea typeface="+mn-ea"/>
        <a:cs typeface="Arial" pitchFamily="34" charset="0"/>
      </a:defRPr>
    </a:lvl4pPr>
    <a:lvl5pPr marL="1828800" algn="l" rtl="0" fontAlgn="base">
      <a:spcBef>
        <a:spcPct val="0"/>
      </a:spcBef>
      <a:spcAft>
        <a:spcPct val="0"/>
      </a:spcAft>
      <a:defRPr kern="1200">
        <a:solidFill>
          <a:schemeClr val="tx1"/>
        </a:solidFill>
        <a:latin typeface="Helvetica Neue"/>
        <a:ea typeface="+mn-ea"/>
        <a:cs typeface="Arial" pitchFamily="34" charset="0"/>
      </a:defRPr>
    </a:lvl5pPr>
    <a:lvl6pPr marL="2286000" algn="l" defTabSz="914400" rtl="0" eaLnBrk="1" latinLnBrk="0" hangingPunct="1">
      <a:defRPr kern="1200">
        <a:solidFill>
          <a:schemeClr val="tx1"/>
        </a:solidFill>
        <a:latin typeface="Helvetica Neue"/>
        <a:ea typeface="+mn-ea"/>
        <a:cs typeface="Arial" pitchFamily="34" charset="0"/>
      </a:defRPr>
    </a:lvl6pPr>
    <a:lvl7pPr marL="2743200" algn="l" defTabSz="914400" rtl="0" eaLnBrk="1" latinLnBrk="0" hangingPunct="1">
      <a:defRPr kern="1200">
        <a:solidFill>
          <a:schemeClr val="tx1"/>
        </a:solidFill>
        <a:latin typeface="Helvetica Neue"/>
        <a:ea typeface="+mn-ea"/>
        <a:cs typeface="Arial" pitchFamily="34" charset="0"/>
      </a:defRPr>
    </a:lvl7pPr>
    <a:lvl8pPr marL="3200400" algn="l" defTabSz="914400" rtl="0" eaLnBrk="1" latinLnBrk="0" hangingPunct="1">
      <a:defRPr kern="1200">
        <a:solidFill>
          <a:schemeClr val="tx1"/>
        </a:solidFill>
        <a:latin typeface="Helvetica Neue"/>
        <a:ea typeface="+mn-ea"/>
        <a:cs typeface="Arial" pitchFamily="34" charset="0"/>
      </a:defRPr>
    </a:lvl8pPr>
    <a:lvl9pPr marL="3657600" algn="l" defTabSz="914400" rtl="0" eaLnBrk="1" latinLnBrk="0" hangingPunct="1">
      <a:defRPr kern="1200">
        <a:solidFill>
          <a:schemeClr val="tx1"/>
        </a:solidFill>
        <a:latin typeface="Helvetica Neue"/>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orient="horz" pos="618" userDrawn="1">
          <p15:clr>
            <a:srgbClr val="A4A3A4"/>
          </p15:clr>
        </p15:guide>
        <p15:guide id="3" orient="horz" pos="4042" userDrawn="1">
          <p15:clr>
            <a:srgbClr val="A4A3A4"/>
          </p15:clr>
        </p15:guide>
        <p15:guide id="4" pos="7499" userDrawn="1">
          <p15:clr>
            <a:srgbClr val="A4A3A4"/>
          </p15:clr>
        </p15:guide>
        <p15:guide id="5" pos="211" userDrawn="1">
          <p15:clr>
            <a:srgbClr val="A4A3A4"/>
          </p15:clr>
        </p15:guide>
        <p15:guide id="6" pos="3840" userDrawn="1">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000"/>
    <a:srgbClr val="0065BD"/>
    <a:srgbClr val="C0C0C0"/>
    <a:srgbClr val="41BEFF"/>
    <a:srgbClr val="000000"/>
    <a:srgbClr val="074FB0"/>
    <a:srgbClr val="CB6C1D"/>
    <a:srgbClr val="ECE8C2"/>
    <a:srgbClr val="91AC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Keine Formatvorlage, Tabellengitternetz">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76" autoAdjust="0"/>
    <p:restoredTop sz="86716" autoAdjust="0"/>
  </p:normalViewPr>
  <p:slideViewPr>
    <p:cSldViewPr>
      <p:cViewPr varScale="1">
        <p:scale>
          <a:sx n="59" d="100"/>
          <a:sy n="59" d="100"/>
        </p:scale>
        <p:origin x="1050" y="72"/>
      </p:cViewPr>
      <p:guideLst>
        <p:guide orient="horz" pos="2160"/>
        <p:guide orient="horz" pos="618"/>
        <p:guide orient="horz" pos="4042"/>
        <p:guide pos="7499"/>
        <p:guide pos="211"/>
        <p:guide pos="3840"/>
      </p:guideLst>
    </p:cSldViewPr>
  </p:slideViewPr>
  <p:outlineViewPr>
    <p:cViewPr>
      <p:scale>
        <a:sx n="33" d="100"/>
        <a:sy n="33" d="100"/>
      </p:scale>
      <p:origin x="0" y="3909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1" d="100"/>
          <a:sy n="101" d="100"/>
        </p:scale>
        <p:origin x="-2532" y="-108"/>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525568" y="189833"/>
            <a:ext cx="3496595" cy="512222"/>
          </a:xfrm>
          <a:prstGeom prst="rect">
            <a:avLst/>
          </a:prstGeom>
          <a:noFill/>
          <a:ln w="9525">
            <a:noFill/>
            <a:miter lim="800000"/>
            <a:headEnd/>
            <a:tailEnd/>
          </a:ln>
          <a:effectLst/>
        </p:spPr>
        <p:txBody>
          <a:bodyPr vert="horz" wrap="square" lIns="99040" tIns="49521" rIns="99040" bIns="49521" numCol="1" anchor="t" anchorCtr="0" compatLnSpc="1">
            <a:prstTxWarp prst="textNoShape">
              <a:avLst/>
            </a:prstTxWarp>
          </a:bodyPr>
          <a:lstStyle>
            <a:lvl1pPr algn="l" eaLnBrk="0" hangingPunct="0">
              <a:defRPr sz="1300">
                <a:latin typeface="TUM Neue Helvetica 55 Regular" charset="0"/>
                <a:cs typeface="+mn-cs"/>
              </a:defRPr>
            </a:lvl1pPr>
          </a:lstStyle>
          <a:p>
            <a:pPr>
              <a:defRPr/>
            </a:pPr>
            <a:endParaRPr lang="de-DE" dirty="0">
              <a:latin typeface="Arial Unicode MS" pitchFamily="34" charset="-128"/>
            </a:endParaRPr>
          </a:p>
        </p:txBody>
      </p:sp>
      <p:sp>
        <p:nvSpPr>
          <p:cNvPr id="14339" name="Rectangle 3"/>
          <p:cNvSpPr>
            <a:spLocks noGrp="1" noChangeArrowheads="1"/>
          </p:cNvSpPr>
          <p:nvPr>
            <p:ph type="dt" sz="quarter" idx="1"/>
          </p:nvPr>
        </p:nvSpPr>
        <p:spPr bwMode="auto">
          <a:xfrm>
            <a:off x="4338830" y="189833"/>
            <a:ext cx="2208376" cy="512222"/>
          </a:xfrm>
          <a:prstGeom prst="rect">
            <a:avLst/>
          </a:prstGeom>
          <a:noFill/>
          <a:ln w="9525">
            <a:noFill/>
            <a:miter lim="800000"/>
            <a:headEnd/>
            <a:tailEnd/>
          </a:ln>
          <a:effectLst/>
        </p:spPr>
        <p:txBody>
          <a:bodyPr vert="horz" wrap="square" lIns="99040" tIns="49521" rIns="99040" bIns="49521" numCol="1" anchor="t" anchorCtr="0" compatLnSpc="1">
            <a:prstTxWarp prst="textNoShape">
              <a:avLst/>
            </a:prstTxWarp>
          </a:bodyPr>
          <a:lstStyle>
            <a:lvl1pPr algn="r" eaLnBrk="0" hangingPunct="0">
              <a:defRPr sz="1300">
                <a:latin typeface="TUM Neue Helvetica 55 Regular" charset="0"/>
                <a:cs typeface="+mn-cs"/>
              </a:defRPr>
            </a:lvl1pPr>
          </a:lstStyle>
          <a:p>
            <a:pPr>
              <a:defRPr/>
            </a:pPr>
            <a:endParaRPr lang="de-DE" dirty="0">
              <a:latin typeface="Arial Unicode MS" pitchFamily="34" charset="-128"/>
            </a:endParaRPr>
          </a:p>
        </p:txBody>
      </p:sp>
      <p:sp>
        <p:nvSpPr>
          <p:cNvPr id="14340" name="Rectangle 4"/>
          <p:cNvSpPr>
            <a:spLocks noGrp="1" noChangeArrowheads="1"/>
          </p:cNvSpPr>
          <p:nvPr>
            <p:ph type="ftr" sz="quarter" idx="2"/>
          </p:nvPr>
        </p:nvSpPr>
        <p:spPr bwMode="auto">
          <a:xfrm>
            <a:off x="0" y="9722392"/>
            <a:ext cx="3077137" cy="512221"/>
          </a:xfrm>
          <a:prstGeom prst="rect">
            <a:avLst/>
          </a:prstGeom>
          <a:noFill/>
          <a:ln w="9525">
            <a:noFill/>
            <a:miter lim="800000"/>
            <a:headEnd/>
            <a:tailEnd/>
          </a:ln>
          <a:effectLst/>
        </p:spPr>
        <p:txBody>
          <a:bodyPr vert="horz" wrap="square" lIns="99040" tIns="49521" rIns="99040" bIns="49521" numCol="1" anchor="b" anchorCtr="0" compatLnSpc="1">
            <a:prstTxWarp prst="textNoShape">
              <a:avLst/>
            </a:prstTxWarp>
          </a:bodyPr>
          <a:lstStyle>
            <a:lvl1pPr algn="l" eaLnBrk="0" hangingPunct="0">
              <a:defRPr sz="1300">
                <a:latin typeface="TUM Neue Helvetica 55 Regular" charset="0"/>
                <a:cs typeface="+mn-cs"/>
              </a:defRPr>
            </a:lvl1pPr>
          </a:lstStyle>
          <a:p>
            <a:pPr>
              <a:defRPr/>
            </a:pPr>
            <a:endParaRPr lang="de-DE" dirty="0">
              <a:latin typeface="Arial Unicode MS" pitchFamily="34" charset="-128"/>
            </a:endParaRPr>
          </a:p>
        </p:txBody>
      </p:sp>
      <p:sp>
        <p:nvSpPr>
          <p:cNvPr id="14341" name="Rectangle 5"/>
          <p:cNvSpPr>
            <a:spLocks noGrp="1" noChangeArrowheads="1"/>
          </p:cNvSpPr>
          <p:nvPr>
            <p:ph type="sldNum" sz="quarter" idx="3"/>
          </p:nvPr>
        </p:nvSpPr>
        <p:spPr bwMode="auto">
          <a:xfrm>
            <a:off x="4022163" y="9722392"/>
            <a:ext cx="3077137" cy="512221"/>
          </a:xfrm>
          <a:prstGeom prst="rect">
            <a:avLst/>
          </a:prstGeom>
          <a:noFill/>
          <a:ln w="9525">
            <a:noFill/>
            <a:miter lim="800000"/>
            <a:headEnd/>
            <a:tailEnd/>
          </a:ln>
          <a:effectLst/>
        </p:spPr>
        <p:txBody>
          <a:bodyPr vert="horz" wrap="square" lIns="99040" tIns="49521" rIns="99040" bIns="49521" numCol="1" anchor="b" anchorCtr="0" compatLnSpc="1">
            <a:prstTxWarp prst="textNoShape">
              <a:avLst/>
            </a:prstTxWarp>
          </a:bodyPr>
          <a:lstStyle>
            <a:lvl1pPr algn="r" eaLnBrk="0" hangingPunct="0">
              <a:defRPr sz="1300">
                <a:latin typeface="TUM Neue Helvetica 55 Regular" charset="0"/>
                <a:cs typeface="+mn-cs"/>
              </a:defRPr>
            </a:lvl1pPr>
          </a:lstStyle>
          <a:p>
            <a:pPr>
              <a:defRPr/>
            </a:pPr>
            <a:fld id="{6F17E718-27D7-4FA6-ACF7-4EB047CCD802}" type="slidenum">
              <a:rPr lang="de-DE">
                <a:latin typeface="Arial Unicode MS" pitchFamily="34" charset="-128"/>
              </a:rPr>
              <a:pPr>
                <a:defRPr/>
              </a:pPr>
              <a:t>‹Nr.›</a:t>
            </a:fld>
            <a:endParaRPr lang="de-DE" dirty="0">
              <a:latin typeface="Arial Unicode MS" pitchFamily="34" charset="-128"/>
            </a:endParaRPr>
          </a:p>
        </p:txBody>
      </p:sp>
    </p:spTree>
    <p:extLst>
      <p:ext uri="{BB962C8B-B14F-4D97-AF65-F5344CB8AC3E}">
        <p14:creationId xmlns:p14="http://schemas.microsoft.com/office/powerpoint/2010/main" val="1791959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77137" cy="512222"/>
          </a:xfrm>
          <a:prstGeom prst="rect">
            <a:avLst/>
          </a:prstGeom>
          <a:noFill/>
          <a:ln w="9525">
            <a:noFill/>
            <a:miter lim="800000"/>
            <a:headEnd/>
            <a:tailEnd/>
          </a:ln>
          <a:effectLst/>
        </p:spPr>
        <p:txBody>
          <a:bodyPr vert="horz" wrap="square" lIns="99040" tIns="49521" rIns="99040" bIns="49521" numCol="1" anchor="t" anchorCtr="0" compatLnSpc="1">
            <a:prstTxWarp prst="textNoShape">
              <a:avLst/>
            </a:prstTxWarp>
          </a:bodyPr>
          <a:lstStyle>
            <a:lvl1pPr algn="l" eaLnBrk="0" hangingPunct="0">
              <a:defRPr sz="1300">
                <a:latin typeface="Arial Unicode MS" pitchFamily="34" charset="-128"/>
                <a:cs typeface="+mn-cs"/>
              </a:defRPr>
            </a:lvl1pPr>
          </a:lstStyle>
          <a:p>
            <a:pPr>
              <a:defRPr/>
            </a:pPr>
            <a:endParaRPr lang="de-DE" dirty="0"/>
          </a:p>
        </p:txBody>
      </p:sp>
      <p:sp>
        <p:nvSpPr>
          <p:cNvPr id="4099" name="Rectangle 3"/>
          <p:cNvSpPr>
            <a:spLocks noGrp="1" noChangeArrowheads="1"/>
          </p:cNvSpPr>
          <p:nvPr>
            <p:ph type="dt" idx="1"/>
          </p:nvPr>
        </p:nvSpPr>
        <p:spPr bwMode="auto">
          <a:xfrm>
            <a:off x="4022163" y="0"/>
            <a:ext cx="3077137" cy="512222"/>
          </a:xfrm>
          <a:prstGeom prst="rect">
            <a:avLst/>
          </a:prstGeom>
          <a:noFill/>
          <a:ln w="9525">
            <a:noFill/>
            <a:miter lim="800000"/>
            <a:headEnd/>
            <a:tailEnd/>
          </a:ln>
          <a:effectLst/>
        </p:spPr>
        <p:txBody>
          <a:bodyPr vert="horz" wrap="square" lIns="99040" tIns="49521" rIns="99040" bIns="49521" numCol="1" anchor="t" anchorCtr="0" compatLnSpc="1">
            <a:prstTxWarp prst="textNoShape">
              <a:avLst/>
            </a:prstTxWarp>
          </a:bodyPr>
          <a:lstStyle>
            <a:lvl1pPr algn="r" eaLnBrk="0" hangingPunct="0">
              <a:defRPr sz="1300">
                <a:latin typeface="Arial Unicode MS" pitchFamily="34" charset="-128"/>
                <a:cs typeface="+mn-cs"/>
              </a:defRPr>
            </a:lvl1pPr>
          </a:lstStyle>
          <a:p>
            <a:pPr>
              <a:defRPr/>
            </a:pPr>
            <a:endParaRPr lang="de-DE" dirty="0"/>
          </a:p>
        </p:txBody>
      </p:sp>
      <p:sp>
        <p:nvSpPr>
          <p:cNvPr id="29700" name="Rectangle 4"/>
          <p:cNvSpPr>
            <a:spLocks noGrp="1" noRot="1" noChangeAspect="1" noChangeArrowheads="1" noTextEdit="1"/>
          </p:cNvSpPr>
          <p:nvPr>
            <p:ph type="sldImg" idx="2"/>
          </p:nvPr>
        </p:nvSpPr>
        <p:spPr bwMode="auto">
          <a:xfrm>
            <a:off x="141288" y="769938"/>
            <a:ext cx="6816725" cy="38354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46685" y="4862015"/>
            <a:ext cx="5205932" cy="4605085"/>
          </a:xfrm>
          <a:prstGeom prst="rect">
            <a:avLst/>
          </a:prstGeom>
          <a:noFill/>
          <a:ln w="9525">
            <a:noFill/>
            <a:miter lim="800000"/>
            <a:headEnd/>
            <a:tailEnd/>
          </a:ln>
          <a:effectLst/>
        </p:spPr>
        <p:txBody>
          <a:bodyPr vert="horz" wrap="square" lIns="99040" tIns="49521" rIns="99040" bIns="49521" numCol="1" anchor="t" anchorCtr="0" compatLnSpc="1">
            <a:prstTxWarp prst="textNoShape">
              <a:avLst/>
            </a:prstTxWarp>
          </a:bodyPr>
          <a:lstStyle/>
          <a:p>
            <a:pPr lvl="0"/>
            <a:r>
              <a:rPr lang="de-DE" noProof="0" dirty="0"/>
              <a:t>Mastertextformat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4102" name="Rectangle 6"/>
          <p:cNvSpPr>
            <a:spLocks noGrp="1" noChangeArrowheads="1"/>
          </p:cNvSpPr>
          <p:nvPr>
            <p:ph type="ftr" sz="quarter" idx="4"/>
          </p:nvPr>
        </p:nvSpPr>
        <p:spPr bwMode="auto">
          <a:xfrm>
            <a:off x="0" y="9722392"/>
            <a:ext cx="3077137" cy="512221"/>
          </a:xfrm>
          <a:prstGeom prst="rect">
            <a:avLst/>
          </a:prstGeom>
          <a:noFill/>
          <a:ln w="9525">
            <a:noFill/>
            <a:miter lim="800000"/>
            <a:headEnd/>
            <a:tailEnd/>
          </a:ln>
          <a:effectLst/>
        </p:spPr>
        <p:txBody>
          <a:bodyPr vert="horz" wrap="square" lIns="99040" tIns="49521" rIns="99040" bIns="49521" numCol="1" anchor="b" anchorCtr="0" compatLnSpc="1">
            <a:prstTxWarp prst="textNoShape">
              <a:avLst/>
            </a:prstTxWarp>
          </a:bodyPr>
          <a:lstStyle>
            <a:lvl1pPr algn="l" eaLnBrk="0" hangingPunct="0">
              <a:defRPr sz="1300">
                <a:latin typeface="Arial Unicode MS" pitchFamily="34" charset="-128"/>
                <a:cs typeface="+mn-cs"/>
              </a:defRPr>
            </a:lvl1pPr>
          </a:lstStyle>
          <a:p>
            <a:pPr>
              <a:defRPr/>
            </a:pPr>
            <a:endParaRPr lang="de-DE" dirty="0"/>
          </a:p>
        </p:txBody>
      </p:sp>
      <p:sp>
        <p:nvSpPr>
          <p:cNvPr id="4103" name="Rectangle 7"/>
          <p:cNvSpPr>
            <a:spLocks noGrp="1" noChangeArrowheads="1"/>
          </p:cNvSpPr>
          <p:nvPr>
            <p:ph type="sldNum" sz="quarter" idx="5"/>
          </p:nvPr>
        </p:nvSpPr>
        <p:spPr bwMode="auto">
          <a:xfrm>
            <a:off x="4022163" y="9722392"/>
            <a:ext cx="3077137" cy="512221"/>
          </a:xfrm>
          <a:prstGeom prst="rect">
            <a:avLst/>
          </a:prstGeom>
          <a:noFill/>
          <a:ln w="9525">
            <a:noFill/>
            <a:miter lim="800000"/>
            <a:headEnd/>
            <a:tailEnd/>
          </a:ln>
          <a:effectLst/>
        </p:spPr>
        <p:txBody>
          <a:bodyPr vert="horz" wrap="square" lIns="99040" tIns="49521" rIns="99040" bIns="49521" numCol="1" anchor="b" anchorCtr="0" compatLnSpc="1">
            <a:prstTxWarp prst="textNoShape">
              <a:avLst/>
            </a:prstTxWarp>
          </a:bodyPr>
          <a:lstStyle>
            <a:lvl1pPr algn="r" eaLnBrk="0" hangingPunct="0">
              <a:defRPr sz="1300">
                <a:latin typeface="Arial Unicode MS" pitchFamily="34" charset="-128"/>
                <a:cs typeface="+mn-cs"/>
              </a:defRPr>
            </a:lvl1pPr>
          </a:lstStyle>
          <a:p>
            <a:pPr>
              <a:defRPr/>
            </a:pPr>
            <a:fld id="{D1CBFA17-2001-43FC-BD93-086B619BC2A9}" type="slidenum">
              <a:rPr lang="de-DE" smtClean="0"/>
              <a:pPr>
                <a:defRPr/>
              </a:pPr>
              <a:t>‹Nr.›</a:t>
            </a:fld>
            <a:endParaRPr lang="de-DE" dirty="0"/>
          </a:p>
        </p:txBody>
      </p:sp>
    </p:spTree>
    <p:extLst>
      <p:ext uri="{BB962C8B-B14F-4D97-AF65-F5344CB8AC3E}">
        <p14:creationId xmlns:p14="http://schemas.microsoft.com/office/powerpoint/2010/main" val="11324472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Unicode MS" pitchFamily="34" charset="-128"/>
        <a:ea typeface="+mn-ea"/>
        <a:cs typeface="+mn-cs"/>
      </a:defRPr>
    </a:lvl1pPr>
    <a:lvl2pPr marL="457200" algn="l" rtl="0" eaLnBrk="0" fontAlgn="base" hangingPunct="0">
      <a:spcBef>
        <a:spcPct val="30000"/>
      </a:spcBef>
      <a:spcAft>
        <a:spcPct val="0"/>
      </a:spcAft>
      <a:defRPr sz="1200" kern="1200">
        <a:solidFill>
          <a:schemeClr val="tx1"/>
        </a:solidFill>
        <a:latin typeface="Arial Unicode MS" pitchFamily="34" charset="-128"/>
        <a:ea typeface="+mn-ea"/>
        <a:cs typeface="+mn-cs"/>
      </a:defRPr>
    </a:lvl2pPr>
    <a:lvl3pPr marL="914400" algn="l" rtl="0" eaLnBrk="0" fontAlgn="base" hangingPunct="0">
      <a:spcBef>
        <a:spcPct val="30000"/>
      </a:spcBef>
      <a:spcAft>
        <a:spcPct val="0"/>
      </a:spcAft>
      <a:defRPr sz="1200" kern="1200">
        <a:solidFill>
          <a:schemeClr val="tx1"/>
        </a:solidFill>
        <a:latin typeface="Arial Unicode MS" pitchFamily="34" charset="-128"/>
        <a:ea typeface="+mn-ea"/>
        <a:cs typeface="+mn-cs"/>
      </a:defRPr>
    </a:lvl3pPr>
    <a:lvl4pPr marL="1371600" algn="l" rtl="0" eaLnBrk="0" fontAlgn="base" hangingPunct="0">
      <a:spcBef>
        <a:spcPct val="30000"/>
      </a:spcBef>
      <a:spcAft>
        <a:spcPct val="0"/>
      </a:spcAft>
      <a:defRPr sz="1200" kern="1200">
        <a:solidFill>
          <a:schemeClr val="tx1"/>
        </a:solidFill>
        <a:latin typeface="Arial Unicode MS" pitchFamily="34" charset="-128"/>
        <a:ea typeface="+mn-ea"/>
        <a:cs typeface="+mn-cs"/>
      </a:defRPr>
    </a:lvl4pPr>
    <a:lvl5pPr marL="1828800" algn="l" rtl="0" eaLnBrk="0" fontAlgn="base" hangingPunct="0">
      <a:spcBef>
        <a:spcPct val="30000"/>
      </a:spcBef>
      <a:spcAft>
        <a:spcPct val="0"/>
      </a:spcAft>
      <a:defRPr sz="1200" kern="1200">
        <a:solidFill>
          <a:schemeClr val="tx1"/>
        </a:solidFill>
        <a:latin typeface="Arial Unicode MS" pitchFamily="34" charset="-128"/>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1288" y="769938"/>
            <a:ext cx="6816725" cy="3835400"/>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1</a:t>
            </a:fld>
            <a:endParaRPr lang="de-DE" dirty="0"/>
          </a:p>
        </p:txBody>
      </p:sp>
    </p:spTree>
    <p:extLst>
      <p:ext uri="{BB962C8B-B14F-4D97-AF65-F5344CB8AC3E}">
        <p14:creationId xmlns:p14="http://schemas.microsoft.com/office/powerpoint/2010/main" val="1813858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1288" y="769938"/>
            <a:ext cx="6816725" cy="3835400"/>
          </a:xfrm>
        </p:spPr>
      </p:sp>
      <p:sp>
        <p:nvSpPr>
          <p:cNvPr id="3" name="Notizenplatzhalter 2"/>
          <p:cNvSpPr>
            <a:spLocks noGrp="1"/>
          </p:cNvSpPr>
          <p:nvPr>
            <p:ph type="body" idx="1"/>
          </p:nvPr>
        </p:nvSpPr>
        <p:spPr/>
        <p:txBody>
          <a:bodyPr/>
          <a:lstStyle/>
          <a:p>
            <a:r>
              <a:rPr lang="en-AU" dirty="0"/>
              <a:t>Here’s the overview of my presentation.</a:t>
            </a:r>
          </a:p>
          <a:p>
            <a:endParaRPr lang="en-AU" dirty="0"/>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2</a:t>
            </a:fld>
            <a:endParaRPr lang="de-DE" dirty="0"/>
          </a:p>
        </p:txBody>
      </p:sp>
    </p:spTree>
    <p:extLst>
      <p:ext uri="{BB962C8B-B14F-4D97-AF65-F5344CB8AC3E}">
        <p14:creationId xmlns:p14="http://schemas.microsoft.com/office/powerpoint/2010/main" val="3278537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dirty="0"/>
              <a:t>My Guided </a:t>
            </a:r>
            <a:r>
              <a:rPr lang="en-US" dirty="0"/>
              <a:t>Research</a:t>
            </a:r>
            <a:r>
              <a:rPr lang="en-US" baseline="0" dirty="0"/>
              <a:t> topic is motivated by the fact that there are many innovations in how data is represented to the user, for example if you consider the many frontend frameworks developed for the web. </a:t>
            </a:r>
          </a:p>
          <a:p>
            <a:r>
              <a:rPr lang="en-US" baseline="0" dirty="0"/>
              <a:t>And in the grander scheme of prototype-driven development, User Interface Mockups are essential to convert the ideas from the User Experience Designers to concrete user interfaces.</a:t>
            </a:r>
          </a:p>
          <a:p>
            <a:r>
              <a:rPr lang="en-US" dirty="0"/>
              <a:t>The common</a:t>
            </a:r>
            <a:r>
              <a:rPr lang="en-US" baseline="0" dirty="0"/>
              <a:t> bottleneck in the design of user interfaces is the constant communication required between the UI Designer and the Developer.</a:t>
            </a:r>
          </a:p>
          <a:p>
            <a:r>
              <a:rPr lang="en-US" baseline="0" dirty="0"/>
              <a:t>But so far the is very little research on the current professional practices of UI designers in terms of their workflow and the development tools. </a:t>
            </a:r>
          </a:p>
          <a:p>
            <a:r>
              <a:rPr lang="en-US" baseline="0" dirty="0"/>
              <a:t>This is where my Guided Research fits in and I am going to focus on answering the following research questions.</a:t>
            </a:r>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3</a:t>
            </a:fld>
            <a:endParaRPr lang="de-DE" dirty="0"/>
          </a:p>
        </p:txBody>
      </p:sp>
    </p:spTree>
    <p:extLst>
      <p:ext uri="{BB962C8B-B14F-4D97-AF65-F5344CB8AC3E}">
        <p14:creationId xmlns:p14="http://schemas.microsoft.com/office/powerpoint/2010/main" val="3367721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dirty="0"/>
              <a:t>My Guided </a:t>
            </a:r>
            <a:r>
              <a:rPr lang="en-US" dirty="0"/>
              <a:t>Research</a:t>
            </a:r>
            <a:r>
              <a:rPr lang="en-US" baseline="0" dirty="0"/>
              <a:t> topic is motivated by the fact that there are many innovations in how data is represented to the user, for example if you consider the many frontend frameworks developed for the web. </a:t>
            </a:r>
          </a:p>
          <a:p>
            <a:r>
              <a:rPr lang="en-US" baseline="0" dirty="0"/>
              <a:t>And in the grander scheme of prototype-driven development, User Interface Mockups are essential to convert the ideas from the User Experience Designers to concrete user interfaces.</a:t>
            </a:r>
          </a:p>
          <a:p>
            <a:r>
              <a:rPr lang="en-US" dirty="0"/>
              <a:t>The common</a:t>
            </a:r>
            <a:r>
              <a:rPr lang="en-US" baseline="0" dirty="0"/>
              <a:t> bottleneck in the design of user interfaces is the constant communication required between the UI Designer and the Developer.</a:t>
            </a:r>
          </a:p>
          <a:p>
            <a:r>
              <a:rPr lang="en-US" baseline="0" dirty="0"/>
              <a:t>But so far the is very little research on the current professional practices of UI designers in terms of their workflow and the development tools. </a:t>
            </a:r>
          </a:p>
          <a:p>
            <a:r>
              <a:rPr lang="en-US" baseline="0" dirty="0"/>
              <a:t>This is where my Guided Research fits in and I am going to focus on answering the following research questions.</a:t>
            </a:r>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4</a:t>
            </a:fld>
            <a:endParaRPr lang="de-DE" dirty="0"/>
          </a:p>
        </p:txBody>
      </p:sp>
    </p:spTree>
    <p:extLst>
      <p:ext uri="{BB962C8B-B14F-4D97-AF65-F5344CB8AC3E}">
        <p14:creationId xmlns:p14="http://schemas.microsoft.com/office/powerpoint/2010/main" val="3970587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 general the research question are focused</a:t>
            </a:r>
            <a:r>
              <a:rPr lang="en-US" baseline="0" dirty="0"/>
              <a:t> on understanding the workflow of UI Designers in able to come up with methods to improve the design and development process.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So the first research question is “</a:t>
            </a:r>
            <a:r>
              <a:rPr lang="en-US" sz="1200" dirty="0"/>
              <a:t>How do UI Designers create UI mockups?”, </a:t>
            </a:r>
            <a:r>
              <a:rPr lang="en-US" sz="1200" baseline="0" dirty="0"/>
              <a:t>which is closely linked with the second research question “What are currently the most popular User Interface Design tools?” both focus and understanding what type of tools are used by UI designers to create mockups. Knowing what tools the designers use enables us to come up with methods how to extend these tools to improve the overall process.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dirty="0"/>
              <a:t>The next research question “</a:t>
            </a:r>
            <a:r>
              <a:rPr lang="en-CA" sz="1200" dirty="0"/>
              <a:t>How does the communication between the Developer and the UI Designer work?</a:t>
            </a:r>
            <a:r>
              <a:rPr lang="en-US" sz="1200" baseline="0" dirty="0"/>
              <a:t>” focuses more on the workflow of the UI designer than his tools. Here the claim in the previous slide concerning the constant communication required between the UI Designer and Developer should be further analyzed and compared with current professional practices. We would better understand how great the communication bottleneck slows down the process and could come up with methods to solve these problems in the future.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dirty="0"/>
              <a:t>The last two research questions “</a:t>
            </a:r>
            <a:r>
              <a:rPr lang="en-CA" sz="1200" dirty="0"/>
              <a:t>Do the current design tools offer useful export formats for developers?</a:t>
            </a:r>
            <a:r>
              <a:rPr lang="en-US" sz="1200" baseline="0" dirty="0"/>
              <a:t>” and “</a:t>
            </a:r>
            <a:r>
              <a:rPr lang="en-CA" sz="1200" dirty="0"/>
              <a:t>What does an export file format require to easily be converted into a functioning User Interface?</a:t>
            </a:r>
            <a:r>
              <a:rPr lang="en-US" sz="1200" baseline="0" dirty="0"/>
              <a:t>” focus on discovering the possibilities on how to automate the conversion of mockups to UI prototypes and to which degree the commonly used design tools discovered in the previous research questions lend themselves to automate some development steps.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dirty="0"/>
              <a:t>Now that the we stated our research questions I will present the methodology I will apply during my Guided Research to answer these questions...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5</a:t>
            </a:fld>
            <a:endParaRPr lang="de-DE" dirty="0"/>
          </a:p>
        </p:txBody>
      </p:sp>
    </p:spTree>
    <p:extLst>
      <p:ext uri="{BB962C8B-B14F-4D97-AF65-F5344CB8AC3E}">
        <p14:creationId xmlns:p14="http://schemas.microsoft.com/office/powerpoint/2010/main" val="3957104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I am going to conduct</a:t>
            </a:r>
            <a:r>
              <a:rPr lang="en-US" baseline="0" dirty="0"/>
              <a:t> my research using the Contextual Design methodology. Contextual Design is a user-centered design process developed by Karen </a:t>
            </a:r>
            <a:r>
              <a:rPr lang="en-US" baseline="0" dirty="0" err="1"/>
              <a:t>Holtzblatt</a:t>
            </a:r>
            <a:r>
              <a:rPr lang="en-US" baseline="0" dirty="0"/>
              <a:t> and Hugh Beyer. The Contextual Design approach is broken upon into many steps as I will present to you in the next slides, but I will first go through the following key principles that accurately describe the essence of what Contextual Design in based on.</a:t>
            </a:r>
          </a:p>
          <a:p>
            <a:endParaRPr lang="en-US" baseline="0" dirty="0"/>
          </a:p>
          <a:p>
            <a:pPr marL="0" indent="0">
              <a:buFont typeface="Wingdings" panose="05000000000000000000" pitchFamily="2" charset="2"/>
              <a:buNone/>
            </a:pPr>
            <a:r>
              <a:rPr lang="en-US" sz="1200" dirty="0">
                <a:solidFill>
                  <a:srgbClr val="000000"/>
                </a:solidFill>
              </a:rPr>
              <a:t>“System design must support and extend users’ work practice” signifies</a:t>
            </a:r>
            <a:r>
              <a:rPr lang="en-US" sz="1200" baseline="0" dirty="0">
                <a:solidFill>
                  <a:srgbClr val="000000"/>
                </a:solidFill>
              </a:rPr>
              <a:t> that the new design should not hinder the user’s existing work practice, but build upon it.</a:t>
            </a:r>
          </a:p>
          <a:p>
            <a:pPr marL="0" indent="0">
              <a:buFont typeface="Wingdings" panose="05000000000000000000" pitchFamily="2" charset="2"/>
              <a:buNone/>
            </a:pPr>
            <a:endParaRPr lang="en-US" sz="1200" baseline="0" dirty="0">
              <a:solidFill>
                <a:srgbClr val="000000"/>
              </a:solidFill>
            </a:endParaRPr>
          </a:p>
          <a:p>
            <a:pPr marL="0" marR="0" lvl="0" indent="0" algn="l" defTabSz="914400" rtl="0" eaLnBrk="0" fontAlgn="base" latinLnBrk="0" hangingPunct="0">
              <a:lnSpc>
                <a:spcPct val="100000"/>
              </a:lnSpc>
              <a:spcBef>
                <a:spcPct val="30000"/>
              </a:spcBef>
              <a:spcAft>
                <a:spcPct val="0"/>
              </a:spcAft>
              <a:buClrTx/>
              <a:buSzTx/>
              <a:buFont typeface="Wingdings" panose="05000000000000000000" pitchFamily="2" charset="2"/>
              <a:buNone/>
              <a:tabLst/>
              <a:defRPr/>
            </a:pPr>
            <a:r>
              <a:rPr lang="en-US" sz="1200" dirty="0">
                <a:solidFill>
                  <a:srgbClr val="000000"/>
                </a:solidFill>
              </a:rPr>
              <a:t>“People are experts at what they do – but are unable to articulate their own work practice”</a:t>
            </a:r>
            <a:r>
              <a:rPr lang="en-US" sz="1200" baseline="0" dirty="0">
                <a:solidFill>
                  <a:srgbClr val="000000"/>
                </a:solidFill>
              </a:rPr>
              <a:t> shows that the user does know best what he wants, but this can only be discovered by communicating with the user directly</a:t>
            </a:r>
          </a:p>
          <a:p>
            <a:pPr marL="0" marR="0" lvl="0" indent="0" algn="l" defTabSz="914400" rtl="0" eaLnBrk="0" fontAlgn="base" latinLnBrk="0" hangingPunct="0">
              <a:lnSpc>
                <a:spcPct val="100000"/>
              </a:lnSpc>
              <a:spcBef>
                <a:spcPct val="30000"/>
              </a:spcBef>
              <a:spcAft>
                <a:spcPct val="0"/>
              </a:spcAft>
              <a:buClrTx/>
              <a:buSzTx/>
              <a:buFont typeface="Wingdings" panose="05000000000000000000" pitchFamily="2" charset="2"/>
              <a:buNone/>
              <a:tabLst/>
              <a:defRPr/>
            </a:pPr>
            <a:endParaRPr lang="en-US" sz="1200" baseline="0" dirty="0">
              <a:solidFill>
                <a:srgbClr val="000000"/>
              </a:solidFill>
            </a:endParaRPr>
          </a:p>
          <a:p>
            <a:pPr marL="0" marR="0" lvl="0" indent="0" algn="l" defTabSz="914400" rtl="0" eaLnBrk="0" fontAlgn="base" latinLnBrk="0" hangingPunct="0">
              <a:lnSpc>
                <a:spcPct val="100000"/>
              </a:lnSpc>
              <a:spcBef>
                <a:spcPct val="30000"/>
              </a:spcBef>
              <a:spcAft>
                <a:spcPct val="0"/>
              </a:spcAft>
              <a:buClrTx/>
              <a:buSzTx/>
              <a:buFont typeface="Wingdings" panose="05000000000000000000" pitchFamily="2" charset="2"/>
              <a:buNone/>
              <a:tabLst/>
              <a:defRPr/>
            </a:pPr>
            <a:r>
              <a:rPr lang="en-US" sz="1200" dirty="0">
                <a:solidFill>
                  <a:srgbClr val="000000"/>
                </a:solidFill>
              </a:rPr>
              <a:t>“Good design requires partnership and participation with users”</a:t>
            </a:r>
            <a:r>
              <a:rPr lang="en-US" sz="1200" baseline="0" dirty="0">
                <a:solidFill>
                  <a:srgbClr val="000000"/>
                </a:solidFill>
              </a:rPr>
              <a:t> adds to the second key principle, that as researcher applying Contextual Design means participating with the user and to critically question steps in the user’s workflow.</a:t>
            </a:r>
          </a:p>
          <a:p>
            <a:pPr marL="0" marR="0" lvl="0" indent="0" algn="l" defTabSz="914400" rtl="0" eaLnBrk="0" fontAlgn="base" latinLnBrk="0" hangingPunct="0">
              <a:lnSpc>
                <a:spcPct val="100000"/>
              </a:lnSpc>
              <a:spcBef>
                <a:spcPct val="30000"/>
              </a:spcBef>
              <a:spcAft>
                <a:spcPct val="0"/>
              </a:spcAft>
              <a:buClrTx/>
              <a:buSzTx/>
              <a:buFont typeface="Wingdings" panose="05000000000000000000" pitchFamily="2" charset="2"/>
              <a:buNone/>
              <a:tabLst/>
              <a:defRPr/>
            </a:pPr>
            <a:endParaRPr lang="en-US" sz="1200" baseline="0" dirty="0">
              <a:solidFill>
                <a:srgbClr val="000000"/>
              </a:solidFill>
            </a:endParaRPr>
          </a:p>
          <a:p>
            <a:pPr marL="0" marR="0" lvl="0" indent="0" algn="l" defTabSz="914400" rtl="0" eaLnBrk="0" fontAlgn="base" latinLnBrk="0" hangingPunct="0">
              <a:lnSpc>
                <a:spcPct val="100000"/>
              </a:lnSpc>
              <a:spcBef>
                <a:spcPct val="30000"/>
              </a:spcBef>
              <a:spcAft>
                <a:spcPct val="0"/>
              </a:spcAft>
              <a:buClrTx/>
              <a:buSzTx/>
              <a:buFont typeface="Wingdings" panose="05000000000000000000" pitchFamily="2" charset="2"/>
              <a:buNone/>
              <a:tabLst/>
              <a:defRPr/>
            </a:pPr>
            <a:r>
              <a:rPr lang="en-US" sz="1200" baseline="0" dirty="0">
                <a:solidFill>
                  <a:srgbClr val="000000"/>
                </a:solidFill>
              </a:rPr>
              <a:t>.</a:t>
            </a:r>
            <a:endParaRPr lang="en-US" sz="1200" dirty="0">
              <a:solidFill>
                <a:srgbClr val="000000"/>
              </a:solidFill>
            </a:endParaRPr>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6</a:t>
            </a:fld>
            <a:endParaRPr lang="de-DE" dirty="0"/>
          </a:p>
        </p:txBody>
      </p:sp>
    </p:spTree>
    <p:extLst>
      <p:ext uri="{BB962C8B-B14F-4D97-AF65-F5344CB8AC3E}">
        <p14:creationId xmlns:p14="http://schemas.microsoft.com/office/powerpoint/2010/main" val="3816343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1288" y="769938"/>
            <a:ext cx="6816725" cy="3835400"/>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11</a:t>
            </a:fld>
            <a:endParaRPr lang="de-DE" dirty="0"/>
          </a:p>
        </p:txBody>
      </p:sp>
    </p:spTree>
    <p:extLst>
      <p:ext uri="{BB962C8B-B14F-4D97-AF65-F5344CB8AC3E}">
        <p14:creationId xmlns:p14="http://schemas.microsoft.com/office/powerpoint/2010/main" val="20165160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hyperlink" Target="http://wwwmatthes.in.tum.de/" TargetMode="External"/><Relationship Id="rId4" Type="http://schemas.openxmlformats.org/officeDocument/2006/relationships/image" Target="../media/image6.gi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11" name="Grafik 10"/>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7616" y="2"/>
            <a:ext cx="12192000" cy="6857999"/>
          </a:xfrm>
          <a:prstGeom prst="rect">
            <a:avLst/>
          </a:prstGeom>
        </p:spPr>
      </p:pic>
      <p:sp>
        <p:nvSpPr>
          <p:cNvPr id="10" name="Rechteck 9"/>
          <p:cNvSpPr/>
          <p:nvPr userDrawn="1"/>
        </p:nvSpPr>
        <p:spPr>
          <a:xfrm>
            <a:off x="0" y="0"/>
            <a:ext cx="12192000" cy="4196080"/>
          </a:xfrm>
          <a:prstGeom prst="rect">
            <a:avLst/>
          </a:prstGeom>
          <a:gradFill flip="none" rotWithShape="1">
            <a:gsLst>
              <a:gs pos="23000">
                <a:schemeClr val="bg1">
                  <a:alpha val="85000"/>
                </a:schemeClr>
              </a:gs>
              <a:gs pos="93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sp>
        <p:nvSpPr>
          <p:cNvPr id="17" name="Titel 1"/>
          <p:cNvSpPr>
            <a:spLocks noGrp="1"/>
          </p:cNvSpPr>
          <p:nvPr>
            <p:ph type="title" hasCustomPrompt="1"/>
          </p:nvPr>
        </p:nvSpPr>
        <p:spPr>
          <a:xfrm>
            <a:off x="431371" y="3538641"/>
            <a:ext cx="11432843" cy="679774"/>
          </a:xfrm>
          <a:prstGeom prst="rect">
            <a:avLst/>
          </a:prstGeom>
          <a:solidFill>
            <a:schemeClr val="bg1"/>
          </a:solidFill>
          <a:ln>
            <a:noFill/>
          </a:ln>
        </p:spPr>
        <p:txBody>
          <a:bodyPr wrap="square" tIns="144000" bIns="72000" anchor="b" anchorCtr="0">
            <a:spAutoFit/>
          </a:bodyPr>
          <a:lstStyle>
            <a:lvl1pPr marL="180000" algn="l">
              <a:defRPr sz="3000" b="0" i="0" baseline="0">
                <a:solidFill>
                  <a:schemeClr val="tx2"/>
                </a:solidFill>
                <a:latin typeface="+mj-lt"/>
                <a:cs typeface="Arial"/>
              </a:defRPr>
            </a:lvl1pPr>
          </a:lstStyle>
          <a:p>
            <a:r>
              <a:rPr lang="en-US" noProof="0" dirty="0"/>
              <a:t>Edit Title</a:t>
            </a:r>
          </a:p>
        </p:txBody>
      </p:sp>
      <p:sp>
        <p:nvSpPr>
          <p:cNvPr id="22" name="Textplatzhalter 4"/>
          <p:cNvSpPr>
            <a:spLocks noGrp="1"/>
          </p:cNvSpPr>
          <p:nvPr>
            <p:ph type="body" sz="quarter" idx="10" hasCustomPrompt="1"/>
          </p:nvPr>
        </p:nvSpPr>
        <p:spPr>
          <a:xfrm>
            <a:off x="431372" y="4211796"/>
            <a:ext cx="11432841" cy="338554"/>
          </a:xfrm>
          <a:prstGeom prst="rect">
            <a:avLst/>
          </a:prstGeom>
          <a:solidFill>
            <a:srgbClr val="FFFFFF"/>
          </a:solidFill>
          <a:ln>
            <a:noFill/>
          </a:ln>
        </p:spPr>
        <p:txBody>
          <a:bodyPr wrap="square">
            <a:spAutoFit/>
          </a:bodyPr>
          <a:lstStyle>
            <a:lvl1pPr marL="180000" indent="0">
              <a:buFontTx/>
              <a:buNone/>
              <a:defRPr sz="1600" b="0" baseline="0">
                <a:solidFill>
                  <a:schemeClr val="tx1">
                    <a:lumMod val="60000"/>
                    <a:lumOff val="40000"/>
                  </a:schemeClr>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noProof="0" dirty="0"/>
              <a:t>Presenter, Date, Location</a:t>
            </a:r>
          </a:p>
        </p:txBody>
      </p:sp>
      <p:pic>
        <p:nvPicPr>
          <p:cNvPr id="9" name="Grafik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31371" y="398812"/>
            <a:ext cx="997527" cy="320040"/>
          </a:xfrm>
          <a:prstGeom prst="rect">
            <a:avLst/>
          </a:prstGeom>
        </p:spPr>
      </p:pic>
      <p:pic>
        <p:nvPicPr>
          <p:cNvPr id="12" name="Grafik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55861" y="398812"/>
            <a:ext cx="606858" cy="320055"/>
          </a:xfrm>
          <a:prstGeom prst="rect">
            <a:avLst/>
          </a:prstGeom>
        </p:spPr>
      </p:pic>
      <p:sp>
        <p:nvSpPr>
          <p:cNvPr id="25" name="Textfeld 24"/>
          <p:cNvSpPr txBox="1"/>
          <p:nvPr userDrawn="1"/>
        </p:nvSpPr>
        <p:spPr>
          <a:xfrm>
            <a:off x="425454" y="4643381"/>
            <a:ext cx="11438759" cy="1225290"/>
          </a:xfrm>
          <a:prstGeom prst="rect">
            <a:avLst/>
          </a:prstGeom>
          <a:solidFill>
            <a:schemeClr val="accent6">
              <a:lumMod val="20000"/>
              <a:lumOff val="80000"/>
            </a:schemeClr>
          </a:solidFill>
          <a:ln>
            <a:noFill/>
          </a:ln>
        </p:spPr>
        <p:txBody>
          <a:bodyPr wrap="square" lIns="252000" tIns="180000" rIns="180000" bIns="180000" rtlCol="0">
            <a:spAutoFit/>
          </a:bodyPr>
          <a:lstStyle/>
          <a:p>
            <a:pPr marL="0" indent="0"/>
            <a:r>
              <a:rPr lang="en-US" sz="1400" b="0" i="0" kern="1200" noProof="1">
                <a:solidFill>
                  <a:schemeClr val="tx1">
                    <a:lumMod val="65000"/>
                    <a:lumOff val="35000"/>
                  </a:schemeClr>
                </a:solidFill>
                <a:latin typeface="Arial" charset="0"/>
                <a:ea typeface="+mn-ea"/>
                <a:cs typeface="Arial"/>
              </a:rPr>
              <a:t>Chair of</a:t>
            </a:r>
            <a:r>
              <a:rPr lang="en-US" sz="1400" b="0" i="0" kern="1200" baseline="0" noProof="1">
                <a:solidFill>
                  <a:schemeClr val="tx1">
                    <a:lumMod val="65000"/>
                    <a:lumOff val="35000"/>
                  </a:schemeClr>
                </a:solidFill>
                <a:latin typeface="Arial" charset="0"/>
                <a:ea typeface="+mn-ea"/>
                <a:cs typeface="Arial"/>
              </a:rPr>
              <a:t> </a:t>
            </a:r>
            <a:r>
              <a:rPr lang="en-US" sz="1400" b="0" i="0" kern="1200" noProof="1">
                <a:solidFill>
                  <a:schemeClr val="tx1">
                    <a:lumMod val="65000"/>
                    <a:lumOff val="35000"/>
                  </a:schemeClr>
                </a:solidFill>
                <a:latin typeface="Arial" charset="0"/>
                <a:ea typeface="+mn-ea"/>
                <a:cs typeface="Arial"/>
              </a:rPr>
              <a:t>Software</a:t>
            </a:r>
            <a:r>
              <a:rPr lang="en-US" sz="1400" b="0" i="0" kern="1200" baseline="0" noProof="1">
                <a:solidFill>
                  <a:schemeClr val="tx1">
                    <a:lumMod val="65000"/>
                    <a:lumOff val="35000"/>
                  </a:schemeClr>
                </a:solidFill>
                <a:latin typeface="Arial" charset="0"/>
                <a:ea typeface="+mn-ea"/>
                <a:cs typeface="Arial"/>
              </a:rPr>
              <a:t> Engineering for Business Information Systems </a:t>
            </a:r>
            <a:r>
              <a:rPr lang="en-US" sz="1400" b="0" i="0" kern="1200" noProof="1">
                <a:solidFill>
                  <a:schemeClr val="tx1">
                    <a:lumMod val="65000"/>
                    <a:lumOff val="35000"/>
                  </a:schemeClr>
                </a:solidFill>
                <a:latin typeface="Arial" charset="0"/>
                <a:ea typeface="+mn-ea"/>
                <a:cs typeface="Arial"/>
              </a:rPr>
              <a:t>(sebis) </a:t>
            </a:r>
          </a:p>
          <a:p>
            <a:pPr marL="0" indent="0"/>
            <a:r>
              <a:rPr lang="en-US" sz="1400" b="0" i="0" kern="1200" noProof="1">
                <a:solidFill>
                  <a:schemeClr val="tx1">
                    <a:lumMod val="65000"/>
                    <a:lumOff val="35000"/>
                  </a:schemeClr>
                </a:solidFill>
                <a:latin typeface="Arial" charset="0"/>
                <a:ea typeface="+mn-ea"/>
                <a:cs typeface="Arial"/>
              </a:rPr>
              <a:t>Faculty of</a:t>
            </a:r>
            <a:r>
              <a:rPr lang="en-US" sz="1400" b="0" i="0" kern="1200" baseline="0" noProof="1">
                <a:solidFill>
                  <a:schemeClr val="tx1">
                    <a:lumMod val="65000"/>
                    <a:lumOff val="35000"/>
                  </a:schemeClr>
                </a:solidFill>
                <a:latin typeface="Arial" charset="0"/>
                <a:ea typeface="+mn-ea"/>
                <a:cs typeface="Arial"/>
              </a:rPr>
              <a:t> </a:t>
            </a:r>
            <a:r>
              <a:rPr lang="en-US" sz="1400" b="0" i="0" kern="1200" noProof="1">
                <a:solidFill>
                  <a:schemeClr val="tx1">
                    <a:lumMod val="65000"/>
                    <a:lumOff val="35000"/>
                  </a:schemeClr>
                </a:solidFill>
                <a:latin typeface="Arial" charset="0"/>
                <a:ea typeface="+mn-ea"/>
                <a:cs typeface="Arial"/>
              </a:rPr>
              <a:t>Informatics</a:t>
            </a:r>
          </a:p>
          <a:p>
            <a:pPr marL="0" indent="0"/>
            <a:r>
              <a:rPr lang="en-US" sz="1400" b="0" i="0" kern="1200" noProof="1">
                <a:solidFill>
                  <a:schemeClr val="bg1">
                    <a:lumMod val="50000"/>
                  </a:schemeClr>
                </a:solidFill>
                <a:latin typeface="Arial" charset="0"/>
                <a:ea typeface="+mn-ea"/>
                <a:cs typeface="Arial"/>
              </a:rPr>
              <a:t>Technische</a:t>
            </a:r>
            <a:r>
              <a:rPr lang="en-US" sz="1400" b="0" i="0" kern="1200" baseline="0" noProof="1">
                <a:solidFill>
                  <a:schemeClr val="bg1">
                    <a:lumMod val="50000"/>
                  </a:schemeClr>
                </a:solidFill>
                <a:latin typeface="Arial" charset="0"/>
                <a:ea typeface="+mn-ea"/>
                <a:cs typeface="Arial"/>
              </a:rPr>
              <a:t> Universität München</a:t>
            </a:r>
            <a:endParaRPr lang="en-US" sz="1400" b="0" i="0" kern="1200" noProof="1">
              <a:solidFill>
                <a:schemeClr val="bg1">
                  <a:lumMod val="50000"/>
                </a:schemeClr>
              </a:solidFill>
              <a:latin typeface="Arial" charset="0"/>
              <a:ea typeface="+mn-ea"/>
              <a:cs typeface="Arial"/>
            </a:endParaRPr>
          </a:p>
          <a:p>
            <a:pPr marL="0" indent="0" algn="l" rtl="0" fontAlgn="base">
              <a:spcBef>
                <a:spcPct val="0"/>
              </a:spcBef>
              <a:spcAft>
                <a:spcPct val="0"/>
              </a:spcAft>
            </a:pPr>
            <a:r>
              <a:rPr lang="en-US" sz="1400" b="0" i="0" u="sng" kern="1200" noProof="1">
                <a:solidFill>
                  <a:schemeClr val="bg1">
                    <a:lumMod val="50000"/>
                  </a:schemeClr>
                </a:solidFill>
                <a:latin typeface="Arial" charset="0"/>
                <a:ea typeface="+mn-ea"/>
                <a:cs typeface="Arial"/>
              </a:rPr>
              <a:t>wwwmatthes.in.tum.de</a:t>
            </a:r>
            <a:endParaRPr lang="en-US" sz="1400" b="0" i="0" u="sng" kern="1200" dirty="0" err="1">
              <a:solidFill>
                <a:schemeClr val="bg1">
                  <a:lumMod val="50000"/>
                </a:schemeClr>
              </a:solidFill>
              <a:latin typeface="Arial" charset="0"/>
              <a:ea typeface="+mn-ea"/>
              <a:cs typeface="Arial"/>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34437" y="44452"/>
            <a:ext cx="10586099" cy="720725"/>
          </a:xfrm>
        </p:spPr>
        <p:txBody>
          <a:bodyPr/>
          <a:lstStyle>
            <a:lvl1pPr>
              <a:defRPr lang="de-DE" sz="2400" b="0" baseline="0" smtClean="0">
                <a:solidFill>
                  <a:srgbClr val="0065BD"/>
                </a:solidFill>
                <a:latin typeface="+mj-lt"/>
                <a:ea typeface="+mj-ea"/>
                <a:cs typeface="Arial Unicode MS" pitchFamily="34" charset="-128"/>
              </a:defRPr>
            </a:lvl1pPr>
          </a:lstStyle>
          <a:p>
            <a:r>
              <a:rPr lang="en-US" noProof="0" dirty="0"/>
              <a:t>&lt;Title&gt;</a:t>
            </a:r>
            <a:endParaRPr lang="de-DE" dirty="0"/>
          </a:p>
        </p:txBody>
      </p:sp>
      <p:sp>
        <p:nvSpPr>
          <p:cNvPr id="3" name="Inhaltsplatzhalter 2"/>
          <p:cNvSpPr>
            <a:spLocks noGrp="1"/>
          </p:cNvSpPr>
          <p:nvPr>
            <p:ph idx="1" hasCustomPrompt="1"/>
          </p:nvPr>
        </p:nvSpPr>
        <p:spPr/>
        <p:txBody>
          <a:bodyPr>
            <a:normAutofit/>
          </a:bodyPr>
          <a:lstStyle>
            <a:lvl3pPr>
              <a:defRPr/>
            </a:lvl3pPr>
          </a:lstStyle>
          <a:p>
            <a:pPr lvl="0"/>
            <a:r>
              <a:rPr lang="en-US" noProof="0" dirty="0"/>
              <a:t>&lt;Text&gt;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de-DE"/>
              <a:t>© sebis</a:t>
            </a:r>
            <a:endParaRPr lang="de-DE"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161208 Matthes English Master Slide Deck (wide)</a:t>
            </a:r>
            <a:endParaRPr lang="de-DE" dirty="0"/>
          </a:p>
        </p:txBody>
      </p:sp>
      <p:sp>
        <p:nvSpPr>
          <p:cNvPr id="6" name="Rectangle 6"/>
          <p:cNvSpPr>
            <a:spLocks noGrp="1" noChangeArrowheads="1"/>
          </p:cNvSpPr>
          <p:nvPr>
            <p:ph type="sldNum" sz="quarter" idx="12"/>
          </p:nvPr>
        </p:nvSpPr>
        <p:spPr>
          <a:ln/>
        </p:spPr>
        <p:txBody>
          <a:bodyPr/>
          <a:lstStyle>
            <a:lvl1pPr>
              <a:defRPr/>
            </a:lvl1pPr>
          </a:lstStyle>
          <a:p>
            <a:pPr>
              <a:defRPr/>
            </a:pPr>
            <a:fld id="{05BC9FAB-BDC1-47C0-A8BB-6E12A8205D33}" type="slidenum">
              <a:rPr lang="de-DE"/>
              <a:pPr>
                <a:defRPr/>
              </a:pPr>
              <a:t>‹Nr.›</a:t>
            </a:fld>
            <a:endParaRPr lang="de-DE" dirty="0"/>
          </a:p>
        </p:txBody>
      </p:sp>
    </p:spTree>
  </p:cSld>
  <p:clrMapOvr>
    <a:masterClrMapping/>
  </p:clrMapOvr>
  <p:transition/>
  <p:extLst>
    <p:ext uri="{DCECCB84-F9BA-43D5-87BE-67443E8EF086}">
      <p15:sldGuideLst xmlns:p15="http://schemas.microsoft.com/office/powerpoint/2012/main">
        <p15:guide id="1" orient="horz" pos="2160" userDrawn="1">
          <p15:clr>
            <a:srgbClr val="FBAE40"/>
          </p15:clr>
        </p15:guide>
        <p15:guide id="2" pos="687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ter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34437" y="81213"/>
            <a:ext cx="10586099" cy="360535"/>
          </a:xfrm>
        </p:spPr>
        <p:txBody>
          <a:bodyPr/>
          <a:lstStyle>
            <a:lvl1pPr>
              <a:defRPr lang="de-DE" sz="2400" b="0" baseline="0" smtClean="0">
                <a:solidFill>
                  <a:srgbClr val="0065BD"/>
                </a:solidFill>
                <a:latin typeface="+mj-lt"/>
                <a:ea typeface="+mj-ea"/>
                <a:cs typeface="Arial Unicode MS" pitchFamily="34" charset="-128"/>
              </a:defRPr>
            </a:lvl1pPr>
          </a:lstStyle>
          <a:p>
            <a:r>
              <a:rPr lang="en-US" noProof="0" dirty="0"/>
              <a:t>&lt;Title&gt;</a:t>
            </a:r>
            <a:endParaRPr lang="de-DE" dirty="0"/>
          </a:p>
        </p:txBody>
      </p:sp>
      <p:sp>
        <p:nvSpPr>
          <p:cNvPr id="3" name="Inhaltsplatzhalter 2"/>
          <p:cNvSpPr>
            <a:spLocks noGrp="1"/>
          </p:cNvSpPr>
          <p:nvPr>
            <p:ph idx="1" hasCustomPrompt="1"/>
          </p:nvPr>
        </p:nvSpPr>
        <p:spPr/>
        <p:txBody>
          <a:bodyPr>
            <a:normAutofit/>
          </a:bodyPr>
          <a:lstStyle>
            <a:lvl3pPr>
              <a:defRPr/>
            </a:lvl3pPr>
          </a:lstStyle>
          <a:p>
            <a:pPr lvl="0"/>
            <a:r>
              <a:rPr lang="en-US" noProof="0" dirty="0"/>
              <a:t>&lt;Text&gt;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de-DE"/>
              <a:t>© sebis</a:t>
            </a:r>
            <a:endParaRPr lang="de-DE"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161208 Matthes English Master Slide Deck (wide)</a:t>
            </a:r>
            <a:endParaRPr lang="de-DE" dirty="0"/>
          </a:p>
        </p:txBody>
      </p:sp>
      <p:sp>
        <p:nvSpPr>
          <p:cNvPr id="6" name="Rectangle 6"/>
          <p:cNvSpPr>
            <a:spLocks noGrp="1" noChangeArrowheads="1"/>
          </p:cNvSpPr>
          <p:nvPr>
            <p:ph type="sldNum" sz="quarter" idx="12"/>
          </p:nvPr>
        </p:nvSpPr>
        <p:spPr>
          <a:ln/>
        </p:spPr>
        <p:txBody>
          <a:bodyPr/>
          <a:lstStyle>
            <a:lvl1pPr>
              <a:defRPr/>
            </a:lvl1pPr>
          </a:lstStyle>
          <a:p>
            <a:pPr>
              <a:defRPr/>
            </a:pPr>
            <a:fld id="{05BC9FAB-BDC1-47C0-A8BB-6E12A8205D33}" type="slidenum">
              <a:rPr lang="de-DE"/>
              <a:pPr>
                <a:defRPr/>
              </a:pPr>
              <a:t>‹Nr.›</a:t>
            </a:fld>
            <a:endParaRPr lang="de-DE" dirty="0"/>
          </a:p>
        </p:txBody>
      </p:sp>
      <p:sp>
        <p:nvSpPr>
          <p:cNvPr id="12" name="Textplatzhalter 11"/>
          <p:cNvSpPr>
            <a:spLocks noGrp="1"/>
          </p:cNvSpPr>
          <p:nvPr>
            <p:ph type="body" sz="quarter" idx="13" hasCustomPrompt="1"/>
          </p:nvPr>
        </p:nvSpPr>
        <p:spPr>
          <a:xfrm>
            <a:off x="334434" y="441426"/>
            <a:ext cx="10586102" cy="395287"/>
          </a:xfrm>
        </p:spPr>
        <p:txBody>
          <a:bodyPr/>
          <a:lstStyle>
            <a:lvl1pPr>
              <a:defRPr sz="2000">
                <a:solidFill>
                  <a:schemeClr val="bg1">
                    <a:lumMod val="50000"/>
                  </a:schemeClr>
                </a:solidFill>
              </a:defRPr>
            </a:lvl1pPr>
          </a:lstStyle>
          <a:p>
            <a:pPr lvl="0"/>
            <a:r>
              <a:rPr lang="en-US" noProof="0" dirty="0"/>
              <a:t>&lt;Subtitle&gt;</a:t>
            </a:r>
          </a:p>
        </p:txBody>
      </p:sp>
    </p:spTree>
    <p:extLst>
      <p:ext uri="{BB962C8B-B14F-4D97-AF65-F5344CB8AC3E}">
        <p14:creationId xmlns:p14="http://schemas.microsoft.com/office/powerpoint/2010/main" val="3517934724"/>
      </p:ext>
    </p:extLst>
  </p:cSld>
  <p:clrMapOvr>
    <a:masterClrMapping/>
  </p:clrMapOvr>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34434" y="44451"/>
            <a:ext cx="10586102" cy="720725"/>
          </a:xfrm>
        </p:spPr>
        <p:txBody>
          <a:bodyPr/>
          <a:lstStyle>
            <a:lvl1pPr>
              <a:defRPr>
                <a:solidFill>
                  <a:srgbClr val="0065BD"/>
                </a:solidFill>
              </a:defRPr>
            </a:lvl1pPr>
          </a:lstStyle>
          <a:p>
            <a:r>
              <a:rPr lang="en-US" noProof="0" dirty="0"/>
              <a:t>&lt;Title&gt;</a:t>
            </a:r>
            <a:endParaRPr lang="de-DE" dirty="0"/>
          </a:p>
        </p:txBody>
      </p:sp>
      <p:sp>
        <p:nvSpPr>
          <p:cNvPr id="3" name="Inhaltsplatzhalter 2"/>
          <p:cNvSpPr>
            <a:spLocks noGrp="1"/>
          </p:cNvSpPr>
          <p:nvPr>
            <p:ph sz="half" idx="1" hasCustomPrompt="1"/>
          </p:nvPr>
        </p:nvSpPr>
        <p:spPr>
          <a:xfrm>
            <a:off x="334437" y="981076"/>
            <a:ext cx="5659967" cy="5400675"/>
          </a:xfrm>
          <a:solidFill>
            <a:schemeClr val="bg1">
              <a:lumMod val="95000"/>
            </a:schemeClr>
          </a:solidFill>
          <a:ln>
            <a:noFill/>
          </a:ln>
        </p:spPr>
        <p:style>
          <a:lnRef idx="1">
            <a:schemeClr val="accent3"/>
          </a:lnRef>
          <a:fillRef idx="2">
            <a:schemeClr val="accent3"/>
          </a:fillRef>
          <a:effectRef idx="1">
            <a:schemeClr val="accent3"/>
          </a:effectRef>
          <a:fontRef idx="none"/>
        </p:style>
        <p:txBody>
          <a:bodyPr>
            <a:normAutofit/>
          </a:bodyPr>
          <a:lstStyle>
            <a:lvl1pPr>
              <a:defRPr sz="180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noProof="0" dirty="0"/>
              <a:t>&lt;Text&gt;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Inhaltsplatzhalter 3"/>
          <p:cNvSpPr>
            <a:spLocks noGrp="1"/>
          </p:cNvSpPr>
          <p:nvPr>
            <p:ph sz="half" idx="2" hasCustomPrompt="1"/>
          </p:nvPr>
        </p:nvSpPr>
        <p:spPr>
          <a:xfrm>
            <a:off x="6197602" y="981076"/>
            <a:ext cx="5659967" cy="5400675"/>
          </a:xfrm>
          <a:solidFill>
            <a:schemeClr val="bg1">
              <a:lumMod val="95000"/>
            </a:schemeClr>
          </a:solidFill>
          <a:ln>
            <a:noFill/>
          </a:ln>
        </p:spPr>
        <p:style>
          <a:lnRef idx="1">
            <a:schemeClr val="accent3"/>
          </a:lnRef>
          <a:fillRef idx="2">
            <a:schemeClr val="accent3"/>
          </a:fillRef>
          <a:effectRef idx="1">
            <a:schemeClr val="accent3"/>
          </a:effectRef>
          <a:fontRef idx="none"/>
        </p:style>
        <p:txBody>
          <a:bodyPr>
            <a:normAutofit/>
          </a:bodyPr>
          <a:lstStyle>
            <a:lvl1pPr>
              <a:defRPr sz="180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noProof="0" dirty="0"/>
              <a:t>&lt;Text&gt;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de-DE"/>
              <a:t>© sebis</a:t>
            </a:r>
            <a:endParaRPr lang="de-DE"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161208 Matthes English Master Slide Deck (wide)</a:t>
            </a:r>
            <a:endParaRPr lang="de-DE" dirty="0"/>
          </a:p>
        </p:txBody>
      </p:sp>
      <p:sp>
        <p:nvSpPr>
          <p:cNvPr id="7" name="Rectangle 6"/>
          <p:cNvSpPr>
            <a:spLocks noGrp="1" noChangeArrowheads="1"/>
          </p:cNvSpPr>
          <p:nvPr>
            <p:ph type="sldNum" sz="quarter" idx="12"/>
          </p:nvPr>
        </p:nvSpPr>
        <p:spPr>
          <a:ln/>
        </p:spPr>
        <p:txBody>
          <a:bodyPr/>
          <a:lstStyle>
            <a:lvl1pPr>
              <a:defRPr/>
            </a:lvl1pPr>
          </a:lstStyle>
          <a:p>
            <a:pPr>
              <a:defRPr/>
            </a:pPr>
            <a:fld id="{B96C9E22-1B76-46A8-871B-C48D8E59C6FA}" type="slidenum">
              <a:rPr lang="de-DE"/>
              <a:pPr>
                <a:defRPr/>
              </a:pPr>
              <a:t>‹Nr.›</a:t>
            </a:fld>
            <a:endParaRPr lang="de-DE"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334437" y="981074"/>
            <a:ext cx="5662084" cy="661976"/>
          </a:xfrm>
          <a:solidFill>
            <a:schemeClr val="accent6">
              <a:lumMod val="75000"/>
            </a:schemeClr>
          </a:solidFill>
          <a:ln>
            <a:noFill/>
          </a:ln>
        </p:spPr>
        <p:style>
          <a:lnRef idx="2">
            <a:schemeClr val="accent2">
              <a:shade val="50000"/>
            </a:schemeClr>
          </a:lnRef>
          <a:fillRef idx="1">
            <a:schemeClr val="accent2"/>
          </a:fillRef>
          <a:effectRef idx="0">
            <a:schemeClr val="accent2"/>
          </a:effectRef>
          <a:fontRef idx="none"/>
        </p:style>
        <p:txBody>
          <a:bodyPr anchor="b">
            <a:noAutofit/>
          </a:bodyPr>
          <a:lstStyle>
            <a:lvl1pPr marL="0" indent="0">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&lt;Title&gt;</a:t>
            </a:r>
          </a:p>
        </p:txBody>
      </p:sp>
      <p:sp>
        <p:nvSpPr>
          <p:cNvPr id="4" name="Inhaltsplatzhalter 3"/>
          <p:cNvSpPr>
            <a:spLocks noGrp="1"/>
          </p:cNvSpPr>
          <p:nvPr>
            <p:ph sz="half" idx="2" hasCustomPrompt="1"/>
          </p:nvPr>
        </p:nvSpPr>
        <p:spPr>
          <a:xfrm>
            <a:off x="334437" y="1643050"/>
            <a:ext cx="5662084" cy="4773625"/>
          </a:xfrm>
          <a:solidFill>
            <a:schemeClr val="bg1">
              <a:lumMod val="95000"/>
            </a:schemeClr>
          </a:solidFill>
          <a:ln>
            <a:noFill/>
          </a:ln>
        </p:spPr>
        <p:style>
          <a:lnRef idx="1">
            <a:schemeClr val="accent3"/>
          </a:lnRef>
          <a:fillRef idx="2">
            <a:schemeClr val="accent3"/>
          </a:fillRef>
          <a:effectRef idx="1">
            <a:schemeClr val="accent3"/>
          </a:effectRef>
          <a:fontRef idx="none"/>
        </p:style>
        <p:txBody>
          <a:bodyPr/>
          <a:lstStyle>
            <a:lvl1pPr>
              <a:defRPr sz="18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dirty="0"/>
              <a:t>&lt;Format of Master Text&gt;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Textplatzhalter 4"/>
          <p:cNvSpPr>
            <a:spLocks noGrp="1"/>
          </p:cNvSpPr>
          <p:nvPr>
            <p:ph type="body" sz="quarter" idx="3" hasCustomPrompt="1"/>
          </p:nvPr>
        </p:nvSpPr>
        <p:spPr>
          <a:xfrm>
            <a:off x="6193367" y="981079"/>
            <a:ext cx="5664200" cy="661975"/>
          </a:xfrm>
          <a:solidFill>
            <a:schemeClr val="accent6">
              <a:lumMod val="75000"/>
            </a:schemeClr>
          </a:solidFill>
          <a:ln>
            <a:noFill/>
          </a:ln>
        </p:spPr>
        <p:style>
          <a:lnRef idx="2">
            <a:schemeClr val="accent2">
              <a:shade val="50000"/>
            </a:schemeClr>
          </a:lnRef>
          <a:fillRef idx="1">
            <a:schemeClr val="accent2"/>
          </a:fillRef>
          <a:effectRef idx="0">
            <a:schemeClr val="accent2"/>
          </a:effectRef>
          <a:fontRef idx="none"/>
        </p:style>
        <p:txBody>
          <a:bodyPr anchor="b">
            <a:noAutofit/>
          </a:bodyPr>
          <a:lstStyle>
            <a:lvl1pPr marL="0" indent="0">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&lt;Title&gt;</a:t>
            </a:r>
          </a:p>
        </p:txBody>
      </p:sp>
      <p:sp>
        <p:nvSpPr>
          <p:cNvPr id="6" name="Inhaltsplatzhalter 5"/>
          <p:cNvSpPr>
            <a:spLocks noGrp="1"/>
          </p:cNvSpPr>
          <p:nvPr>
            <p:ph sz="quarter" idx="4" hasCustomPrompt="1"/>
          </p:nvPr>
        </p:nvSpPr>
        <p:spPr>
          <a:xfrm>
            <a:off x="6193367" y="1643050"/>
            <a:ext cx="5664200" cy="4773625"/>
          </a:xfrm>
          <a:solidFill>
            <a:schemeClr val="bg1">
              <a:lumMod val="95000"/>
            </a:schemeClr>
          </a:solidFill>
          <a:ln>
            <a:noFill/>
          </a:ln>
        </p:spPr>
        <p:style>
          <a:lnRef idx="1">
            <a:schemeClr val="accent3"/>
          </a:lnRef>
          <a:fillRef idx="2">
            <a:schemeClr val="accent3"/>
          </a:fillRef>
          <a:effectRef idx="1">
            <a:schemeClr val="accent3"/>
          </a:effectRef>
          <a:fontRef idx="none"/>
        </p:style>
        <p:txBody>
          <a:bodyPr/>
          <a:lstStyle>
            <a:lvl1pPr>
              <a:defRPr sz="18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dirty="0"/>
              <a:t>&lt;Format of Master Text&gt;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itel 1"/>
          <p:cNvSpPr>
            <a:spLocks noGrp="1"/>
          </p:cNvSpPr>
          <p:nvPr>
            <p:ph type="title" hasCustomPrompt="1"/>
          </p:nvPr>
        </p:nvSpPr>
        <p:spPr>
          <a:xfrm>
            <a:off x="334437" y="44452"/>
            <a:ext cx="10586099" cy="720725"/>
          </a:xfrm>
        </p:spPr>
        <p:txBody>
          <a:bodyPr/>
          <a:lstStyle/>
          <a:p>
            <a:r>
              <a:rPr lang="en-US" noProof="0" dirty="0"/>
              <a:t>&lt;Title&gt;</a:t>
            </a:r>
          </a:p>
        </p:txBody>
      </p:sp>
      <p:sp>
        <p:nvSpPr>
          <p:cNvPr id="7" name="Rectangle 4"/>
          <p:cNvSpPr>
            <a:spLocks noGrp="1" noChangeArrowheads="1"/>
          </p:cNvSpPr>
          <p:nvPr>
            <p:ph type="dt" sz="half" idx="10"/>
          </p:nvPr>
        </p:nvSpPr>
        <p:spPr>
          <a:ln/>
        </p:spPr>
        <p:txBody>
          <a:bodyPr/>
          <a:lstStyle>
            <a:lvl1pPr>
              <a:defRPr/>
            </a:lvl1pPr>
          </a:lstStyle>
          <a:p>
            <a:pPr>
              <a:defRPr/>
            </a:pPr>
            <a:r>
              <a:rPr lang="de-DE" noProof="0"/>
              <a:t>© sebis</a:t>
            </a:r>
            <a:endParaRPr lang="en-US" noProof="0"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noProof="0"/>
              <a:t>161208 Matthes English Master Slide Deck (wide)</a:t>
            </a:r>
            <a:endParaRPr lang="en-US" noProof="0" dirty="0"/>
          </a:p>
        </p:txBody>
      </p:sp>
      <p:sp>
        <p:nvSpPr>
          <p:cNvPr id="9" name="Rectangle 6"/>
          <p:cNvSpPr>
            <a:spLocks noGrp="1" noChangeArrowheads="1"/>
          </p:cNvSpPr>
          <p:nvPr>
            <p:ph type="sldNum" sz="quarter" idx="12"/>
          </p:nvPr>
        </p:nvSpPr>
        <p:spPr>
          <a:ln/>
        </p:spPr>
        <p:txBody>
          <a:bodyPr/>
          <a:lstStyle>
            <a:lvl1pPr>
              <a:defRPr/>
            </a:lvl1pPr>
          </a:lstStyle>
          <a:p>
            <a:pPr>
              <a:defRPr/>
            </a:pPr>
            <a:fld id="{34A2CCB4-7108-4850-98BC-50E3A501EADB}" type="slidenum">
              <a:rPr lang="en-US" noProof="0" smtClean="0"/>
              <a:pPr>
                <a:defRPr/>
              </a:pPr>
              <a:t>‹Nr.›</a:t>
            </a:fld>
            <a:endParaRPr lang="en-US" noProof="0"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34434" y="44451"/>
            <a:ext cx="10586102" cy="720725"/>
          </a:xfrm>
        </p:spPr>
        <p:txBody>
          <a:bodyPr/>
          <a:lstStyle/>
          <a:p>
            <a:r>
              <a:rPr lang="en-US" noProof="0" dirty="0"/>
              <a:t>&lt;Title&gt;</a:t>
            </a:r>
            <a:endParaRPr lang="de-DE" dirty="0"/>
          </a:p>
        </p:txBody>
      </p:sp>
      <p:sp>
        <p:nvSpPr>
          <p:cNvPr id="3" name="Rectangle 4"/>
          <p:cNvSpPr>
            <a:spLocks noGrp="1" noChangeArrowheads="1"/>
          </p:cNvSpPr>
          <p:nvPr>
            <p:ph type="dt" sz="half" idx="10"/>
          </p:nvPr>
        </p:nvSpPr>
        <p:spPr>
          <a:ln/>
        </p:spPr>
        <p:txBody>
          <a:bodyPr/>
          <a:lstStyle>
            <a:lvl1pPr>
              <a:defRPr/>
            </a:lvl1pPr>
          </a:lstStyle>
          <a:p>
            <a:pPr>
              <a:defRPr/>
            </a:pPr>
            <a:r>
              <a:rPr lang="de-DE"/>
              <a:t>© sebis</a:t>
            </a:r>
            <a:endParaRPr lang="de-DE"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t>161208 Matthes English Master Slide Deck (wide)</a:t>
            </a:r>
            <a:endParaRPr lang="de-DE" dirty="0"/>
          </a:p>
        </p:txBody>
      </p:sp>
      <p:sp>
        <p:nvSpPr>
          <p:cNvPr id="5" name="Rectangle 6"/>
          <p:cNvSpPr>
            <a:spLocks noGrp="1" noChangeArrowheads="1"/>
          </p:cNvSpPr>
          <p:nvPr>
            <p:ph type="sldNum" sz="quarter" idx="12"/>
          </p:nvPr>
        </p:nvSpPr>
        <p:spPr>
          <a:ln/>
        </p:spPr>
        <p:txBody>
          <a:bodyPr/>
          <a:lstStyle>
            <a:lvl1pPr>
              <a:defRPr/>
            </a:lvl1pPr>
          </a:lstStyle>
          <a:p>
            <a:pPr>
              <a:defRPr/>
            </a:pPr>
            <a:fld id="{53F79391-FD8B-4951-B07A-A389C4C7CA7B}" type="slidenum">
              <a:rPr lang="de-DE"/>
              <a:pPr>
                <a:defRPr/>
              </a:pPr>
              <a:t>‹Nr.›</a:t>
            </a:fld>
            <a:endParaRPr lang="de-DE"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Gliederung">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34435" y="981076"/>
            <a:ext cx="11523135" cy="5400675"/>
          </a:xfrm>
        </p:spPr>
        <p:txBody>
          <a:bodyPr>
            <a:normAutofit/>
          </a:bodyPr>
          <a:lstStyle>
            <a:lvl1pPr>
              <a:defRPr>
                <a:latin typeface="+mn-lt"/>
              </a:defRPr>
            </a:lvl1pPr>
            <a:lvl2pPr>
              <a:buClr>
                <a:schemeClr val="tx2"/>
              </a:buClr>
              <a:defRPr lang="de-DE" sz="1800" dirty="0" smtClean="0">
                <a:solidFill>
                  <a:schemeClr val="tx1"/>
                </a:solidFill>
                <a:latin typeface="+mn-lt"/>
                <a:cs typeface="Arial Unicode MS" pitchFamily="34" charset="-128"/>
              </a:defRPr>
            </a:lvl2pPr>
            <a:lvl3pPr>
              <a:buClr>
                <a:schemeClr val="tx2"/>
              </a:buClr>
              <a:defRPr>
                <a:solidFill>
                  <a:schemeClr val="tx1"/>
                </a:solidFill>
                <a:latin typeface="+mn-lt"/>
              </a:defRPr>
            </a:lvl3pPr>
            <a:lvl4pPr>
              <a:buClr>
                <a:schemeClr val="tx2"/>
              </a:buClr>
              <a:defRPr>
                <a:solidFill>
                  <a:schemeClr val="tx1"/>
                </a:solidFill>
                <a:latin typeface="+mn-lt"/>
              </a:defRPr>
            </a:lvl4pPr>
            <a:lvl5pPr>
              <a:buClr>
                <a:schemeClr val="tx2"/>
              </a:buClr>
              <a:defRPr>
                <a:solidFill>
                  <a:schemeClr val="tx1"/>
                </a:solidFill>
              </a:defRPr>
            </a:lvl5pPr>
          </a:lstStyle>
          <a:p>
            <a:pPr lvl="0"/>
            <a:r>
              <a:rPr lang="en-US" noProof="0" dirty="0"/>
              <a:t>&lt;Text&gt;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el 1"/>
          <p:cNvSpPr>
            <a:spLocks noGrp="1"/>
          </p:cNvSpPr>
          <p:nvPr>
            <p:ph type="title" hasCustomPrompt="1"/>
          </p:nvPr>
        </p:nvSpPr>
        <p:spPr>
          <a:xfrm>
            <a:off x="334437" y="44452"/>
            <a:ext cx="10586099" cy="720725"/>
          </a:xfrm>
        </p:spPr>
        <p:txBody>
          <a:bodyPr/>
          <a:lstStyle>
            <a:lvl1pPr>
              <a:defRPr>
                <a:latin typeface="+mj-lt"/>
              </a:defRPr>
            </a:lvl1pPr>
          </a:lstStyle>
          <a:p>
            <a:r>
              <a:rPr lang="en-US" noProof="0" dirty="0"/>
              <a:t>&lt;Title&gt;</a:t>
            </a:r>
            <a:endParaRPr lang="de-DE" dirty="0"/>
          </a:p>
        </p:txBody>
      </p:sp>
      <p:sp>
        <p:nvSpPr>
          <p:cNvPr id="4" name="Rectangle 4"/>
          <p:cNvSpPr>
            <a:spLocks noGrp="1" noChangeArrowheads="1"/>
          </p:cNvSpPr>
          <p:nvPr>
            <p:ph type="dt" sz="half" idx="10"/>
          </p:nvPr>
        </p:nvSpPr>
        <p:spPr>
          <a:ln/>
        </p:spPr>
        <p:txBody>
          <a:bodyPr/>
          <a:lstStyle>
            <a:lvl1pPr>
              <a:defRPr>
                <a:latin typeface="+mn-lt"/>
              </a:defRPr>
            </a:lvl1pPr>
          </a:lstStyle>
          <a:p>
            <a:pPr>
              <a:defRPr/>
            </a:pPr>
            <a:r>
              <a:rPr lang="de-DE"/>
              <a:t>© sebis</a:t>
            </a:r>
            <a:endParaRPr lang="de-DE" dirty="0"/>
          </a:p>
        </p:txBody>
      </p:sp>
      <p:sp>
        <p:nvSpPr>
          <p:cNvPr id="5" name="Rectangle 5"/>
          <p:cNvSpPr>
            <a:spLocks noGrp="1" noChangeArrowheads="1"/>
          </p:cNvSpPr>
          <p:nvPr>
            <p:ph type="ftr" sz="quarter" idx="11"/>
          </p:nvPr>
        </p:nvSpPr>
        <p:spPr>
          <a:ln/>
        </p:spPr>
        <p:txBody>
          <a:bodyPr/>
          <a:lstStyle>
            <a:lvl1pPr>
              <a:defRPr>
                <a:latin typeface="+mn-lt"/>
              </a:defRPr>
            </a:lvl1pPr>
          </a:lstStyle>
          <a:p>
            <a:pPr>
              <a:defRPr/>
            </a:pPr>
            <a:r>
              <a:rPr lang="en-US"/>
              <a:t>161208 Matthes English Master Slide Deck (wide)</a:t>
            </a:r>
            <a:endParaRPr lang="de-DE" dirty="0"/>
          </a:p>
        </p:txBody>
      </p:sp>
      <p:sp>
        <p:nvSpPr>
          <p:cNvPr id="6" name="Rectangle 6"/>
          <p:cNvSpPr>
            <a:spLocks noGrp="1" noChangeArrowheads="1"/>
          </p:cNvSpPr>
          <p:nvPr>
            <p:ph type="sldNum" sz="quarter" idx="12"/>
          </p:nvPr>
        </p:nvSpPr>
        <p:spPr>
          <a:ln/>
        </p:spPr>
        <p:txBody>
          <a:bodyPr/>
          <a:lstStyle>
            <a:lvl1pPr>
              <a:defRPr>
                <a:latin typeface="+mn-lt"/>
              </a:defRPr>
            </a:lvl1pPr>
          </a:lstStyle>
          <a:p>
            <a:pPr>
              <a:defRPr/>
            </a:pPr>
            <a:fld id="{E201E5CB-5EE0-4EA4-87FF-7D8A79A61969}" type="slidenum">
              <a:rPr lang="de-DE" smtClean="0"/>
              <a:pPr>
                <a:defRPr/>
              </a:pPr>
              <a:t>‹Nr.›</a:t>
            </a:fld>
            <a:endParaRPr lang="de-DE"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Ende">
    <p:spTree>
      <p:nvGrpSpPr>
        <p:cNvPr id="1" name=""/>
        <p:cNvGrpSpPr/>
        <p:nvPr/>
      </p:nvGrpSpPr>
      <p:grpSpPr>
        <a:xfrm>
          <a:off x="0" y="0"/>
          <a:ext cx="0" cy="0"/>
          <a:chOff x="0" y="0"/>
          <a:chExt cx="0" cy="0"/>
        </a:xfrm>
      </p:grpSpPr>
      <p:pic>
        <p:nvPicPr>
          <p:cNvPr id="12" name="Grafik 1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5" name="Rechteck 14"/>
          <p:cNvSpPr/>
          <p:nvPr userDrawn="1"/>
        </p:nvSpPr>
        <p:spPr>
          <a:xfrm>
            <a:off x="767407" y="1743185"/>
            <a:ext cx="3240361" cy="4742688"/>
          </a:xfrm>
          <a:prstGeom prst="rect">
            <a:avLst/>
          </a:prstGeom>
          <a:solidFill>
            <a:schemeClr val="bg1"/>
          </a:solidFill>
          <a:ln>
            <a:noFill/>
          </a:ln>
          <a:effectLst>
            <a:outerShdw blurRad="50800" dist="127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0" dirty="0">
              <a:latin typeface="+mn-lt"/>
            </a:endParaRPr>
          </a:p>
        </p:txBody>
      </p:sp>
      <p:pic>
        <p:nvPicPr>
          <p:cNvPr id="18" name="Grafik 1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49370" y="2024110"/>
            <a:ext cx="682753" cy="359665"/>
          </a:xfrm>
          <a:prstGeom prst="rect">
            <a:avLst/>
          </a:prstGeom>
        </p:spPr>
      </p:pic>
      <p:pic>
        <p:nvPicPr>
          <p:cNvPr id="22" name="Bild 10" descr="sebis-Logo.gif"/>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98009" y="2514436"/>
            <a:ext cx="720000" cy="230880"/>
          </a:xfrm>
          <a:prstGeom prst="rect">
            <a:avLst/>
          </a:prstGeom>
        </p:spPr>
      </p:pic>
      <p:sp>
        <p:nvSpPr>
          <p:cNvPr id="24" name="Textfeld 23"/>
          <p:cNvSpPr txBox="1"/>
          <p:nvPr userDrawn="1"/>
        </p:nvSpPr>
        <p:spPr>
          <a:xfrm>
            <a:off x="1040407" y="4123820"/>
            <a:ext cx="2751118" cy="2192908"/>
          </a:xfrm>
          <a:prstGeom prst="rect">
            <a:avLst/>
          </a:prstGeom>
          <a:noFill/>
        </p:spPr>
        <p:txBody>
          <a:bodyPr wrap="square" rtlCol="0">
            <a:spAutoFit/>
          </a:bodyPr>
          <a:lstStyle/>
          <a:p>
            <a:r>
              <a:rPr lang="en-US" sz="1050" noProof="1">
                <a:latin typeface="+mn-lt"/>
              </a:rPr>
              <a:t>Technische Universität München</a:t>
            </a:r>
          </a:p>
          <a:p>
            <a:r>
              <a:rPr lang="en-US" sz="1050" noProof="1">
                <a:latin typeface="+mn-lt"/>
              </a:rPr>
              <a:t>Faculty of Informatics</a:t>
            </a:r>
          </a:p>
          <a:p>
            <a:r>
              <a:rPr lang="en-US" sz="1050" noProof="1">
                <a:latin typeface="+mn-lt"/>
              </a:rPr>
              <a:t>Chair of Software Engineering for Business Information Systems</a:t>
            </a:r>
          </a:p>
          <a:p>
            <a:endParaRPr lang="en-US" sz="1050" noProof="1">
              <a:latin typeface="+mn-lt"/>
            </a:endParaRPr>
          </a:p>
          <a:p>
            <a:r>
              <a:rPr lang="en-US" sz="1050" noProof="1">
                <a:latin typeface="+mn-lt"/>
              </a:rPr>
              <a:t>Boltzmannstraße 3</a:t>
            </a:r>
          </a:p>
          <a:p>
            <a:r>
              <a:rPr lang="en-US" sz="1050" noProof="1">
                <a:latin typeface="+mn-lt"/>
              </a:rPr>
              <a:t>85748 Garching bei</a:t>
            </a:r>
            <a:r>
              <a:rPr lang="en-US" sz="1050" baseline="0" noProof="1">
                <a:latin typeface="+mn-lt"/>
              </a:rPr>
              <a:t> München</a:t>
            </a:r>
          </a:p>
          <a:p>
            <a:endParaRPr lang="en-US" sz="1050" baseline="0" noProof="1">
              <a:latin typeface="+mn-lt"/>
            </a:endParaRPr>
          </a:p>
          <a:p>
            <a:pPr>
              <a:tabLst>
                <a:tab pos="358775" algn="l"/>
              </a:tabLst>
            </a:pPr>
            <a:r>
              <a:rPr lang="en-US" sz="1050" baseline="0" noProof="1">
                <a:latin typeface="+mn-lt"/>
              </a:rPr>
              <a:t>Tel	+49.89.289.</a:t>
            </a:r>
          </a:p>
          <a:p>
            <a:pPr>
              <a:tabLst>
                <a:tab pos="358775" algn="l"/>
              </a:tabLst>
            </a:pPr>
            <a:r>
              <a:rPr lang="en-US" sz="1050" baseline="0" noProof="1">
                <a:latin typeface="+mn-lt"/>
              </a:rPr>
              <a:t>Fax	+49.89.289.17136</a:t>
            </a:r>
          </a:p>
          <a:p>
            <a:endParaRPr lang="en-US" sz="1050" baseline="0" noProof="1">
              <a:latin typeface="+mn-lt"/>
            </a:endParaRPr>
          </a:p>
          <a:p>
            <a:endParaRPr lang="en-US" sz="1050" baseline="0" noProof="1">
              <a:latin typeface="+mn-lt"/>
            </a:endParaRPr>
          </a:p>
          <a:p>
            <a:r>
              <a:rPr lang="en-US" sz="1050" baseline="0" noProof="1">
                <a:latin typeface="+mn-lt"/>
                <a:hlinkClick r:id="rId5"/>
              </a:rPr>
              <a:t>wwwmatthes.in.tum.de</a:t>
            </a:r>
            <a:endParaRPr lang="en-US" sz="1050" noProof="1">
              <a:latin typeface="+mn-lt"/>
            </a:endParaRPr>
          </a:p>
        </p:txBody>
      </p:sp>
      <p:sp>
        <p:nvSpPr>
          <p:cNvPr id="26" name="Textplatzhalter 18"/>
          <p:cNvSpPr>
            <a:spLocks noGrp="1"/>
          </p:cNvSpPr>
          <p:nvPr>
            <p:ph type="body" sz="quarter" idx="13" hasCustomPrompt="1"/>
          </p:nvPr>
        </p:nvSpPr>
        <p:spPr>
          <a:xfrm>
            <a:off x="1160429" y="3486197"/>
            <a:ext cx="2485288" cy="219497"/>
          </a:xfrm>
          <a:prstGeom prst="rect">
            <a:avLst/>
          </a:prstGeom>
        </p:spPr>
        <p:txBody>
          <a:bodyPr lIns="0" tIns="0" rIns="0" bIns="0" anchor="b">
            <a:noAutofit/>
          </a:bodyPr>
          <a:lstStyle>
            <a:lvl1pPr marL="0" indent="0">
              <a:buFontTx/>
              <a:buNone/>
              <a:defRPr sz="1400" b="1">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noProof="0" dirty="0"/>
              <a:t>&lt;Name&gt;</a:t>
            </a:r>
          </a:p>
        </p:txBody>
      </p:sp>
      <p:sp>
        <p:nvSpPr>
          <p:cNvPr id="27" name="Textplatzhalter 20"/>
          <p:cNvSpPr>
            <a:spLocks noGrp="1"/>
          </p:cNvSpPr>
          <p:nvPr>
            <p:ph type="body" sz="quarter" idx="14" hasCustomPrompt="1"/>
          </p:nvPr>
        </p:nvSpPr>
        <p:spPr>
          <a:xfrm>
            <a:off x="1160435" y="3277001"/>
            <a:ext cx="2484681" cy="182967"/>
          </a:xfrm>
          <a:prstGeom prst="rect">
            <a:avLst/>
          </a:prstGeom>
        </p:spPr>
        <p:txBody>
          <a:bodyPr lIns="0" tIns="0" rIns="0" bIns="0" anchor="b"/>
          <a:lstStyle>
            <a:lvl1pPr marL="0" indent="0">
              <a:buNone/>
              <a:defRPr sz="1050">
                <a:latin typeface="+mn-lt"/>
              </a:defRPr>
            </a:lvl1pPr>
          </a:lstStyle>
          <a:p>
            <a:pPr lvl="0"/>
            <a:r>
              <a:rPr lang="en-US" noProof="0" dirty="0"/>
              <a:t>&lt;Academic degree&gt;</a:t>
            </a:r>
          </a:p>
        </p:txBody>
      </p:sp>
      <p:sp>
        <p:nvSpPr>
          <p:cNvPr id="28" name="Textplatzhalter 22"/>
          <p:cNvSpPr>
            <a:spLocks noGrp="1"/>
          </p:cNvSpPr>
          <p:nvPr>
            <p:ph type="body" sz="quarter" idx="15" hasCustomPrompt="1"/>
          </p:nvPr>
        </p:nvSpPr>
        <p:spPr>
          <a:xfrm>
            <a:off x="2524469" y="5454244"/>
            <a:ext cx="1293429" cy="133350"/>
          </a:xfrm>
          <a:prstGeom prst="rect">
            <a:avLst/>
          </a:prstGeom>
        </p:spPr>
        <p:txBody>
          <a:bodyPr lIns="0" tIns="0" rIns="0" bIns="0">
            <a:noAutofit/>
          </a:bodyPr>
          <a:lstStyle>
            <a:lvl1pPr marL="0" indent="0">
              <a:buNone/>
              <a:defRPr sz="1050" baseline="0">
                <a:latin typeface="+mn-lt"/>
              </a:defRPr>
            </a:lvl1pPr>
          </a:lstStyle>
          <a:p>
            <a:pPr lvl="0"/>
            <a:r>
              <a:rPr lang="en-US" noProof="0" dirty="0"/>
              <a:t>&lt;Phone&gt;</a:t>
            </a:r>
          </a:p>
        </p:txBody>
      </p:sp>
      <p:sp>
        <p:nvSpPr>
          <p:cNvPr id="29" name="Textplatzhalter 24"/>
          <p:cNvSpPr>
            <a:spLocks noGrp="1"/>
          </p:cNvSpPr>
          <p:nvPr>
            <p:ph type="body" sz="quarter" idx="16" hasCustomPrompt="1"/>
          </p:nvPr>
        </p:nvSpPr>
        <p:spPr>
          <a:xfrm>
            <a:off x="1159115" y="5932082"/>
            <a:ext cx="2452083" cy="131762"/>
          </a:xfrm>
          <a:prstGeom prst="rect">
            <a:avLst/>
          </a:prstGeom>
        </p:spPr>
        <p:txBody>
          <a:bodyPr lIns="0" tIns="0" rIns="0" bIns="0">
            <a:noAutofit/>
          </a:bodyPr>
          <a:lstStyle>
            <a:lvl1pPr marL="0" indent="0">
              <a:buFontTx/>
              <a:buNone/>
              <a:defRPr sz="1050">
                <a:latin typeface="+mn-lt"/>
              </a:defRPr>
            </a:lvl1pPr>
          </a:lstStyle>
          <a:p>
            <a:pPr lvl="0"/>
            <a:r>
              <a:rPr lang="en-US" noProof="0" dirty="0"/>
              <a:t>&lt;E-Mail&gt;</a:t>
            </a:r>
          </a:p>
        </p:txBody>
      </p:sp>
      <p:sp>
        <p:nvSpPr>
          <p:cNvPr id="30" name="Inhaltsplatzhalter 31"/>
          <p:cNvSpPr>
            <a:spLocks noGrp="1"/>
          </p:cNvSpPr>
          <p:nvPr>
            <p:ph sz="quarter" idx="18" hasCustomPrompt="1"/>
          </p:nvPr>
        </p:nvSpPr>
        <p:spPr>
          <a:xfrm>
            <a:off x="1161091" y="3704994"/>
            <a:ext cx="2502054" cy="211455"/>
          </a:xfrm>
          <a:prstGeom prst="rect">
            <a:avLst/>
          </a:prstGeom>
        </p:spPr>
        <p:txBody>
          <a:bodyPr lIns="0" tIns="0" rIns="0" bIns="0"/>
          <a:lstStyle>
            <a:lvl1pPr>
              <a:defRPr sz="1050"/>
            </a:lvl1pPr>
          </a:lstStyle>
          <a:p>
            <a:pPr lvl="0"/>
            <a:r>
              <a:rPr lang="en-US" noProof="0" dirty="0"/>
              <a:t>&lt;Position&gt;</a:t>
            </a:r>
          </a:p>
        </p:txBody>
      </p:sp>
    </p:spTree>
    <p:extLst>
      <p:ext uri="{BB962C8B-B14F-4D97-AF65-F5344CB8AC3E}">
        <p14:creationId xmlns:p14="http://schemas.microsoft.com/office/powerpoint/2010/main" val="118246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334434" y="44451"/>
            <a:ext cx="10586102" cy="720725"/>
          </a:xfrm>
          <a:prstGeom prst="rect">
            <a:avLst/>
          </a:prstGeom>
          <a:noFill/>
          <a:ln w="9525">
            <a:noFill/>
            <a:miter lim="800000"/>
            <a:headEnd/>
            <a:tailEnd/>
          </a:ln>
        </p:spPr>
        <p:txBody>
          <a:bodyPr vert="horz" wrap="square" lIns="90000" tIns="0" rIns="90000" bIns="0" numCol="1" anchor="b" anchorCtr="0" compatLnSpc="1">
            <a:prstTxWarp prst="textNoShape">
              <a:avLst/>
            </a:prstTxWarp>
          </a:bodyPr>
          <a:lstStyle/>
          <a:p>
            <a:pPr lvl="0"/>
            <a:r>
              <a:rPr lang="en-US" noProof="0" dirty="0"/>
              <a:t>&lt;Title&gt;</a:t>
            </a:r>
          </a:p>
        </p:txBody>
      </p:sp>
      <p:sp>
        <p:nvSpPr>
          <p:cNvPr id="4099" name="Rectangle 3"/>
          <p:cNvSpPr>
            <a:spLocks noGrp="1" noChangeArrowheads="1"/>
          </p:cNvSpPr>
          <p:nvPr>
            <p:ph type="body" idx="1"/>
          </p:nvPr>
        </p:nvSpPr>
        <p:spPr bwMode="auto">
          <a:xfrm>
            <a:off x="334434" y="981076"/>
            <a:ext cx="11523133" cy="5400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dirty="0"/>
              <a:t>&lt;Text&gt;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Rectangle 4"/>
          <p:cNvSpPr>
            <a:spLocks noGrp="1" noChangeArrowheads="1"/>
          </p:cNvSpPr>
          <p:nvPr>
            <p:ph type="dt" sz="half" idx="2"/>
          </p:nvPr>
        </p:nvSpPr>
        <p:spPr bwMode="auto">
          <a:xfrm>
            <a:off x="9383184" y="6570616"/>
            <a:ext cx="2142067" cy="28892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marL="0" marR="0" indent="0" algn="r" defTabSz="914400" rtl="0" eaLnBrk="0" fontAlgn="base" latinLnBrk="0" hangingPunct="0">
              <a:lnSpc>
                <a:spcPct val="100000"/>
              </a:lnSpc>
              <a:spcBef>
                <a:spcPct val="0"/>
              </a:spcBef>
              <a:spcAft>
                <a:spcPct val="0"/>
              </a:spcAft>
              <a:buClrTx/>
              <a:buSzTx/>
              <a:buFontTx/>
              <a:buNone/>
              <a:tabLst/>
              <a:defRPr sz="800" smtClean="0">
                <a:solidFill>
                  <a:schemeClr val="bg1">
                    <a:lumMod val="50000"/>
                  </a:schemeClr>
                </a:solidFill>
                <a:latin typeface="+mn-lt"/>
                <a:cs typeface="+mn-cs"/>
              </a:defRPr>
            </a:lvl1pPr>
          </a:lstStyle>
          <a:p>
            <a:pPr>
              <a:defRPr/>
            </a:pPr>
            <a:r>
              <a:rPr lang="de-DE"/>
              <a:t>© sebis</a:t>
            </a:r>
            <a:endParaRPr lang="en-US" dirty="0"/>
          </a:p>
        </p:txBody>
      </p:sp>
      <p:sp>
        <p:nvSpPr>
          <p:cNvPr id="1029" name="Rectangle 5"/>
          <p:cNvSpPr>
            <a:spLocks noGrp="1" noChangeArrowheads="1"/>
          </p:cNvSpPr>
          <p:nvPr>
            <p:ph type="ftr" sz="quarter" idx="3"/>
          </p:nvPr>
        </p:nvSpPr>
        <p:spPr bwMode="auto">
          <a:xfrm>
            <a:off x="332903" y="6569076"/>
            <a:ext cx="5761567" cy="288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eaLnBrk="0" hangingPunct="0">
              <a:defRPr sz="800">
                <a:solidFill>
                  <a:schemeClr val="bg1">
                    <a:lumMod val="50000"/>
                  </a:schemeClr>
                </a:solidFill>
                <a:latin typeface="+mn-lt"/>
                <a:cs typeface="+mn-cs"/>
              </a:defRPr>
            </a:lvl1pPr>
          </a:lstStyle>
          <a:p>
            <a:pPr>
              <a:defRPr/>
            </a:pPr>
            <a:r>
              <a:rPr lang="en-US"/>
              <a:t>161208 Matthes English Master Slide Deck (wide)</a:t>
            </a:r>
            <a:endParaRPr lang="en-US" dirty="0"/>
          </a:p>
        </p:txBody>
      </p:sp>
      <p:sp>
        <p:nvSpPr>
          <p:cNvPr id="1030" name="Rectangle 6"/>
          <p:cNvSpPr>
            <a:spLocks noGrp="1" noChangeArrowheads="1"/>
          </p:cNvSpPr>
          <p:nvPr>
            <p:ph type="sldNum" sz="quarter" idx="4"/>
          </p:nvPr>
        </p:nvSpPr>
        <p:spPr bwMode="auto">
          <a:xfrm>
            <a:off x="11525251" y="6570616"/>
            <a:ext cx="332316" cy="288925"/>
          </a:xfrm>
          <a:prstGeom prst="rect">
            <a:avLst/>
          </a:prstGeom>
          <a:noFill/>
          <a:ln w="9525">
            <a:noFill/>
            <a:miter lim="800000"/>
            <a:headEnd/>
            <a:tailEnd/>
          </a:ln>
          <a:effectLst/>
        </p:spPr>
        <p:txBody>
          <a:bodyPr vert="horz" wrap="none" lIns="91440" tIns="45720" rIns="0" bIns="45720" numCol="1" anchor="ctr" anchorCtr="0" compatLnSpc="1">
            <a:prstTxWarp prst="textNoShape">
              <a:avLst/>
            </a:prstTxWarp>
          </a:bodyPr>
          <a:lstStyle>
            <a:lvl1pPr algn="r" eaLnBrk="0" hangingPunct="0">
              <a:defRPr sz="800">
                <a:solidFill>
                  <a:schemeClr val="bg1">
                    <a:lumMod val="50000"/>
                  </a:schemeClr>
                </a:solidFill>
                <a:latin typeface="+mn-lt"/>
                <a:cs typeface="+mn-cs"/>
              </a:defRPr>
            </a:lvl1pPr>
          </a:lstStyle>
          <a:p>
            <a:pPr>
              <a:defRPr/>
            </a:pPr>
            <a:fld id="{5E4FF76D-8657-43F1-929B-F6D2FAB2741A}" type="slidenum">
              <a:rPr lang="en-US" smtClean="0"/>
              <a:pPr>
                <a:defRPr/>
              </a:pPr>
              <a:t>‹Nr.›</a:t>
            </a:fld>
            <a:endParaRPr lang="en-US" dirty="0"/>
          </a:p>
        </p:txBody>
      </p:sp>
      <p:pic>
        <p:nvPicPr>
          <p:cNvPr id="8" name="Grafik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255861" y="398812"/>
            <a:ext cx="606858" cy="320055"/>
          </a:xfrm>
          <a:prstGeom prst="rect">
            <a:avLst/>
          </a:prstGeom>
        </p:spPr>
      </p:pic>
    </p:spTree>
  </p:cSld>
  <p:clrMap bg1="lt1" tx1="dk1" bg2="lt2" tx2="dk2" accent1="accent1" accent2="accent2" accent3="accent3" accent4="accent4" accent5="accent5" accent6="accent6" hlink="hlink" folHlink="folHlink"/>
  <p:sldLayoutIdLst>
    <p:sldLayoutId id="2147483774" r:id="rId1"/>
    <p:sldLayoutId id="2147483765" r:id="rId2"/>
    <p:sldLayoutId id="2147483778" r:id="rId3"/>
    <p:sldLayoutId id="2147483766" r:id="rId4"/>
    <p:sldLayoutId id="2147483767" r:id="rId5"/>
    <p:sldLayoutId id="2147483768" r:id="rId6"/>
    <p:sldLayoutId id="2147483769" r:id="rId7"/>
    <p:sldLayoutId id="2147483771" r:id="rId8"/>
    <p:sldLayoutId id="2147483779" r:id="rId9"/>
  </p:sldLayoutIdLst>
  <p:transition/>
  <p:hf hdr="0"/>
  <p:txStyles>
    <p:titleStyle>
      <a:lvl1pPr algn="l" rtl="0" eaLnBrk="1" fontAlgn="base" hangingPunct="1">
        <a:spcBef>
          <a:spcPct val="0"/>
        </a:spcBef>
        <a:spcAft>
          <a:spcPct val="0"/>
        </a:spcAft>
        <a:defRPr sz="2400" b="0" i="0" baseline="0">
          <a:solidFill>
            <a:srgbClr val="0065BD"/>
          </a:solidFill>
          <a:latin typeface="+mn-lt"/>
          <a:ea typeface="+mj-ea"/>
          <a:cs typeface="Arial Unicode MS" pitchFamily="34" charset="-128"/>
        </a:defRPr>
      </a:lvl1pPr>
      <a:lvl2pPr algn="l" rtl="0" eaLnBrk="1" fontAlgn="base" hangingPunct="1">
        <a:spcBef>
          <a:spcPct val="0"/>
        </a:spcBef>
        <a:spcAft>
          <a:spcPct val="0"/>
        </a:spcAft>
        <a:defRPr sz="2400" b="1">
          <a:solidFill>
            <a:schemeClr val="tx1"/>
          </a:solidFill>
          <a:latin typeface="Arial" pitchFamily="34" charset="0"/>
          <a:cs typeface="Arial" pitchFamily="34" charset="0"/>
        </a:defRPr>
      </a:lvl2pPr>
      <a:lvl3pPr algn="l" rtl="0" eaLnBrk="1" fontAlgn="base" hangingPunct="1">
        <a:spcBef>
          <a:spcPct val="0"/>
        </a:spcBef>
        <a:spcAft>
          <a:spcPct val="0"/>
        </a:spcAft>
        <a:defRPr sz="2400" b="1">
          <a:solidFill>
            <a:schemeClr val="tx1"/>
          </a:solidFill>
          <a:latin typeface="Arial" pitchFamily="34" charset="0"/>
          <a:cs typeface="Arial" pitchFamily="34" charset="0"/>
        </a:defRPr>
      </a:lvl3pPr>
      <a:lvl4pPr algn="l" rtl="0" eaLnBrk="1" fontAlgn="base" hangingPunct="1">
        <a:spcBef>
          <a:spcPct val="0"/>
        </a:spcBef>
        <a:spcAft>
          <a:spcPct val="0"/>
        </a:spcAft>
        <a:defRPr sz="2400" b="1">
          <a:solidFill>
            <a:schemeClr val="tx1"/>
          </a:solidFill>
          <a:latin typeface="Arial" pitchFamily="34" charset="0"/>
          <a:cs typeface="Arial" pitchFamily="34" charset="0"/>
        </a:defRPr>
      </a:lvl4pPr>
      <a:lvl5pPr algn="l" rtl="0" eaLnBrk="1" fontAlgn="base" hangingPunct="1">
        <a:spcBef>
          <a:spcPct val="0"/>
        </a:spcBef>
        <a:spcAft>
          <a:spcPct val="0"/>
        </a:spcAft>
        <a:defRPr sz="2400" b="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400">
          <a:solidFill>
            <a:schemeClr val="tx1"/>
          </a:solidFill>
          <a:latin typeface="TUM Neue Helvetica 75 Bold" charset="0"/>
        </a:defRPr>
      </a:lvl6pPr>
      <a:lvl7pPr marL="914400" algn="l" rtl="0" eaLnBrk="1" fontAlgn="base" hangingPunct="1">
        <a:spcBef>
          <a:spcPct val="0"/>
        </a:spcBef>
        <a:spcAft>
          <a:spcPct val="0"/>
        </a:spcAft>
        <a:defRPr sz="2400">
          <a:solidFill>
            <a:schemeClr val="tx1"/>
          </a:solidFill>
          <a:latin typeface="TUM Neue Helvetica 75 Bold" charset="0"/>
        </a:defRPr>
      </a:lvl7pPr>
      <a:lvl8pPr marL="1371600" algn="l" rtl="0" eaLnBrk="1" fontAlgn="base" hangingPunct="1">
        <a:spcBef>
          <a:spcPct val="0"/>
        </a:spcBef>
        <a:spcAft>
          <a:spcPct val="0"/>
        </a:spcAft>
        <a:defRPr sz="2400">
          <a:solidFill>
            <a:schemeClr val="tx1"/>
          </a:solidFill>
          <a:latin typeface="TUM Neue Helvetica 75 Bold" charset="0"/>
        </a:defRPr>
      </a:lvl8pPr>
      <a:lvl9pPr marL="1828800" algn="l" rtl="0" eaLnBrk="1" fontAlgn="base" hangingPunct="1">
        <a:spcBef>
          <a:spcPct val="0"/>
        </a:spcBef>
        <a:spcAft>
          <a:spcPct val="0"/>
        </a:spcAft>
        <a:defRPr sz="2400">
          <a:solidFill>
            <a:schemeClr val="tx1"/>
          </a:solidFill>
          <a:latin typeface="TUM Neue Helvetica 75 Bold" charset="0"/>
        </a:defRPr>
      </a:lvl9pPr>
    </p:titleStyle>
    <p:bodyStyle>
      <a:lvl1pPr marL="1588" indent="-1588" algn="l" rtl="0" eaLnBrk="1" fontAlgn="base" hangingPunct="1">
        <a:spcBef>
          <a:spcPct val="20000"/>
        </a:spcBef>
        <a:spcAft>
          <a:spcPct val="0"/>
        </a:spcAft>
        <a:defRPr>
          <a:solidFill>
            <a:schemeClr val="tx1"/>
          </a:solidFill>
          <a:latin typeface="+mn-lt"/>
          <a:ea typeface="+mn-ea"/>
          <a:cs typeface="Arial Unicode MS" pitchFamily="34" charset="-128"/>
        </a:defRPr>
      </a:lvl1pPr>
      <a:lvl2pPr marL="358775" indent="-260350" algn="l" rtl="0" eaLnBrk="1" fontAlgn="base" hangingPunct="1">
        <a:spcBef>
          <a:spcPct val="20000"/>
        </a:spcBef>
        <a:spcAft>
          <a:spcPct val="0"/>
        </a:spcAft>
        <a:buClr>
          <a:schemeClr val="tx2"/>
        </a:buClr>
        <a:buFont typeface="Wingdings" pitchFamily="2" charset="2"/>
        <a:buChar char="§"/>
        <a:defRPr baseline="0">
          <a:solidFill>
            <a:schemeClr val="tx1"/>
          </a:solidFill>
          <a:latin typeface="+mn-lt"/>
          <a:cs typeface="Arial Unicode MS" pitchFamily="34" charset="-128"/>
        </a:defRPr>
      </a:lvl2pPr>
      <a:lvl3pPr marL="625475" indent="-176213" algn="l" defTabSz="803275" rtl="0" eaLnBrk="1" fontAlgn="base" hangingPunct="1">
        <a:spcBef>
          <a:spcPct val="20000"/>
        </a:spcBef>
        <a:spcAft>
          <a:spcPct val="0"/>
        </a:spcAft>
        <a:buClr>
          <a:schemeClr val="tx2"/>
        </a:buClr>
        <a:buFont typeface="Wingdings" panose="05000000000000000000" pitchFamily="2" charset="2"/>
        <a:buChar char="§"/>
        <a:defRPr baseline="0">
          <a:solidFill>
            <a:schemeClr val="tx1"/>
          </a:solidFill>
          <a:latin typeface="+mn-lt"/>
          <a:cs typeface="Arial Unicode MS" pitchFamily="34" charset="-128"/>
        </a:defRPr>
      </a:lvl3pPr>
      <a:lvl4pPr marL="982663" indent="-174625"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4pPr>
      <a:lvl5pPr marL="1257300" indent="-182563"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5pPr>
      <a:lvl6pPr marL="2438400" indent="-228600" algn="l" rtl="0" eaLnBrk="1" fontAlgn="base" hangingPunct="1">
        <a:spcBef>
          <a:spcPct val="20000"/>
        </a:spcBef>
        <a:spcAft>
          <a:spcPct val="0"/>
        </a:spcAft>
        <a:buChar char="»"/>
        <a:defRPr sz="1400">
          <a:solidFill>
            <a:schemeClr val="tx2"/>
          </a:solidFill>
          <a:latin typeface="+mn-lt"/>
        </a:defRPr>
      </a:lvl6pPr>
      <a:lvl7pPr marL="2895600" indent="-228600" algn="l" rtl="0" eaLnBrk="1" fontAlgn="base" hangingPunct="1">
        <a:spcBef>
          <a:spcPct val="20000"/>
        </a:spcBef>
        <a:spcAft>
          <a:spcPct val="0"/>
        </a:spcAft>
        <a:buChar char="»"/>
        <a:defRPr sz="1400">
          <a:solidFill>
            <a:schemeClr val="tx2"/>
          </a:solidFill>
          <a:latin typeface="+mn-lt"/>
        </a:defRPr>
      </a:lvl7pPr>
      <a:lvl8pPr marL="3352800" indent="-228600" algn="l" rtl="0" eaLnBrk="1" fontAlgn="base" hangingPunct="1">
        <a:spcBef>
          <a:spcPct val="20000"/>
        </a:spcBef>
        <a:spcAft>
          <a:spcPct val="0"/>
        </a:spcAft>
        <a:buChar char="»"/>
        <a:defRPr sz="1400">
          <a:solidFill>
            <a:schemeClr val="tx2"/>
          </a:solidFill>
          <a:latin typeface="+mn-lt"/>
        </a:defRPr>
      </a:lvl8pPr>
      <a:lvl9pPr marL="3810000" indent="-228600" algn="l" rtl="0" eaLnBrk="1" fontAlgn="base" hangingPunct="1">
        <a:spcBef>
          <a:spcPct val="20000"/>
        </a:spcBef>
        <a:spcAft>
          <a:spcPct val="0"/>
        </a:spcAft>
        <a:buChar char="»"/>
        <a:defRPr sz="1400">
          <a:solidFill>
            <a:schemeClr val="tx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link-springer-com.eaccess.ub.tum.de/book/10.1007/978-3-642-29044-2"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9.gif"/><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jpe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371" y="3015421"/>
            <a:ext cx="11432843" cy="1202994"/>
          </a:xfrm>
        </p:spPr>
        <p:txBody>
          <a:bodyPr/>
          <a:lstStyle/>
          <a:p>
            <a:r>
              <a:rPr lang="en-CA" sz="3200" dirty="0"/>
              <a:t>Towards Understanding the User Interface Designer's Environment: An Empirical Approach</a:t>
            </a:r>
            <a:endParaRPr lang="en-US" sz="3200" dirty="0"/>
          </a:p>
        </p:txBody>
      </p:sp>
      <p:sp>
        <p:nvSpPr>
          <p:cNvPr id="16" name="Textplatzhalter 15"/>
          <p:cNvSpPr>
            <a:spLocks noGrp="1"/>
          </p:cNvSpPr>
          <p:nvPr>
            <p:ph type="body" sz="quarter" idx="10"/>
          </p:nvPr>
        </p:nvSpPr>
        <p:spPr/>
        <p:txBody>
          <a:bodyPr/>
          <a:lstStyle/>
          <a:p>
            <a:r>
              <a:rPr lang="en-AU" dirty="0"/>
              <a:t>Peter Mortimer, 19.06.2017, Munich</a:t>
            </a:r>
          </a:p>
        </p:txBody>
      </p:sp>
    </p:spTree>
    <p:extLst>
      <p:ext uri="{BB962C8B-B14F-4D97-AF65-F5344CB8AC3E}">
        <p14:creationId xmlns:p14="http://schemas.microsoft.com/office/powerpoint/2010/main" val="16805248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Current Progress</a:t>
            </a:r>
          </a:p>
        </p:txBody>
      </p:sp>
      <p:sp>
        <p:nvSpPr>
          <p:cNvPr id="4" name="Datumsplatzhalter 3"/>
          <p:cNvSpPr>
            <a:spLocks noGrp="1"/>
          </p:cNvSpPr>
          <p:nvPr>
            <p:ph type="dt" sz="half" idx="10"/>
          </p:nvPr>
        </p:nvSpPr>
        <p:spPr/>
        <p:txBody>
          <a:bodyPr/>
          <a:lstStyle/>
          <a:p>
            <a:pPr>
              <a:defRPr/>
            </a:pPr>
            <a:r>
              <a:rPr lang="de-DE" dirty="0"/>
              <a:t>© </a:t>
            </a:r>
            <a:r>
              <a:rPr lang="de-DE" dirty="0" err="1"/>
              <a:t>sebis</a:t>
            </a:r>
            <a:endParaRPr lang="de-DE" dirty="0"/>
          </a:p>
        </p:txBody>
      </p:sp>
      <p:sp>
        <p:nvSpPr>
          <p:cNvPr id="6" name="Foliennummernplatzhalter 5"/>
          <p:cNvSpPr>
            <a:spLocks noGrp="1"/>
          </p:cNvSpPr>
          <p:nvPr>
            <p:ph type="sldNum" sz="quarter" idx="12"/>
          </p:nvPr>
        </p:nvSpPr>
        <p:spPr/>
        <p:txBody>
          <a:bodyPr/>
          <a:lstStyle/>
          <a:p>
            <a:pPr>
              <a:defRPr/>
            </a:pPr>
            <a:fld id="{05BC9FAB-BDC1-47C0-A8BB-6E12A8205D33}" type="slidenum">
              <a:rPr lang="de-DE" smtClean="0"/>
              <a:pPr>
                <a:defRPr/>
              </a:pPr>
              <a:t>10</a:t>
            </a:fld>
            <a:endParaRPr lang="de-DE" dirty="0"/>
          </a:p>
        </p:txBody>
      </p:sp>
      <p:graphicFrame>
        <p:nvGraphicFramePr>
          <p:cNvPr id="9" name="Tabelle 8"/>
          <p:cNvGraphicFramePr>
            <a:graphicFrameLocks noGrp="1"/>
          </p:cNvGraphicFramePr>
          <p:nvPr>
            <p:extLst>
              <p:ext uri="{D42A27DB-BD31-4B8C-83A1-F6EECF244321}">
                <p14:modId xmlns:p14="http://schemas.microsoft.com/office/powerpoint/2010/main" val="4184402826"/>
              </p:ext>
            </p:extLst>
          </p:nvPr>
        </p:nvGraphicFramePr>
        <p:xfrm>
          <a:off x="332903" y="1586971"/>
          <a:ext cx="4061400" cy="3398768"/>
        </p:xfrm>
        <a:graphic>
          <a:graphicData uri="http://schemas.openxmlformats.org/drawingml/2006/table">
            <a:tbl>
              <a:tblPr firstRow="1" bandRow="1">
                <a:tableStyleId>{17292A2E-F333-43FB-9621-5CBBE7FDCDCB}</a:tableStyleId>
              </a:tblPr>
              <a:tblGrid>
                <a:gridCol w="1901160">
                  <a:extLst>
                    <a:ext uri="{9D8B030D-6E8A-4147-A177-3AD203B41FA5}">
                      <a16:colId xmlns:a16="http://schemas.microsoft.com/office/drawing/2014/main" val="20000"/>
                    </a:ext>
                  </a:extLst>
                </a:gridCol>
                <a:gridCol w="1080120">
                  <a:extLst>
                    <a:ext uri="{9D8B030D-6E8A-4147-A177-3AD203B41FA5}">
                      <a16:colId xmlns:a16="http://schemas.microsoft.com/office/drawing/2014/main" val="20002"/>
                    </a:ext>
                  </a:extLst>
                </a:gridCol>
                <a:gridCol w="1080120">
                  <a:extLst>
                    <a:ext uri="{9D8B030D-6E8A-4147-A177-3AD203B41FA5}">
                      <a16:colId xmlns:a16="http://schemas.microsoft.com/office/drawing/2014/main" val="20004"/>
                    </a:ext>
                  </a:extLst>
                </a:gridCol>
              </a:tblGrid>
              <a:tr h="432048">
                <a:tc>
                  <a:txBody>
                    <a:bodyPr/>
                    <a:lstStyle/>
                    <a:p>
                      <a:pPr algn="l"/>
                      <a:r>
                        <a:rPr lang="en-US" sz="1600" dirty="0"/>
                        <a:t>Task</a:t>
                      </a:r>
                    </a:p>
                  </a:txBody>
                  <a:tcPr/>
                </a:tc>
                <a:tc>
                  <a:txBody>
                    <a:bodyPr/>
                    <a:lstStyle/>
                    <a:p>
                      <a:r>
                        <a:rPr lang="en-US" sz="1600" dirty="0"/>
                        <a:t>Start</a:t>
                      </a:r>
                    </a:p>
                  </a:txBody>
                  <a:tcPr/>
                </a:tc>
                <a:tc>
                  <a:txBody>
                    <a:bodyPr/>
                    <a:lstStyle/>
                    <a:p>
                      <a:r>
                        <a:rPr lang="en-US" sz="1600" dirty="0"/>
                        <a:t>End</a:t>
                      </a:r>
                    </a:p>
                  </a:txBody>
                  <a:tcPr/>
                </a:tc>
                <a:extLst>
                  <a:ext uri="{0D108BD9-81ED-4DB2-BD59-A6C34878D82A}">
                    <a16:rowId xmlns:a16="http://schemas.microsoft.com/office/drawing/2014/main" val="10000"/>
                  </a:ext>
                </a:extLst>
              </a:tr>
              <a:tr h="370840">
                <a:tc>
                  <a:txBody>
                    <a:bodyPr/>
                    <a:lstStyle/>
                    <a:p>
                      <a:r>
                        <a:rPr lang="en-US" sz="1400" dirty="0"/>
                        <a:t>Survey Preparation</a:t>
                      </a:r>
                    </a:p>
                  </a:txBody>
                  <a:tcPr/>
                </a:tc>
                <a:tc>
                  <a:txBody>
                    <a:bodyPr/>
                    <a:lstStyle/>
                    <a:p>
                      <a:r>
                        <a:rPr lang="en-US" sz="1400" dirty="0"/>
                        <a:t>May</a:t>
                      </a:r>
                      <a:r>
                        <a:rPr lang="en-US" sz="1400" baseline="0" dirty="0"/>
                        <a:t> 17</a:t>
                      </a:r>
                      <a:endParaRPr lang="en-US" sz="1400" dirty="0"/>
                    </a:p>
                  </a:txBody>
                  <a:tcPr/>
                </a:tc>
                <a:tc>
                  <a:txBody>
                    <a:bodyPr/>
                    <a:lstStyle/>
                    <a:p>
                      <a:r>
                        <a:rPr lang="en-US" sz="1400" dirty="0"/>
                        <a:t>June 7</a:t>
                      </a:r>
                    </a:p>
                  </a:txBody>
                  <a:tcPr/>
                </a:tc>
                <a:extLst>
                  <a:ext uri="{0D108BD9-81ED-4DB2-BD59-A6C34878D82A}">
                    <a16:rowId xmlns:a16="http://schemas.microsoft.com/office/drawing/2014/main" val="10001"/>
                  </a:ext>
                </a:extLst>
              </a:tr>
              <a:tr h="370840">
                <a:tc>
                  <a:txBody>
                    <a:bodyPr/>
                    <a:lstStyle/>
                    <a:p>
                      <a:r>
                        <a:rPr lang="en-US" sz="1400" dirty="0"/>
                        <a:t>Survey</a:t>
                      </a:r>
                    </a:p>
                  </a:txBody>
                  <a:tcPr/>
                </a:tc>
                <a:tc>
                  <a:txBody>
                    <a:bodyPr/>
                    <a:lstStyle/>
                    <a:p>
                      <a:r>
                        <a:rPr lang="en-US" sz="1400" dirty="0"/>
                        <a:t>June 7</a:t>
                      </a:r>
                    </a:p>
                  </a:txBody>
                  <a:tcPr/>
                </a:tc>
                <a:tc>
                  <a:txBody>
                    <a:bodyPr/>
                    <a:lstStyle/>
                    <a:p>
                      <a:r>
                        <a:rPr lang="en-US" sz="1400" dirty="0"/>
                        <a:t>July 9</a:t>
                      </a:r>
                    </a:p>
                  </a:txBody>
                  <a:tcPr/>
                </a:tc>
                <a:extLst>
                  <a:ext uri="{0D108BD9-81ED-4DB2-BD59-A6C34878D82A}">
                    <a16:rowId xmlns:a16="http://schemas.microsoft.com/office/drawing/2014/main" val="10002"/>
                  </a:ext>
                </a:extLst>
              </a:tr>
              <a:tr h="370840">
                <a:tc>
                  <a:txBody>
                    <a:bodyPr/>
                    <a:lstStyle/>
                    <a:p>
                      <a:r>
                        <a:rPr lang="en-US" sz="1400" dirty="0"/>
                        <a:t>Evaluation</a:t>
                      </a:r>
                    </a:p>
                  </a:txBody>
                  <a:tcPr/>
                </a:tc>
                <a:tc>
                  <a:txBody>
                    <a:bodyPr/>
                    <a:lstStyle/>
                    <a:p>
                      <a:r>
                        <a:rPr lang="en-US" sz="1400" dirty="0"/>
                        <a:t>July 10</a:t>
                      </a:r>
                    </a:p>
                  </a:txBody>
                  <a:tcPr/>
                </a:tc>
                <a:tc>
                  <a:txBody>
                    <a:bodyPr/>
                    <a:lstStyle/>
                    <a:p>
                      <a:r>
                        <a:rPr lang="en-US" sz="1400" dirty="0"/>
                        <a:t>July 31</a:t>
                      </a:r>
                    </a:p>
                  </a:txBody>
                  <a:tcPr/>
                </a:tc>
                <a:extLst>
                  <a:ext uri="{0D108BD9-81ED-4DB2-BD59-A6C34878D82A}">
                    <a16:rowId xmlns:a16="http://schemas.microsoft.com/office/drawing/2014/main" val="10003"/>
                  </a:ext>
                </a:extLst>
              </a:tr>
              <a:tr h="370840">
                <a:tc>
                  <a:txBody>
                    <a:bodyPr/>
                    <a:lstStyle/>
                    <a:p>
                      <a:r>
                        <a:rPr lang="en-US" sz="1400" dirty="0"/>
                        <a:t>Visualization</a:t>
                      </a:r>
                    </a:p>
                  </a:txBody>
                  <a:tcPr/>
                </a:tc>
                <a:tc>
                  <a:txBody>
                    <a:bodyPr/>
                    <a:lstStyle/>
                    <a:p>
                      <a:r>
                        <a:rPr lang="en-US" sz="1400" dirty="0"/>
                        <a:t>August 1</a:t>
                      </a:r>
                    </a:p>
                  </a:txBody>
                  <a:tcPr/>
                </a:tc>
                <a:tc>
                  <a:txBody>
                    <a:bodyPr/>
                    <a:lstStyle/>
                    <a:p>
                      <a:r>
                        <a:rPr lang="en-US" sz="1400" dirty="0"/>
                        <a:t>August 7</a:t>
                      </a:r>
                    </a:p>
                  </a:txBody>
                  <a:tcPr/>
                </a:tc>
                <a:extLst>
                  <a:ext uri="{0D108BD9-81ED-4DB2-BD59-A6C34878D82A}">
                    <a16:rowId xmlns:a16="http://schemas.microsoft.com/office/drawing/2014/main" val="10004"/>
                  </a:ext>
                </a:extLst>
              </a:tr>
              <a:tr h="370840">
                <a:tc>
                  <a:txBody>
                    <a:bodyPr/>
                    <a:lstStyle/>
                    <a:p>
                      <a:r>
                        <a:rPr lang="en-US" sz="1400" dirty="0"/>
                        <a:t>Final Presentation</a:t>
                      </a:r>
                    </a:p>
                  </a:txBody>
                  <a:tcPr/>
                </a:tc>
                <a:tc>
                  <a:txBody>
                    <a:bodyPr/>
                    <a:lstStyle/>
                    <a:p>
                      <a:r>
                        <a:rPr lang="en-US" sz="1400" dirty="0"/>
                        <a:t>August 8</a:t>
                      </a:r>
                    </a:p>
                  </a:txBody>
                  <a:tcPr/>
                </a:tc>
                <a:tc>
                  <a:txBody>
                    <a:bodyPr/>
                    <a:lstStyle/>
                    <a:p>
                      <a:r>
                        <a:rPr lang="en-US" sz="1400" dirty="0"/>
                        <a:t>August 15</a:t>
                      </a:r>
                    </a:p>
                  </a:txBody>
                  <a:tcPr/>
                </a:tc>
                <a:extLst>
                  <a:ext uri="{0D108BD9-81ED-4DB2-BD59-A6C34878D82A}">
                    <a16:rowId xmlns:a16="http://schemas.microsoft.com/office/drawing/2014/main" val="10005"/>
                  </a:ext>
                </a:extLst>
              </a:tr>
              <a:tr h="370840">
                <a:tc>
                  <a:txBody>
                    <a:bodyPr/>
                    <a:lstStyle/>
                    <a:p>
                      <a:r>
                        <a:rPr lang="en-US" sz="1400" dirty="0"/>
                        <a:t>Prepare Report</a:t>
                      </a:r>
                    </a:p>
                  </a:txBody>
                  <a:tcPr>
                    <a:solidFill>
                      <a:schemeClr val="bg1">
                        <a:lumMod val="85000"/>
                      </a:schemeClr>
                    </a:solidFill>
                  </a:tcPr>
                </a:tc>
                <a:tc>
                  <a:txBody>
                    <a:bodyPr/>
                    <a:lstStyle/>
                    <a:p>
                      <a:r>
                        <a:rPr lang="en-US" sz="1400" dirty="0"/>
                        <a:t>June 17</a:t>
                      </a:r>
                    </a:p>
                  </a:txBody>
                  <a:tcPr>
                    <a:solidFill>
                      <a:schemeClr val="bg1">
                        <a:lumMod val="85000"/>
                      </a:schemeClr>
                    </a:solidFill>
                  </a:tcPr>
                </a:tc>
                <a:tc>
                  <a:txBody>
                    <a:bodyPr/>
                    <a:lstStyle/>
                    <a:p>
                      <a:r>
                        <a:rPr lang="en-US" sz="1400" dirty="0"/>
                        <a:t>June 24</a:t>
                      </a:r>
                    </a:p>
                  </a:txBody>
                  <a:tcPr>
                    <a:solidFill>
                      <a:schemeClr val="bg1">
                        <a:lumMod val="85000"/>
                      </a:schemeClr>
                    </a:solidFill>
                  </a:tcPr>
                </a:tc>
                <a:extLst>
                  <a:ext uri="{0D108BD9-81ED-4DB2-BD59-A6C34878D82A}">
                    <a16:rowId xmlns:a16="http://schemas.microsoft.com/office/drawing/2014/main" val="3950954738"/>
                  </a:ext>
                </a:extLst>
              </a:tr>
              <a:tr h="370840">
                <a:tc>
                  <a:txBody>
                    <a:bodyPr/>
                    <a:lstStyle/>
                    <a:p>
                      <a:r>
                        <a:rPr lang="en-US" sz="1400" dirty="0"/>
                        <a:t>Writing Phase</a:t>
                      </a:r>
                    </a:p>
                  </a:txBody>
                  <a:tcPr>
                    <a:solidFill>
                      <a:schemeClr val="bg1">
                        <a:lumMod val="85000"/>
                      </a:schemeClr>
                    </a:solidFill>
                  </a:tcPr>
                </a:tc>
                <a:tc>
                  <a:txBody>
                    <a:bodyPr/>
                    <a:lstStyle/>
                    <a:p>
                      <a:r>
                        <a:rPr lang="en-US" sz="1400" dirty="0"/>
                        <a:t>June 25</a:t>
                      </a:r>
                    </a:p>
                  </a:txBody>
                  <a:tcPr>
                    <a:solidFill>
                      <a:schemeClr val="bg1">
                        <a:lumMod val="85000"/>
                      </a:schemeClr>
                    </a:solidFill>
                  </a:tcPr>
                </a:tc>
                <a:tc>
                  <a:txBody>
                    <a:bodyPr/>
                    <a:lstStyle/>
                    <a:p>
                      <a:r>
                        <a:rPr lang="en-US" sz="1400" dirty="0"/>
                        <a:t>July 29</a:t>
                      </a:r>
                    </a:p>
                  </a:txBody>
                  <a:tcPr>
                    <a:solidFill>
                      <a:schemeClr val="bg1">
                        <a:lumMod val="85000"/>
                      </a:schemeClr>
                    </a:solidFill>
                  </a:tcPr>
                </a:tc>
                <a:extLst>
                  <a:ext uri="{0D108BD9-81ED-4DB2-BD59-A6C34878D82A}">
                    <a16:rowId xmlns:a16="http://schemas.microsoft.com/office/drawing/2014/main" val="139742713"/>
                  </a:ext>
                </a:extLst>
              </a:tr>
              <a:tr h="370840">
                <a:tc>
                  <a:txBody>
                    <a:bodyPr/>
                    <a:lstStyle/>
                    <a:p>
                      <a:r>
                        <a:rPr lang="en-US" sz="1400" dirty="0"/>
                        <a:t>Survey Distribution</a:t>
                      </a:r>
                    </a:p>
                  </a:txBody>
                  <a:tcPr>
                    <a:solidFill>
                      <a:schemeClr val="bg1">
                        <a:lumMod val="85000"/>
                      </a:schemeClr>
                    </a:solidFill>
                  </a:tcPr>
                </a:tc>
                <a:tc>
                  <a:txBody>
                    <a:bodyPr/>
                    <a:lstStyle/>
                    <a:p>
                      <a:r>
                        <a:rPr lang="en-US" sz="1400" dirty="0"/>
                        <a:t>August 15</a:t>
                      </a:r>
                    </a:p>
                  </a:txBody>
                  <a:tcPr>
                    <a:solidFill>
                      <a:schemeClr val="bg1">
                        <a:lumMod val="85000"/>
                      </a:schemeClr>
                    </a:solidFill>
                  </a:tcPr>
                </a:tc>
                <a:tc>
                  <a:txBody>
                    <a:bodyPr/>
                    <a:lstStyle/>
                    <a:p>
                      <a:r>
                        <a:rPr lang="en-US" sz="1400" dirty="0"/>
                        <a:t>August 17</a:t>
                      </a:r>
                    </a:p>
                  </a:txBody>
                  <a:tcPr>
                    <a:solidFill>
                      <a:schemeClr val="bg1">
                        <a:lumMod val="85000"/>
                      </a:schemeClr>
                    </a:solidFill>
                  </a:tcPr>
                </a:tc>
                <a:extLst>
                  <a:ext uri="{0D108BD9-81ED-4DB2-BD59-A6C34878D82A}">
                    <a16:rowId xmlns:a16="http://schemas.microsoft.com/office/drawing/2014/main" val="1243002340"/>
                  </a:ext>
                </a:extLst>
              </a:tr>
            </a:tbl>
          </a:graphicData>
        </a:graphic>
      </p:graphicFrame>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4727" y="1599587"/>
            <a:ext cx="6842062" cy="3648410"/>
          </a:xfrm>
          <a:prstGeom prst="rect">
            <a:avLst/>
          </a:prstGeom>
        </p:spPr>
      </p:pic>
      <p:sp>
        <p:nvSpPr>
          <p:cNvPr id="10" name="Fußzeilenplatzhalter 4"/>
          <p:cNvSpPr>
            <a:spLocks noGrp="1"/>
          </p:cNvSpPr>
          <p:nvPr>
            <p:ph type="ftr" sz="quarter" idx="11"/>
          </p:nvPr>
        </p:nvSpPr>
        <p:spPr>
          <a:xfrm>
            <a:off x="332903" y="6570616"/>
            <a:ext cx="7347273" cy="288925"/>
          </a:xfrm>
        </p:spPr>
        <p:txBody>
          <a:bodyPr/>
          <a:lstStyle/>
          <a:p>
            <a:r>
              <a:rPr lang="en-US" dirty="0"/>
              <a:t>170619 Kick Off Presentation – </a:t>
            </a:r>
            <a:r>
              <a:rPr lang="en-CA" dirty="0"/>
              <a:t>Towards Understanding the User Interface Designer’s environment: An Empirical Approach by </a:t>
            </a:r>
            <a:r>
              <a:rPr lang="en-US" dirty="0"/>
              <a:t>Peter Mortimer</a:t>
            </a:r>
            <a:endParaRPr lang="de-DE" dirty="0"/>
          </a:p>
        </p:txBody>
      </p:sp>
    </p:spTree>
    <p:extLst>
      <p:ext uri="{BB962C8B-B14F-4D97-AF65-F5344CB8AC3E}">
        <p14:creationId xmlns:p14="http://schemas.microsoft.com/office/powerpoint/2010/main" val="222608863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platzhalter 16"/>
          <p:cNvSpPr>
            <a:spLocks noGrp="1"/>
          </p:cNvSpPr>
          <p:nvPr>
            <p:ph type="body" sz="quarter" idx="13"/>
          </p:nvPr>
        </p:nvSpPr>
        <p:spPr/>
        <p:txBody>
          <a:bodyPr/>
          <a:lstStyle/>
          <a:p>
            <a:r>
              <a:rPr lang="en-AU" dirty="0"/>
              <a:t>Peter Mortimer</a:t>
            </a:r>
          </a:p>
        </p:txBody>
      </p:sp>
      <p:sp>
        <p:nvSpPr>
          <p:cNvPr id="18" name="Textplatzhalter 17"/>
          <p:cNvSpPr>
            <a:spLocks noGrp="1"/>
          </p:cNvSpPr>
          <p:nvPr>
            <p:ph type="body" sz="quarter" idx="14"/>
          </p:nvPr>
        </p:nvSpPr>
        <p:spPr/>
        <p:txBody>
          <a:bodyPr/>
          <a:lstStyle/>
          <a:p>
            <a:r>
              <a:rPr lang="en-AU" noProof="1"/>
              <a:t>	</a:t>
            </a:r>
          </a:p>
        </p:txBody>
      </p:sp>
      <p:sp>
        <p:nvSpPr>
          <p:cNvPr id="19" name="Textplatzhalter 18"/>
          <p:cNvSpPr>
            <a:spLocks noGrp="1"/>
          </p:cNvSpPr>
          <p:nvPr>
            <p:ph type="body" sz="quarter" idx="15"/>
          </p:nvPr>
        </p:nvSpPr>
        <p:spPr>
          <a:xfrm>
            <a:off x="2252792" y="5475601"/>
            <a:ext cx="1293429" cy="133350"/>
          </a:xfrm>
        </p:spPr>
        <p:txBody>
          <a:bodyPr/>
          <a:lstStyle/>
          <a:p>
            <a:r>
              <a:rPr lang="en-AU" dirty="0"/>
              <a:t>17132</a:t>
            </a:r>
          </a:p>
        </p:txBody>
      </p:sp>
      <p:sp>
        <p:nvSpPr>
          <p:cNvPr id="20" name="Textplatzhalter 19"/>
          <p:cNvSpPr>
            <a:spLocks noGrp="1"/>
          </p:cNvSpPr>
          <p:nvPr>
            <p:ph type="body" sz="quarter" idx="16"/>
          </p:nvPr>
        </p:nvSpPr>
        <p:spPr>
          <a:xfrm>
            <a:off x="1127448" y="5932082"/>
            <a:ext cx="2452083" cy="131762"/>
          </a:xfrm>
        </p:spPr>
        <p:txBody>
          <a:bodyPr/>
          <a:lstStyle/>
          <a:p>
            <a:r>
              <a:rPr lang="en-AU" dirty="0"/>
              <a:t>peter.mortimer@tum.de</a:t>
            </a:r>
          </a:p>
        </p:txBody>
      </p:sp>
      <p:sp>
        <p:nvSpPr>
          <p:cNvPr id="21" name="Inhaltsplatzhalter 20"/>
          <p:cNvSpPr>
            <a:spLocks noGrp="1"/>
          </p:cNvSpPr>
          <p:nvPr>
            <p:ph sz="quarter" idx="18"/>
          </p:nvPr>
        </p:nvSpPr>
        <p:spPr/>
        <p:txBody>
          <a:bodyPr/>
          <a:lstStyle/>
          <a:p>
            <a:r>
              <a:rPr lang="en-AU"/>
              <a:t> </a:t>
            </a:r>
            <a:endParaRPr lang="en-AU" dirty="0"/>
          </a:p>
        </p:txBody>
      </p:sp>
    </p:spTree>
    <p:extLst>
      <p:ext uri="{BB962C8B-B14F-4D97-AF65-F5344CB8AC3E}">
        <p14:creationId xmlns:p14="http://schemas.microsoft.com/office/powerpoint/2010/main" val="1627620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841186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a:bodyPr>
          <a:lstStyle/>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Motivation</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Research Questions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Approach</a:t>
            </a:r>
            <a:br>
              <a:rPr lang="en-US" sz="2000" dirty="0"/>
            </a:b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Current Progress</a:t>
            </a:r>
          </a:p>
        </p:txBody>
      </p:sp>
      <p:sp>
        <p:nvSpPr>
          <p:cNvPr id="2" name="Titel 1"/>
          <p:cNvSpPr>
            <a:spLocks noGrp="1"/>
          </p:cNvSpPr>
          <p:nvPr>
            <p:ph type="title"/>
          </p:nvPr>
        </p:nvSpPr>
        <p:spPr/>
        <p:txBody>
          <a:bodyPr/>
          <a:lstStyle/>
          <a:p>
            <a:r>
              <a:rPr lang="en-US"/>
              <a:t>Outline</a:t>
            </a:r>
            <a:endParaRPr lang="en-US" dirty="0"/>
          </a:p>
        </p:txBody>
      </p:sp>
      <p:sp>
        <p:nvSpPr>
          <p:cNvPr id="4" name="Datumsplatzhalter 3"/>
          <p:cNvSpPr>
            <a:spLocks noGrp="1"/>
          </p:cNvSpPr>
          <p:nvPr>
            <p:ph type="dt" sz="half" idx="10"/>
          </p:nvPr>
        </p:nvSpPr>
        <p:spPr/>
        <p:txBody>
          <a:bodyPr/>
          <a:lstStyle/>
          <a:p>
            <a:r>
              <a:rPr lang="de-DE"/>
              <a:t>© sebis</a:t>
            </a:r>
            <a:endParaRPr lang="de-DE" dirty="0"/>
          </a:p>
        </p:txBody>
      </p:sp>
      <p:sp>
        <p:nvSpPr>
          <p:cNvPr id="5" name="Fußzeilenplatzhalter 4"/>
          <p:cNvSpPr>
            <a:spLocks noGrp="1"/>
          </p:cNvSpPr>
          <p:nvPr>
            <p:ph type="ftr" sz="quarter" idx="11"/>
          </p:nvPr>
        </p:nvSpPr>
        <p:spPr>
          <a:xfrm>
            <a:off x="332903" y="6570616"/>
            <a:ext cx="7347273" cy="288925"/>
          </a:xfrm>
        </p:spPr>
        <p:txBody>
          <a:bodyPr/>
          <a:lstStyle/>
          <a:p>
            <a:r>
              <a:rPr lang="en-US" dirty="0"/>
              <a:t>170619 Kick Off Presentation – </a:t>
            </a:r>
            <a:r>
              <a:rPr lang="en-CA" dirty="0"/>
              <a:t>Towards Understanding the User Interface Designer’s environment: An Empirical Approach by </a:t>
            </a:r>
            <a:r>
              <a:rPr lang="en-US" dirty="0"/>
              <a:t>Peter Mortimer</a:t>
            </a:r>
            <a:endParaRPr lang="de-DE" dirty="0"/>
          </a:p>
        </p:txBody>
      </p:sp>
      <p:sp>
        <p:nvSpPr>
          <p:cNvPr id="6" name="Foliennummernplatzhalter 5"/>
          <p:cNvSpPr>
            <a:spLocks noGrp="1"/>
          </p:cNvSpPr>
          <p:nvPr>
            <p:ph type="sldNum" sz="quarter" idx="12"/>
          </p:nvPr>
        </p:nvSpPr>
        <p:spPr/>
        <p:txBody>
          <a:bodyPr/>
          <a:lstStyle/>
          <a:p>
            <a:fld id="{05BC9FAB-BDC1-47C0-A8BB-6E12A8205D33}" type="slidenum">
              <a:rPr lang="de-DE" smtClean="0"/>
              <a:pPr/>
              <a:t>2</a:t>
            </a:fld>
            <a:endParaRPr lang="de-DE" dirty="0"/>
          </a:p>
        </p:txBody>
      </p:sp>
    </p:spTree>
    <p:extLst>
      <p:ext uri="{BB962C8B-B14F-4D97-AF65-F5344CB8AC3E}">
        <p14:creationId xmlns:p14="http://schemas.microsoft.com/office/powerpoint/2010/main" val="149688139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Motivation</a:t>
            </a:r>
          </a:p>
        </p:txBody>
      </p:sp>
      <p:sp>
        <p:nvSpPr>
          <p:cNvPr id="4" name="Datumsplatzhalter 3"/>
          <p:cNvSpPr>
            <a:spLocks noGrp="1"/>
          </p:cNvSpPr>
          <p:nvPr>
            <p:ph type="dt" sz="half" idx="10"/>
          </p:nvPr>
        </p:nvSpPr>
        <p:spPr/>
        <p:txBody>
          <a:bodyPr/>
          <a:lstStyle/>
          <a:p>
            <a:pPr>
              <a:defRPr/>
            </a:pPr>
            <a:r>
              <a:rPr lang="de-DE"/>
              <a:t>© sebis</a:t>
            </a:r>
            <a:endParaRPr lang="de-DE" dirty="0"/>
          </a:p>
        </p:txBody>
      </p:sp>
      <p:sp>
        <p:nvSpPr>
          <p:cNvPr id="6" name="Foliennummernplatzhalter 5"/>
          <p:cNvSpPr>
            <a:spLocks noGrp="1"/>
          </p:cNvSpPr>
          <p:nvPr>
            <p:ph type="sldNum" sz="quarter" idx="12"/>
          </p:nvPr>
        </p:nvSpPr>
        <p:spPr/>
        <p:txBody>
          <a:bodyPr/>
          <a:lstStyle/>
          <a:p>
            <a:pPr>
              <a:defRPr/>
            </a:pPr>
            <a:fld id="{05BC9FAB-BDC1-47C0-A8BB-6E12A8205D33}" type="slidenum">
              <a:rPr lang="de-DE" smtClean="0"/>
              <a:pPr>
                <a:defRPr/>
              </a:pPr>
              <a:t>3</a:t>
            </a:fld>
            <a:endParaRPr lang="de-DE" dirty="0"/>
          </a:p>
        </p:txBody>
      </p:sp>
      <p:sp>
        <p:nvSpPr>
          <p:cNvPr id="10" name="Cube 9"/>
          <p:cNvSpPr/>
          <p:nvPr/>
        </p:nvSpPr>
        <p:spPr bwMode="auto">
          <a:xfrm>
            <a:off x="1307006" y="1412776"/>
            <a:ext cx="3060802" cy="2664296"/>
          </a:xfrm>
          <a:prstGeom prst="cube">
            <a:avLst>
              <a:gd name="adj" fmla="val 8657"/>
            </a:avLst>
          </a:prstGeom>
          <a:solidFill>
            <a:schemeClr val="accent1">
              <a:lumMod val="60000"/>
              <a:lumOff val="40000"/>
            </a:schemeClr>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11" name="Cube 10"/>
          <p:cNvSpPr/>
          <p:nvPr/>
        </p:nvSpPr>
        <p:spPr bwMode="auto">
          <a:xfrm>
            <a:off x="7386924" y="1409215"/>
            <a:ext cx="3060802" cy="2664296"/>
          </a:xfrm>
          <a:prstGeom prst="cube">
            <a:avLst>
              <a:gd name="adj" fmla="val 8657"/>
            </a:avLst>
          </a:prstGeom>
          <a:solidFill>
            <a:schemeClr val="tx2">
              <a:lumMod val="25000"/>
              <a:lumOff val="75000"/>
            </a:schemeClr>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12" name="Textfeld 11"/>
          <p:cNvSpPr txBox="1"/>
          <p:nvPr/>
        </p:nvSpPr>
        <p:spPr>
          <a:xfrm>
            <a:off x="2279576" y="1642617"/>
            <a:ext cx="1440160"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b="1" dirty="0">
                <a:latin typeface="Arial" pitchFamily="34" charset="0"/>
              </a:rPr>
              <a:t>Design</a:t>
            </a:r>
          </a:p>
        </p:txBody>
      </p:sp>
      <p:sp>
        <p:nvSpPr>
          <p:cNvPr id="13" name="Textfeld 12"/>
          <p:cNvSpPr txBox="1"/>
          <p:nvPr/>
        </p:nvSpPr>
        <p:spPr>
          <a:xfrm>
            <a:off x="8112224" y="1642617"/>
            <a:ext cx="1932955"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b="1" dirty="0">
                <a:latin typeface="Arial" pitchFamily="34" charset="0"/>
              </a:rPr>
              <a:t>Development</a:t>
            </a:r>
          </a:p>
        </p:txBody>
      </p:sp>
      <p:pic>
        <p:nvPicPr>
          <p:cNvPr id="15" name="Grafik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7028" y="2180301"/>
            <a:ext cx="1300593" cy="1300593"/>
          </a:xfrm>
          <a:prstGeom prst="rect">
            <a:avLst/>
          </a:prstGeom>
        </p:spPr>
      </p:pic>
      <p:pic>
        <p:nvPicPr>
          <p:cNvPr id="17" name="Grafik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7110" y="2180300"/>
            <a:ext cx="1300593" cy="1300593"/>
          </a:xfrm>
          <a:prstGeom prst="rect">
            <a:avLst/>
          </a:prstGeom>
        </p:spPr>
      </p:pic>
      <p:pic>
        <p:nvPicPr>
          <p:cNvPr id="19" name="Grafik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23592" y="4236647"/>
            <a:ext cx="607949" cy="607949"/>
          </a:xfrm>
          <a:prstGeom prst="rect">
            <a:avLst/>
          </a:prstGeom>
        </p:spPr>
      </p:pic>
      <p:pic>
        <p:nvPicPr>
          <p:cNvPr id="20" name="Grafik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09138" y="4248521"/>
            <a:ext cx="607949" cy="607949"/>
          </a:xfrm>
          <a:prstGeom prst="rect">
            <a:avLst/>
          </a:prstGeom>
        </p:spPr>
      </p:pic>
      <p:pic>
        <p:nvPicPr>
          <p:cNvPr id="21" name="Grafik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45254" y="3949202"/>
            <a:ext cx="607949" cy="607949"/>
          </a:xfrm>
          <a:prstGeom prst="rect">
            <a:avLst/>
          </a:prstGeom>
        </p:spPr>
      </p:pic>
      <p:pic>
        <p:nvPicPr>
          <p:cNvPr id="22" name="Grafik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1062" y="5110754"/>
            <a:ext cx="607949" cy="607949"/>
          </a:xfrm>
          <a:prstGeom prst="rect">
            <a:avLst/>
          </a:prstGeom>
        </p:spPr>
      </p:pic>
      <p:sp>
        <p:nvSpPr>
          <p:cNvPr id="23" name="Textfeld 22"/>
          <p:cNvSpPr txBox="1"/>
          <p:nvPr/>
        </p:nvSpPr>
        <p:spPr>
          <a:xfrm>
            <a:off x="2063320" y="4855935"/>
            <a:ext cx="1548172"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latin typeface="Arial" pitchFamily="34" charset="0"/>
              </a:rPr>
              <a:t>UI Designer</a:t>
            </a:r>
          </a:p>
        </p:txBody>
      </p:sp>
      <p:sp>
        <p:nvSpPr>
          <p:cNvPr id="24" name="Textfeld 23"/>
          <p:cNvSpPr txBox="1"/>
          <p:nvPr/>
        </p:nvSpPr>
        <p:spPr>
          <a:xfrm>
            <a:off x="8112224" y="4855935"/>
            <a:ext cx="1740564"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latin typeface="Arial" pitchFamily="34" charset="0"/>
              </a:rPr>
              <a:t>Developer</a:t>
            </a:r>
          </a:p>
        </p:txBody>
      </p:sp>
      <p:sp>
        <p:nvSpPr>
          <p:cNvPr id="25" name="Textfeld 24"/>
          <p:cNvSpPr txBox="1"/>
          <p:nvPr/>
        </p:nvSpPr>
        <p:spPr>
          <a:xfrm>
            <a:off x="10526184" y="4538271"/>
            <a:ext cx="1740564"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latin typeface="Arial" pitchFamily="34" charset="0"/>
              </a:rPr>
              <a:t>Customer</a:t>
            </a:r>
          </a:p>
        </p:txBody>
      </p:sp>
      <p:sp>
        <p:nvSpPr>
          <p:cNvPr id="26" name="Textfeld 25"/>
          <p:cNvSpPr txBox="1"/>
          <p:nvPr/>
        </p:nvSpPr>
        <p:spPr>
          <a:xfrm>
            <a:off x="10654969" y="5709816"/>
            <a:ext cx="1740564"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latin typeface="Arial" pitchFamily="34" charset="0"/>
              </a:rPr>
              <a:t>Manager</a:t>
            </a:r>
          </a:p>
        </p:txBody>
      </p:sp>
      <p:sp>
        <p:nvSpPr>
          <p:cNvPr id="33" name="Fußzeilenplatzhalter 4"/>
          <p:cNvSpPr>
            <a:spLocks noGrp="1"/>
          </p:cNvSpPr>
          <p:nvPr>
            <p:ph type="ftr" sz="quarter" idx="11"/>
          </p:nvPr>
        </p:nvSpPr>
        <p:spPr>
          <a:xfrm>
            <a:off x="332903" y="6570616"/>
            <a:ext cx="7347273" cy="288925"/>
          </a:xfrm>
        </p:spPr>
        <p:txBody>
          <a:bodyPr/>
          <a:lstStyle/>
          <a:p>
            <a:r>
              <a:rPr lang="en-US" dirty="0"/>
              <a:t>170619 Kick Off Presentation – </a:t>
            </a:r>
            <a:r>
              <a:rPr lang="en-CA" dirty="0"/>
              <a:t>Towards Understanding the User Interface Designer’s environment: An Empirical Approach by </a:t>
            </a:r>
            <a:r>
              <a:rPr lang="en-US" dirty="0"/>
              <a:t>Peter Mortimer</a:t>
            </a:r>
            <a:endParaRPr lang="de-DE" dirty="0"/>
          </a:p>
        </p:txBody>
      </p:sp>
    </p:spTree>
    <p:extLst>
      <p:ext uri="{BB962C8B-B14F-4D97-AF65-F5344CB8AC3E}">
        <p14:creationId xmlns:p14="http://schemas.microsoft.com/office/powerpoint/2010/main" val="123495843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hteck 31"/>
          <p:cNvSpPr/>
          <p:nvPr/>
        </p:nvSpPr>
        <p:spPr bwMode="auto">
          <a:xfrm>
            <a:off x="4653230" y="1458066"/>
            <a:ext cx="2448272" cy="1060862"/>
          </a:xfrm>
          <a:prstGeom prst="rect">
            <a:avLst/>
          </a:prstGeom>
          <a:solidFill>
            <a:schemeClr val="bg1"/>
          </a:solidFill>
          <a:ln w="28575">
            <a:solidFill>
              <a:srgbClr val="C0000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rgbClr val="C00000"/>
              </a:solidFill>
              <a:cs typeface="Arial" pitchFamily="34" charset="0"/>
            </a:endParaRPr>
          </a:p>
        </p:txBody>
      </p:sp>
      <p:sp>
        <p:nvSpPr>
          <p:cNvPr id="2" name="Titel 1"/>
          <p:cNvSpPr>
            <a:spLocks noGrp="1"/>
          </p:cNvSpPr>
          <p:nvPr>
            <p:ph type="title"/>
          </p:nvPr>
        </p:nvSpPr>
        <p:spPr/>
        <p:txBody>
          <a:bodyPr/>
          <a:lstStyle/>
          <a:p>
            <a:r>
              <a:rPr lang="en-US" dirty="0"/>
              <a:t>Motivation</a:t>
            </a:r>
          </a:p>
        </p:txBody>
      </p:sp>
      <p:sp>
        <p:nvSpPr>
          <p:cNvPr id="4" name="Datumsplatzhalter 3"/>
          <p:cNvSpPr>
            <a:spLocks noGrp="1"/>
          </p:cNvSpPr>
          <p:nvPr>
            <p:ph type="dt" sz="half" idx="10"/>
          </p:nvPr>
        </p:nvSpPr>
        <p:spPr/>
        <p:txBody>
          <a:bodyPr/>
          <a:lstStyle/>
          <a:p>
            <a:pPr>
              <a:defRPr/>
            </a:pPr>
            <a:r>
              <a:rPr lang="de-DE"/>
              <a:t>© sebis</a:t>
            </a:r>
            <a:endParaRPr lang="de-DE" dirty="0"/>
          </a:p>
        </p:txBody>
      </p:sp>
      <p:sp>
        <p:nvSpPr>
          <p:cNvPr id="6" name="Foliennummernplatzhalter 5"/>
          <p:cNvSpPr>
            <a:spLocks noGrp="1"/>
          </p:cNvSpPr>
          <p:nvPr>
            <p:ph type="sldNum" sz="quarter" idx="12"/>
          </p:nvPr>
        </p:nvSpPr>
        <p:spPr/>
        <p:txBody>
          <a:bodyPr/>
          <a:lstStyle/>
          <a:p>
            <a:pPr>
              <a:defRPr/>
            </a:pPr>
            <a:fld id="{05BC9FAB-BDC1-47C0-A8BB-6E12A8205D33}" type="slidenum">
              <a:rPr lang="de-DE" smtClean="0"/>
              <a:pPr>
                <a:defRPr/>
              </a:pPr>
              <a:t>4</a:t>
            </a:fld>
            <a:endParaRPr lang="de-DE" dirty="0"/>
          </a:p>
        </p:txBody>
      </p:sp>
      <p:sp>
        <p:nvSpPr>
          <p:cNvPr id="10" name="Cube 9"/>
          <p:cNvSpPr/>
          <p:nvPr/>
        </p:nvSpPr>
        <p:spPr bwMode="auto">
          <a:xfrm>
            <a:off x="1307006" y="1412776"/>
            <a:ext cx="3060802" cy="2664296"/>
          </a:xfrm>
          <a:prstGeom prst="cube">
            <a:avLst>
              <a:gd name="adj" fmla="val 8657"/>
            </a:avLst>
          </a:prstGeom>
          <a:solidFill>
            <a:schemeClr val="accent1">
              <a:lumMod val="60000"/>
              <a:lumOff val="40000"/>
            </a:schemeClr>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11" name="Cube 10"/>
          <p:cNvSpPr/>
          <p:nvPr/>
        </p:nvSpPr>
        <p:spPr bwMode="auto">
          <a:xfrm>
            <a:off x="7386924" y="1409215"/>
            <a:ext cx="3060802" cy="2664296"/>
          </a:xfrm>
          <a:prstGeom prst="cube">
            <a:avLst>
              <a:gd name="adj" fmla="val 8657"/>
            </a:avLst>
          </a:prstGeom>
          <a:solidFill>
            <a:schemeClr val="tx2">
              <a:lumMod val="25000"/>
              <a:lumOff val="75000"/>
            </a:schemeClr>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12" name="Textfeld 11"/>
          <p:cNvSpPr txBox="1"/>
          <p:nvPr/>
        </p:nvSpPr>
        <p:spPr>
          <a:xfrm>
            <a:off x="2279576" y="1642617"/>
            <a:ext cx="1440160"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b="1" dirty="0">
                <a:latin typeface="Arial" pitchFamily="34" charset="0"/>
              </a:rPr>
              <a:t>Design</a:t>
            </a:r>
          </a:p>
        </p:txBody>
      </p:sp>
      <p:sp>
        <p:nvSpPr>
          <p:cNvPr id="13" name="Textfeld 12"/>
          <p:cNvSpPr txBox="1"/>
          <p:nvPr/>
        </p:nvSpPr>
        <p:spPr>
          <a:xfrm>
            <a:off x="8112224" y="1642617"/>
            <a:ext cx="1932955"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b="1" dirty="0">
                <a:latin typeface="Arial" pitchFamily="34" charset="0"/>
              </a:rPr>
              <a:t>Development</a:t>
            </a:r>
          </a:p>
        </p:txBody>
      </p:sp>
      <p:pic>
        <p:nvPicPr>
          <p:cNvPr id="15" name="Grafik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7028" y="2180301"/>
            <a:ext cx="1300593" cy="1300593"/>
          </a:xfrm>
          <a:prstGeom prst="rect">
            <a:avLst/>
          </a:prstGeom>
        </p:spPr>
      </p:pic>
      <p:pic>
        <p:nvPicPr>
          <p:cNvPr id="17" name="Grafik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7110" y="2180300"/>
            <a:ext cx="1300593" cy="1300593"/>
          </a:xfrm>
          <a:prstGeom prst="rect">
            <a:avLst/>
          </a:prstGeom>
        </p:spPr>
      </p:pic>
      <p:pic>
        <p:nvPicPr>
          <p:cNvPr id="19" name="Grafik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23592" y="4236647"/>
            <a:ext cx="607949" cy="607949"/>
          </a:xfrm>
          <a:prstGeom prst="rect">
            <a:avLst/>
          </a:prstGeom>
        </p:spPr>
      </p:pic>
      <p:pic>
        <p:nvPicPr>
          <p:cNvPr id="20" name="Grafik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09138" y="4248521"/>
            <a:ext cx="607949" cy="607949"/>
          </a:xfrm>
          <a:prstGeom prst="rect">
            <a:avLst/>
          </a:prstGeom>
        </p:spPr>
      </p:pic>
      <p:pic>
        <p:nvPicPr>
          <p:cNvPr id="21" name="Grafik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45254" y="3949202"/>
            <a:ext cx="607949" cy="607949"/>
          </a:xfrm>
          <a:prstGeom prst="rect">
            <a:avLst/>
          </a:prstGeom>
        </p:spPr>
      </p:pic>
      <p:pic>
        <p:nvPicPr>
          <p:cNvPr id="22" name="Grafik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1062" y="5110754"/>
            <a:ext cx="607949" cy="607949"/>
          </a:xfrm>
          <a:prstGeom prst="rect">
            <a:avLst/>
          </a:prstGeom>
        </p:spPr>
      </p:pic>
      <p:sp>
        <p:nvSpPr>
          <p:cNvPr id="23" name="Textfeld 22"/>
          <p:cNvSpPr txBox="1"/>
          <p:nvPr/>
        </p:nvSpPr>
        <p:spPr>
          <a:xfrm>
            <a:off x="2063320" y="4855935"/>
            <a:ext cx="1548172"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latin typeface="Arial" pitchFamily="34" charset="0"/>
              </a:rPr>
              <a:t>UI Designer</a:t>
            </a:r>
          </a:p>
        </p:txBody>
      </p:sp>
      <p:sp>
        <p:nvSpPr>
          <p:cNvPr id="24" name="Textfeld 23"/>
          <p:cNvSpPr txBox="1"/>
          <p:nvPr/>
        </p:nvSpPr>
        <p:spPr>
          <a:xfrm>
            <a:off x="8112224" y="4855935"/>
            <a:ext cx="1740564"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latin typeface="Arial" pitchFamily="34" charset="0"/>
              </a:rPr>
              <a:t>Developer</a:t>
            </a:r>
          </a:p>
        </p:txBody>
      </p:sp>
      <p:sp>
        <p:nvSpPr>
          <p:cNvPr id="25" name="Textfeld 24"/>
          <p:cNvSpPr txBox="1"/>
          <p:nvPr/>
        </p:nvSpPr>
        <p:spPr>
          <a:xfrm>
            <a:off x="10526184" y="4538271"/>
            <a:ext cx="1740564"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latin typeface="Arial" pitchFamily="34" charset="0"/>
              </a:rPr>
              <a:t>Customer</a:t>
            </a:r>
          </a:p>
        </p:txBody>
      </p:sp>
      <p:sp>
        <p:nvSpPr>
          <p:cNvPr id="26" name="Textfeld 25"/>
          <p:cNvSpPr txBox="1"/>
          <p:nvPr/>
        </p:nvSpPr>
        <p:spPr>
          <a:xfrm>
            <a:off x="10654969" y="5709816"/>
            <a:ext cx="1740564"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latin typeface="Arial" pitchFamily="34" charset="0"/>
              </a:rPr>
              <a:t>Manager</a:t>
            </a:r>
          </a:p>
        </p:txBody>
      </p:sp>
      <p:sp>
        <p:nvSpPr>
          <p:cNvPr id="27" name="Pfeil: nach links und rechts 26"/>
          <p:cNvSpPr/>
          <p:nvPr/>
        </p:nvSpPr>
        <p:spPr bwMode="auto">
          <a:xfrm>
            <a:off x="3719736" y="2312296"/>
            <a:ext cx="4257064" cy="1036600"/>
          </a:xfrm>
          <a:prstGeom prst="leftRightArrow">
            <a:avLst/>
          </a:prstGeom>
          <a:solidFill>
            <a:srgbClr val="C00000"/>
          </a:solidFill>
          <a:ln>
            <a:solidFill>
              <a:schemeClr val="tx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pic>
        <p:nvPicPr>
          <p:cNvPr id="29" name="Grafik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37298" y="1618627"/>
            <a:ext cx="739739" cy="739739"/>
          </a:xfrm>
          <a:prstGeom prst="rect">
            <a:avLst/>
          </a:prstGeom>
        </p:spPr>
      </p:pic>
      <p:pic>
        <p:nvPicPr>
          <p:cNvPr id="31" name="Grafik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92196" y="1607308"/>
            <a:ext cx="805380" cy="805380"/>
          </a:xfrm>
          <a:prstGeom prst="rect">
            <a:avLst/>
          </a:prstGeom>
        </p:spPr>
      </p:pic>
      <p:sp>
        <p:nvSpPr>
          <p:cNvPr id="33" name="Fußzeilenplatzhalter 4"/>
          <p:cNvSpPr>
            <a:spLocks noGrp="1"/>
          </p:cNvSpPr>
          <p:nvPr>
            <p:ph type="ftr" sz="quarter" idx="11"/>
          </p:nvPr>
        </p:nvSpPr>
        <p:spPr>
          <a:xfrm>
            <a:off x="332903" y="6570616"/>
            <a:ext cx="7347273" cy="288925"/>
          </a:xfrm>
        </p:spPr>
        <p:txBody>
          <a:bodyPr/>
          <a:lstStyle/>
          <a:p>
            <a:r>
              <a:rPr lang="en-US" dirty="0"/>
              <a:t>170619 Kick Off Presentation – </a:t>
            </a:r>
            <a:r>
              <a:rPr lang="en-CA" dirty="0"/>
              <a:t>Towards Understanding the User Interface Designer’s environment: An Empirical Approach by </a:t>
            </a:r>
            <a:r>
              <a:rPr lang="en-US" dirty="0"/>
              <a:t>Peter Mortimer</a:t>
            </a:r>
            <a:endParaRPr lang="de-DE" dirty="0"/>
          </a:p>
        </p:txBody>
      </p:sp>
      <p:sp>
        <p:nvSpPr>
          <p:cNvPr id="3" name="Textfeld 2"/>
          <p:cNvSpPr txBox="1"/>
          <p:nvPr/>
        </p:nvSpPr>
        <p:spPr>
          <a:xfrm>
            <a:off x="5610173" y="1675754"/>
            <a:ext cx="393202" cy="58477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3200" dirty="0">
                <a:latin typeface="Arial" pitchFamily="34" charset="0"/>
              </a:rPr>
              <a:t>?</a:t>
            </a:r>
          </a:p>
        </p:txBody>
      </p:sp>
      <p:sp>
        <p:nvSpPr>
          <p:cNvPr id="28" name="Rechteck 27"/>
          <p:cNvSpPr/>
          <p:nvPr/>
        </p:nvSpPr>
        <p:spPr bwMode="auto">
          <a:xfrm>
            <a:off x="3750013" y="4163813"/>
            <a:ext cx="1109695" cy="1460377"/>
          </a:xfrm>
          <a:prstGeom prst="rect">
            <a:avLst/>
          </a:prstGeom>
          <a:solidFill>
            <a:schemeClr val="bg1"/>
          </a:solidFill>
          <a:ln w="28575">
            <a:solidFill>
              <a:srgbClr val="C0000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rgbClr val="C00000"/>
              </a:solidFill>
              <a:cs typeface="Arial" pitchFamily="34" charset="0"/>
            </a:endParaRPr>
          </a:p>
        </p:txBody>
      </p:sp>
      <p:pic>
        <p:nvPicPr>
          <p:cNvPr id="7" name="Grafik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28839" y="4224498"/>
            <a:ext cx="912098" cy="912098"/>
          </a:xfrm>
          <a:prstGeom prst="rect">
            <a:avLst/>
          </a:prstGeom>
        </p:spPr>
      </p:pic>
      <p:sp>
        <p:nvSpPr>
          <p:cNvPr id="30" name="Textfeld 29"/>
          <p:cNvSpPr txBox="1"/>
          <p:nvPr/>
        </p:nvSpPr>
        <p:spPr>
          <a:xfrm>
            <a:off x="4171207" y="5039415"/>
            <a:ext cx="393202" cy="58477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3200" dirty="0">
                <a:latin typeface="Arial" pitchFamily="34" charset="0"/>
              </a:rPr>
              <a:t>?</a:t>
            </a:r>
          </a:p>
        </p:txBody>
      </p:sp>
    </p:spTree>
    <p:extLst>
      <p:ext uri="{BB962C8B-B14F-4D97-AF65-F5344CB8AC3E}">
        <p14:creationId xmlns:p14="http://schemas.microsoft.com/office/powerpoint/2010/main" val="58841881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Research Questions</a:t>
            </a:r>
          </a:p>
        </p:txBody>
      </p:sp>
      <p:sp>
        <p:nvSpPr>
          <p:cNvPr id="3" name="Inhaltsplatzhalter 2"/>
          <p:cNvSpPr>
            <a:spLocks noGrp="1"/>
          </p:cNvSpPr>
          <p:nvPr>
            <p:ph idx="1"/>
          </p:nvPr>
        </p:nvSpPr>
        <p:spPr/>
        <p:txBody>
          <a:bodyPr/>
          <a:lstStyle/>
          <a:p>
            <a:pPr marL="285750" indent="-285750">
              <a:buFont typeface="Wingdings" panose="05000000000000000000" pitchFamily="2" charset="2"/>
              <a:buChar char="§"/>
            </a:pPr>
            <a:endParaRPr lang="en-CA" dirty="0"/>
          </a:p>
          <a:p>
            <a:pPr marL="285750" indent="-285750">
              <a:buFont typeface="Wingdings" panose="05000000000000000000" pitchFamily="2" charset="2"/>
              <a:buChar char="§"/>
            </a:pPr>
            <a:endParaRPr lang="en-CA" dirty="0"/>
          </a:p>
          <a:p>
            <a:pPr marL="342900" indent="-342900">
              <a:buFont typeface="Arial" panose="020B0604020202020204" pitchFamily="34" charset="0"/>
              <a:buChar char="•"/>
            </a:pPr>
            <a:r>
              <a:rPr lang="en-CA" sz="2000" dirty="0"/>
              <a:t>How do UI designers create UI </a:t>
            </a:r>
            <a:r>
              <a:rPr lang="en-CA" sz="2000" dirty="0" err="1"/>
              <a:t>mockups</a:t>
            </a:r>
            <a:r>
              <a:rPr lang="en-CA" sz="2000" dirty="0"/>
              <a:t>?</a:t>
            </a:r>
          </a:p>
          <a:p>
            <a:pPr marL="342900" indent="-342900">
              <a:buFont typeface="Arial" panose="020B0604020202020204" pitchFamily="34" charset="0"/>
              <a:buChar char="•"/>
            </a:pPr>
            <a:endParaRPr lang="en-CA" sz="2000" dirty="0"/>
          </a:p>
          <a:p>
            <a:pPr marL="342900" indent="-342900">
              <a:buFont typeface="Arial" panose="020B0604020202020204" pitchFamily="34" charset="0"/>
              <a:buChar char="•"/>
            </a:pPr>
            <a:r>
              <a:rPr lang="en-CA" sz="2000" dirty="0"/>
              <a:t>What are currently the state of the art UI design tools?</a:t>
            </a:r>
          </a:p>
          <a:p>
            <a:pPr marL="342900" indent="-342900">
              <a:buFont typeface="Arial" panose="020B0604020202020204" pitchFamily="34" charset="0"/>
              <a:buChar char="•"/>
            </a:pPr>
            <a:endParaRPr lang="en-CA" sz="2000" dirty="0"/>
          </a:p>
          <a:p>
            <a:pPr marL="342900" indent="-342900">
              <a:buFont typeface="Arial" panose="020B0604020202020204" pitchFamily="34" charset="0"/>
              <a:buChar char="•"/>
            </a:pPr>
            <a:r>
              <a:rPr lang="en-CA" sz="2000" dirty="0"/>
              <a:t>How does the communication between the developer and the UI designer work?</a:t>
            </a:r>
          </a:p>
          <a:p>
            <a:pPr marL="342900" indent="-342900">
              <a:buFont typeface="Arial" panose="020B0604020202020204" pitchFamily="34" charset="0"/>
              <a:buChar char="•"/>
            </a:pPr>
            <a:endParaRPr lang="en-CA" sz="2000" dirty="0"/>
          </a:p>
          <a:p>
            <a:pPr marL="342900" indent="-342900">
              <a:buFont typeface="Arial" panose="020B0604020202020204" pitchFamily="34" charset="0"/>
              <a:buChar char="•"/>
            </a:pPr>
            <a:r>
              <a:rPr lang="en-CA" sz="2000" dirty="0"/>
              <a:t>What are the main artifacts created in the UI design process?</a:t>
            </a:r>
          </a:p>
        </p:txBody>
      </p:sp>
      <p:sp>
        <p:nvSpPr>
          <p:cNvPr id="4" name="Datumsplatzhalter 3"/>
          <p:cNvSpPr>
            <a:spLocks noGrp="1"/>
          </p:cNvSpPr>
          <p:nvPr>
            <p:ph type="dt" sz="half" idx="10"/>
          </p:nvPr>
        </p:nvSpPr>
        <p:spPr/>
        <p:txBody>
          <a:bodyPr/>
          <a:lstStyle/>
          <a:p>
            <a:pPr>
              <a:defRPr/>
            </a:pPr>
            <a:r>
              <a:rPr lang="de-DE"/>
              <a:t>© sebis</a:t>
            </a:r>
            <a:endParaRPr lang="de-DE" dirty="0"/>
          </a:p>
        </p:txBody>
      </p:sp>
      <p:sp>
        <p:nvSpPr>
          <p:cNvPr id="6" name="Foliennummernplatzhalter 5"/>
          <p:cNvSpPr>
            <a:spLocks noGrp="1"/>
          </p:cNvSpPr>
          <p:nvPr>
            <p:ph type="sldNum" sz="quarter" idx="12"/>
          </p:nvPr>
        </p:nvSpPr>
        <p:spPr/>
        <p:txBody>
          <a:bodyPr/>
          <a:lstStyle/>
          <a:p>
            <a:pPr>
              <a:defRPr/>
            </a:pPr>
            <a:fld id="{05BC9FAB-BDC1-47C0-A8BB-6E12A8205D33}" type="slidenum">
              <a:rPr lang="de-DE" smtClean="0"/>
              <a:pPr>
                <a:defRPr/>
              </a:pPr>
              <a:t>5</a:t>
            </a:fld>
            <a:endParaRPr lang="de-DE" dirty="0"/>
          </a:p>
        </p:txBody>
      </p:sp>
      <p:sp>
        <p:nvSpPr>
          <p:cNvPr id="8" name="Fußzeilenplatzhalter 4"/>
          <p:cNvSpPr>
            <a:spLocks noGrp="1"/>
          </p:cNvSpPr>
          <p:nvPr>
            <p:ph type="ftr" sz="quarter" idx="11"/>
          </p:nvPr>
        </p:nvSpPr>
        <p:spPr>
          <a:xfrm>
            <a:off x="332903" y="6570616"/>
            <a:ext cx="7347273" cy="288925"/>
          </a:xfrm>
        </p:spPr>
        <p:txBody>
          <a:bodyPr/>
          <a:lstStyle/>
          <a:p>
            <a:r>
              <a:rPr lang="en-US" dirty="0"/>
              <a:t>170619 Kick Off Presentation – </a:t>
            </a:r>
            <a:r>
              <a:rPr lang="en-CA" dirty="0"/>
              <a:t>Towards Understanding the User Interface Designer’s environment: An Empirical Approach by </a:t>
            </a:r>
            <a:r>
              <a:rPr lang="en-US" dirty="0"/>
              <a:t>Peter Mortimer</a:t>
            </a:r>
            <a:endParaRPr lang="de-DE" dirty="0"/>
          </a:p>
        </p:txBody>
      </p:sp>
    </p:spTree>
    <p:extLst>
      <p:ext uri="{BB962C8B-B14F-4D97-AF65-F5344CB8AC3E}">
        <p14:creationId xmlns:p14="http://schemas.microsoft.com/office/powerpoint/2010/main" val="332783111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Approach</a:t>
            </a:r>
          </a:p>
        </p:txBody>
      </p:sp>
      <p:sp>
        <p:nvSpPr>
          <p:cNvPr id="3" name="Inhaltsplatzhalter 2"/>
          <p:cNvSpPr>
            <a:spLocks noGrp="1"/>
          </p:cNvSpPr>
          <p:nvPr>
            <p:ph idx="1"/>
          </p:nvPr>
        </p:nvSpPr>
        <p:spPr>
          <a:xfrm>
            <a:off x="334434" y="981077"/>
            <a:ext cx="11523133" cy="4536156"/>
          </a:xfrm>
        </p:spPr>
        <p:txBody>
          <a:bodyPr/>
          <a:lstStyle/>
          <a:p>
            <a:pPr marL="0" indent="0"/>
            <a:endParaRPr lang="en-US" dirty="0">
              <a:solidFill>
                <a:srgbClr val="000000"/>
              </a:solidFill>
            </a:endParaRPr>
          </a:p>
          <a:p>
            <a:pPr marL="0" indent="0"/>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sp>
        <p:nvSpPr>
          <p:cNvPr id="4" name="Datumsplatzhalter 3"/>
          <p:cNvSpPr>
            <a:spLocks noGrp="1"/>
          </p:cNvSpPr>
          <p:nvPr>
            <p:ph type="dt" sz="half" idx="10"/>
          </p:nvPr>
        </p:nvSpPr>
        <p:spPr/>
        <p:txBody>
          <a:bodyPr/>
          <a:lstStyle/>
          <a:p>
            <a:pPr>
              <a:defRPr/>
            </a:pPr>
            <a:r>
              <a:rPr lang="de-DE"/>
              <a:t>© sebis</a:t>
            </a:r>
            <a:endParaRPr lang="de-DE" dirty="0"/>
          </a:p>
        </p:txBody>
      </p:sp>
      <p:sp>
        <p:nvSpPr>
          <p:cNvPr id="6" name="Foliennummernplatzhalter 5"/>
          <p:cNvSpPr>
            <a:spLocks noGrp="1"/>
          </p:cNvSpPr>
          <p:nvPr>
            <p:ph type="sldNum" sz="quarter" idx="12"/>
          </p:nvPr>
        </p:nvSpPr>
        <p:spPr/>
        <p:txBody>
          <a:bodyPr/>
          <a:lstStyle/>
          <a:p>
            <a:pPr>
              <a:defRPr/>
            </a:pPr>
            <a:fld id="{05BC9FAB-BDC1-47C0-A8BB-6E12A8205D33}" type="slidenum">
              <a:rPr lang="de-DE" smtClean="0"/>
              <a:pPr>
                <a:defRPr/>
              </a:pPr>
              <a:t>6</a:t>
            </a:fld>
            <a:endParaRPr lang="de-DE" dirty="0"/>
          </a:p>
        </p:txBody>
      </p:sp>
      <p:sp>
        <p:nvSpPr>
          <p:cNvPr id="8" name="Fußzeilenplatzhalter 4"/>
          <p:cNvSpPr>
            <a:spLocks noGrp="1"/>
          </p:cNvSpPr>
          <p:nvPr>
            <p:ph type="ftr" sz="quarter" idx="11"/>
          </p:nvPr>
        </p:nvSpPr>
        <p:spPr>
          <a:xfrm>
            <a:off x="332903" y="6570616"/>
            <a:ext cx="7347273" cy="288925"/>
          </a:xfrm>
        </p:spPr>
        <p:txBody>
          <a:bodyPr/>
          <a:lstStyle/>
          <a:p>
            <a:r>
              <a:rPr lang="en-US" dirty="0"/>
              <a:t>170619 Kick Off Presentation – </a:t>
            </a:r>
            <a:r>
              <a:rPr lang="en-CA" dirty="0"/>
              <a:t>Towards Understanding the User Interface Designer’s environment: An Empirical Approach by </a:t>
            </a:r>
            <a:r>
              <a:rPr lang="en-US" dirty="0"/>
              <a:t>Peter Mortimer</a:t>
            </a:r>
            <a:endParaRPr lang="de-DE" dirty="0"/>
          </a:p>
        </p:txBody>
      </p:sp>
      <p:sp>
        <p:nvSpPr>
          <p:cNvPr id="10" name="Inhaltsplatzhalter 2"/>
          <p:cNvSpPr txBox="1">
            <a:spLocks/>
          </p:cNvSpPr>
          <p:nvPr/>
        </p:nvSpPr>
        <p:spPr bwMode="auto">
          <a:xfrm>
            <a:off x="334434" y="981076"/>
            <a:ext cx="11523133" cy="5400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1588" indent="-1588" algn="l" rtl="0" eaLnBrk="1" fontAlgn="base" hangingPunct="1">
              <a:spcBef>
                <a:spcPct val="20000"/>
              </a:spcBef>
              <a:spcAft>
                <a:spcPct val="0"/>
              </a:spcAft>
              <a:defRPr>
                <a:solidFill>
                  <a:schemeClr val="tx1"/>
                </a:solidFill>
                <a:latin typeface="+mn-lt"/>
                <a:ea typeface="+mn-ea"/>
                <a:cs typeface="Arial Unicode MS" pitchFamily="34" charset="-128"/>
              </a:defRPr>
            </a:lvl1pPr>
            <a:lvl2pPr marL="358775" indent="-260350" algn="l" rtl="0" eaLnBrk="1" fontAlgn="base" hangingPunct="1">
              <a:spcBef>
                <a:spcPct val="20000"/>
              </a:spcBef>
              <a:spcAft>
                <a:spcPct val="0"/>
              </a:spcAft>
              <a:buClr>
                <a:schemeClr val="tx2"/>
              </a:buClr>
              <a:buFont typeface="Wingdings" pitchFamily="2" charset="2"/>
              <a:buChar char="§"/>
              <a:defRPr baseline="0">
                <a:solidFill>
                  <a:schemeClr val="tx1"/>
                </a:solidFill>
                <a:latin typeface="+mn-lt"/>
                <a:cs typeface="Arial Unicode MS" pitchFamily="34" charset="-128"/>
              </a:defRPr>
            </a:lvl2pPr>
            <a:lvl3pPr marL="625475" indent="-176213" algn="l" defTabSz="803275" rtl="0" eaLnBrk="1" fontAlgn="base" hangingPunct="1">
              <a:spcBef>
                <a:spcPct val="20000"/>
              </a:spcBef>
              <a:spcAft>
                <a:spcPct val="0"/>
              </a:spcAft>
              <a:buClr>
                <a:schemeClr val="tx2"/>
              </a:buClr>
              <a:buFont typeface="Wingdings" panose="05000000000000000000" pitchFamily="2" charset="2"/>
              <a:buChar char="§"/>
              <a:defRPr baseline="0">
                <a:solidFill>
                  <a:schemeClr val="tx1"/>
                </a:solidFill>
                <a:latin typeface="+mn-lt"/>
                <a:cs typeface="Arial Unicode MS" pitchFamily="34" charset="-128"/>
              </a:defRPr>
            </a:lvl3pPr>
            <a:lvl4pPr marL="982663" indent="-174625"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4pPr>
            <a:lvl5pPr marL="1257300" indent="-182563"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5pPr>
            <a:lvl6pPr marL="2438400" indent="-228600" algn="l" rtl="0" eaLnBrk="1" fontAlgn="base" hangingPunct="1">
              <a:spcBef>
                <a:spcPct val="20000"/>
              </a:spcBef>
              <a:spcAft>
                <a:spcPct val="0"/>
              </a:spcAft>
              <a:buChar char="»"/>
              <a:defRPr sz="1400">
                <a:solidFill>
                  <a:schemeClr val="tx2"/>
                </a:solidFill>
                <a:latin typeface="+mn-lt"/>
              </a:defRPr>
            </a:lvl6pPr>
            <a:lvl7pPr marL="2895600" indent="-228600" algn="l" rtl="0" eaLnBrk="1" fontAlgn="base" hangingPunct="1">
              <a:spcBef>
                <a:spcPct val="20000"/>
              </a:spcBef>
              <a:spcAft>
                <a:spcPct val="0"/>
              </a:spcAft>
              <a:buChar char="»"/>
              <a:defRPr sz="1400">
                <a:solidFill>
                  <a:schemeClr val="tx2"/>
                </a:solidFill>
                <a:latin typeface="+mn-lt"/>
              </a:defRPr>
            </a:lvl7pPr>
            <a:lvl8pPr marL="3352800" indent="-228600" algn="l" rtl="0" eaLnBrk="1" fontAlgn="base" hangingPunct="1">
              <a:spcBef>
                <a:spcPct val="20000"/>
              </a:spcBef>
              <a:spcAft>
                <a:spcPct val="0"/>
              </a:spcAft>
              <a:buChar char="»"/>
              <a:defRPr sz="1400">
                <a:solidFill>
                  <a:schemeClr val="tx2"/>
                </a:solidFill>
                <a:latin typeface="+mn-lt"/>
              </a:defRPr>
            </a:lvl8pPr>
            <a:lvl9pPr marL="3810000" indent="-228600" algn="l" rtl="0" eaLnBrk="1" fontAlgn="base" hangingPunct="1">
              <a:spcBef>
                <a:spcPct val="20000"/>
              </a:spcBef>
              <a:spcAft>
                <a:spcPct val="0"/>
              </a:spcAft>
              <a:buChar char="»"/>
              <a:defRPr sz="1400">
                <a:solidFill>
                  <a:schemeClr val="tx2"/>
                </a:solidFill>
                <a:latin typeface="+mn-lt"/>
              </a:defRPr>
            </a:lvl9pPr>
          </a:lstStyle>
          <a:p>
            <a:pPr marL="285750" indent="-285750">
              <a:buFont typeface="Wingdings" panose="05000000000000000000" pitchFamily="2" charset="2"/>
              <a:buChar char="§"/>
            </a:pPr>
            <a:endParaRPr lang="en-CA" kern="0" dirty="0"/>
          </a:p>
          <a:p>
            <a:pPr marL="285750" indent="-285750">
              <a:buFont typeface="Wingdings" panose="05000000000000000000" pitchFamily="2" charset="2"/>
              <a:buChar char="§"/>
            </a:pPr>
            <a:r>
              <a:rPr lang="en-CA" sz="2000" u="sng" kern="0" dirty="0"/>
              <a:t>Exploratory Research</a:t>
            </a:r>
          </a:p>
          <a:p>
            <a:pPr marL="642937" lvl="1" indent="-285750"/>
            <a:r>
              <a:rPr lang="en-CA" sz="2000" kern="0" dirty="0"/>
              <a:t>Gain deeper knowledge on the UI design process</a:t>
            </a:r>
          </a:p>
          <a:p>
            <a:pPr marL="642937" lvl="1" indent="-285750"/>
            <a:endParaRPr lang="en-CA" sz="2000" kern="0" dirty="0"/>
          </a:p>
          <a:p>
            <a:pPr marL="642937" lvl="1" indent="-285750"/>
            <a:r>
              <a:rPr lang="en-CA" sz="2000" kern="0" dirty="0"/>
              <a:t>Conduct a survey with a mix of open question types and quantitative questions</a:t>
            </a:r>
          </a:p>
          <a:p>
            <a:pPr marL="285750" indent="-285750">
              <a:buFont typeface="Wingdings" panose="05000000000000000000" pitchFamily="2" charset="2"/>
              <a:buChar char="§"/>
            </a:pPr>
            <a:endParaRPr lang="en-CA" sz="2000" kern="0" dirty="0"/>
          </a:p>
          <a:p>
            <a:pPr marL="285750" indent="-285750">
              <a:buFont typeface="Wingdings" panose="05000000000000000000" pitchFamily="2" charset="2"/>
              <a:buChar char="§"/>
            </a:pPr>
            <a:endParaRPr lang="en-CA" sz="2000" kern="0" dirty="0"/>
          </a:p>
          <a:p>
            <a:pPr marL="285750" indent="-285750">
              <a:buFont typeface="Wingdings" panose="05000000000000000000" pitchFamily="2" charset="2"/>
              <a:buChar char="§"/>
            </a:pPr>
            <a:endParaRPr lang="en-CA" sz="2000" kern="0" dirty="0"/>
          </a:p>
          <a:p>
            <a:pPr marL="285750" indent="-285750">
              <a:buFont typeface="Wingdings" panose="05000000000000000000" pitchFamily="2" charset="2"/>
              <a:buChar char="§"/>
            </a:pPr>
            <a:r>
              <a:rPr lang="en-CA" sz="2000" u="sng" kern="0" dirty="0"/>
              <a:t>Empirical Research</a:t>
            </a:r>
          </a:p>
          <a:p>
            <a:pPr marL="642937" lvl="1" indent="-285750"/>
            <a:r>
              <a:rPr lang="en-CA" sz="2000" kern="0" dirty="0"/>
              <a:t>Target audience: UI Designers working in Web &amp; Mobile Design (customer-facing UI)</a:t>
            </a:r>
          </a:p>
          <a:p>
            <a:pPr marL="642937" lvl="1" indent="-285750"/>
            <a:endParaRPr lang="en-CA" sz="2000" kern="0" dirty="0"/>
          </a:p>
          <a:p>
            <a:pPr marL="642937" lvl="1" indent="-285750"/>
            <a:r>
              <a:rPr lang="en-CA" sz="2000" kern="0" dirty="0"/>
              <a:t> Questions are focused towards the respondent’s UI design process</a:t>
            </a:r>
          </a:p>
        </p:txBody>
      </p:sp>
      <p:sp>
        <p:nvSpPr>
          <p:cNvPr id="11" name="Fußzeilenplatzhalter 4"/>
          <p:cNvSpPr txBox="1">
            <a:spLocks/>
          </p:cNvSpPr>
          <p:nvPr/>
        </p:nvSpPr>
        <p:spPr bwMode="auto">
          <a:xfrm>
            <a:off x="4655840" y="6010290"/>
            <a:ext cx="7347273" cy="288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de-DE"/>
            </a:defPPr>
            <a:lvl1pPr algn="l" rtl="0" eaLnBrk="0" fontAlgn="base" hangingPunct="0">
              <a:spcBef>
                <a:spcPct val="0"/>
              </a:spcBef>
              <a:spcAft>
                <a:spcPct val="0"/>
              </a:spcAft>
              <a:defRPr sz="800" kern="1200">
                <a:solidFill>
                  <a:schemeClr val="bg1">
                    <a:lumMod val="50000"/>
                  </a:schemeClr>
                </a:solidFill>
                <a:latin typeface="+mn-lt"/>
                <a:ea typeface="+mn-ea"/>
                <a:cs typeface="+mn-cs"/>
              </a:defRPr>
            </a:lvl1pPr>
            <a:lvl2pPr marL="457200" algn="l" rtl="0" fontAlgn="base">
              <a:spcBef>
                <a:spcPct val="0"/>
              </a:spcBef>
              <a:spcAft>
                <a:spcPct val="0"/>
              </a:spcAft>
              <a:defRPr kern="1200">
                <a:solidFill>
                  <a:schemeClr val="tx1"/>
                </a:solidFill>
                <a:latin typeface="Helvetica Neue"/>
                <a:ea typeface="+mn-ea"/>
                <a:cs typeface="Arial" pitchFamily="34" charset="0"/>
              </a:defRPr>
            </a:lvl2pPr>
            <a:lvl3pPr marL="914400" algn="l" rtl="0" fontAlgn="base">
              <a:spcBef>
                <a:spcPct val="0"/>
              </a:spcBef>
              <a:spcAft>
                <a:spcPct val="0"/>
              </a:spcAft>
              <a:defRPr kern="1200">
                <a:solidFill>
                  <a:schemeClr val="tx1"/>
                </a:solidFill>
                <a:latin typeface="Helvetica Neue"/>
                <a:ea typeface="+mn-ea"/>
                <a:cs typeface="Arial" pitchFamily="34" charset="0"/>
              </a:defRPr>
            </a:lvl3pPr>
            <a:lvl4pPr marL="1371600" algn="l" rtl="0" fontAlgn="base">
              <a:spcBef>
                <a:spcPct val="0"/>
              </a:spcBef>
              <a:spcAft>
                <a:spcPct val="0"/>
              </a:spcAft>
              <a:defRPr kern="1200">
                <a:solidFill>
                  <a:schemeClr val="tx1"/>
                </a:solidFill>
                <a:latin typeface="Helvetica Neue"/>
                <a:ea typeface="+mn-ea"/>
                <a:cs typeface="Arial" pitchFamily="34" charset="0"/>
              </a:defRPr>
            </a:lvl4pPr>
            <a:lvl5pPr marL="1828800" algn="l" rtl="0" fontAlgn="base">
              <a:spcBef>
                <a:spcPct val="0"/>
              </a:spcBef>
              <a:spcAft>
                <a:spcPct val="0"/>
              </a:spcAft>
              <a:defRPr kern="1200">
                <a:solidFill>
                  <a:schemeClr val="tx1"/>
                </a:solidFill>
                <a:latin typeface="Helvetica Neue"/>
                <a:ea typeface="+mn-ea"/>
                <a:cs typeface="Arial" pitchFamily="34" charset="0"/>
              </a:defRPr>
            </a:lvl5pPr>
            <a:lvl6pPr marL="2286000" algn="l" defTabSz="914400" rtl="0" eaLnBrk="1" latinLnBrk="0" hangingPunct="1">
              <a:defRPr kern="1200">
                <a:solidFill>
                  <a:schemeClr val="tx1"/>
                </a:solidFill>
                <a:latin typeface="Helvetica Neue"/>
                <a:ea typeface="+mn-ea"/>
                <a:cs typeface="Arial" pitchFamily="34" charset="0"/>
              </a:defRPr>
            </a:lvl6pPr>
            <a:lvl7pPr marL="2743200" algn="l" defTabSz="914400" rtl="0" eaLnBrk="1" latinLnBrk="0" hangingPunct="1">
              <a:defRPr kern="1200">
                <a:solidFill>
                  <a:schemeClr val="tx1"/>
                </a:solidFill>
                <a:latin typeface="Helvetica Neue"/>
                <a:ea typeface="+mn-ea"/>
                <a:cs typeface="Arial" pitchFamily="34" charset="0"/>
              </a:defRPr>
            </a:lvl7pPr>
            <a:lvl8pPr marL="3200400" algn="l" defTabSz="914400" rtl="0" eaLnBrk="1" latinLnBrk="0" hangingPunct="1">
              <a:defRPr kern="1200">
                <a:solidFill>
                  <a:schemeClr val="tx1"/>
                </a:solidFill>
                <a:latin typeface="Helvetica Neue"/>
                <a:ea typeface="+mn-ea"/>
                <a:cs typeface="Arial" pitchFamily="34" charset="0"/>
              </a:defRPr>
            </a:lvl8pPr>
            <a:lvl9pPr marL="3657600" algn="l" defTabSz="914400" rtl="0" eaLnBrk="1" latinLnBrk="0" hangingPunct="1">
              <a:defRPr kern="1200">
                <a:solidFill>
                  <a:schemeClr val="tx1"/>
                </a:solidFill>
                <a:latin typeface="Helvetica Neue"/>
                <a:ea typeface="+mn-ea"/>
                <a:cs typeface="Arial" pitchFamily="34" charset="0"/>
              </a:defRPr>
            </a:lvl9pPr>
          </a:lstStyle>
          <a:p>
            <a:r>
              <a:rPr lang="en-CA" sz="1100" dirty="0">
                <a:solidFill>
                  <a:schemeClr val="tx1"/>
                </a:solidFill>
              </a:rPr>
              <a:t>[</a:t>
            </a:r>
            <a:r>
              <a:rPr lang="en-CA" sz="1100" dirty="0">
                <a:solidFill>
                  <a:schemeClr val="tx1"/>
                </a:solidFill>
                <a:hlinkClick r:id="rId3"/>
              </a:rPr>
              <a:t>1</a:t>
            </a:r>
            <a:r>
              <a:rPr lang="en-CA" sz="1100" dirty="0">
                <a:solidFill>
                  <a:schemeClr val="tx1"/>
                </a:solidFill>
              </a:rPr>
              <a:t>] </a:t>
            </a:r>
            <a:r>
              <a:rPr lang="en-CA" sz="1100" dirty="0" err="1">
                <a:solidFill>
                  <a:schemeClr val="tx1"/>
                </a:solidFill>
              </a:rPr>
              <a:t>Claes</a:t>
            </a:r>
            <a:r>
              <a:rPr lang="en-CA" sz="1100" dirty="0">
                <a:solidFill>
                  <a:schemeClr val="tx1"/>
                </a:solidFill>
              </a:rPr>
              <a:t> </a:t>
            </a:r>
            <a:r>
              <a:rPr lang="en-CA" sz="1100" dirty="0" err="1">
                <a:solidFill>
                  <a:schemeClr val="tx1"/>
                </a:solidFill>
              </a:rPr>
              <a:t>Wohlin</a:t>
            </a:r>
            <a:r>
              <a:rPr lang="en-CA" sz="1100" dirty="0">
                <a:solidFill>
                  <a:schemeClr val="tx1"/>
                </a:solidFill>
              </a:rPr>
              <a:t>, Per </a:t>
            </a:r>
            <a:r>
              <a:rPr lang="en-CA" sz="1100" dirty="0" err="1">
                <a:solidFill>
                  <a:schemeClr val="tx1"/>
                </a:solidFill>
              </a:rPr>
              <a:t>Runeson</a:t>
            </a:r>
            <a:r>
              <a:rPr lang="en-CA" sz="1100" dirty="0">
                <a:solidFill>
                  <a:schemeClr val="tx1"/>
                </a:solidFill>
              </a:rPr>
              <a:t>, Martin </a:t>
            </a:r>
            <a:r>
              <a:rPr lang="en-CA" sz="1100" dirty="0" err="1">
                <a:solidFill>
                  <a:schemeClr val="tx1"/>
                </a:solidFill>
              </a:rPr>
              <a:t>Höst</a:t>
            </a:r>
            <a:r>
              <a:rPr lang="en-CA" sz="1100" dirty="0">
                <a:solidFill>
                  <a:schemeClr val="tx1"/>
                </a:solidFill>
              </a:rPr>
              <a:t>, Magnus C. </a:t>
            </a:r>
            <a:r>
              <a:rPr lang="en-CA" sz="1100" dirty="0" err="1">
                <a:solidFill>
                  <a:schemeClr val="tx1"/>
                </a:solidFill>
              </a:rPr>
              <a:t>Ohlsson</a:t>
            </a:r>
            <a:r>
              <a:rPr lang="en-CA" sz="1100" dirty="0">
                <a:solidFill>
                  <a:schemeClr val="tx1"/>
                </a:solidFill>
              </a:rPr>
              <a:t>, </a:t>
            </a:r>
            <a:r>
              <a:rPr lang="en-CA" sz="1100" dirty="0" err="1">
                <a:solidFill>
                  <a:schemeClr val="tx1"/>
                </a:solidFill>
              </a:rPr>
              <a:t>Bjöorn</a:t>
            </a:r>
            <a:r>
              <a:rPr lang="en-CA" sz="1100" dirty="0">
                <a:solidFill>
                  <a:schemeClr val="tx1"/>
                </a:solidFill>
              </a:rPr>
              <a:t> </a:t>
            </a:r>
            <a:r>
              <a:rPr lang="en-CA" sz="1100" dirty="0" err="1">
                <a:solidFill>
                  <a:schemeClr val="tx1"/>
                </a:solidFill>
              </a:rPr>
              <a:t>Regnell</a:t>
            </a:r>
            <a:r>
              <a:rPr lang="en-CA" sz="1100" dirty="0">
                <a:solidFill>
                  <a:schemeClr val="tx1"/>
                </a:solidFill>
              </a:rPr>
              <a:t>, and Anders </a:t>
            </a:r>
            <a:r>
              <a:rPr lang="en-CA" sz="1100" dirty="0" err="1">
                <a:solidFill>
                  <a:schemeClr val="tx1"/>
                </a:solidFill>
              </a:rPr>
              <a:t>Wesslén</a:t>
            </a:r>
            <a:r>
              <a:rPr lang="en-CA" sz="1100" dirty="0">
                <a:solidFill>
                  <a:schemeClr val="tx1"/>
                </a:solidFill>
              </a:rPr>
              <a:t>. 2000. </a:t>
            </a:r>
            <a:r>
              <a:rPr lang="en-CA" sz="1100" i="1" dirty="0">
                <a:solidFill>
                  <a:schemeClr val="tx1"/>
                </a:solidFill>
              </a:rPr>
              <a:t>Experimentation in Software Engineering: An Introduction</a:t>
            </a:r>
            <a:r>
              <a:rPr lang="en-CA" sz="1100" dirty="0">
                <a:solidFill>
                  <a:schemeClr val="tx1"/>
                </a:solidFill>
              </a:rPr>
              <a:t>. Kluwer Academic Publishers, Norwell, MA, USA.</a:t>
            </a:r>
            <a:endParaRPr lang="de-DE" sz="1100" dirty="0">
              <a:solidFill>
                <a:schemeClr val="tx1"/>
              </a:solidFill>
            </a:endParaRPr>
          </a:p>
        </p:txBody>
      </p:sp>
    </p:spTree>
    <p:extLst>
      <p:ext uri="{BB962C8B-B14F-4D97-AF65-F5344CB8AC3E}">
        <p14:creationId xmlns:p14="http://schemas.microsoft.com/office/powerpoint/2010/main" val="346195617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21"/>
          <p:cNvSpPr/>
          <p:nvPr/>
        </p:nvSpPr>
        <p:spPr bwMode="auto">
          <a:xfrm>
            <a:off x="571654" y="2792749"/>
            <a:ext cx="4516234" cy="2952328"/>
          </a:xfrm>
          <a:prstGeom prst="rect">
            <a:avLst/>
          </a:prstGeom>
          <a:solidFill>
            <a:schemeClr val="bg1"/>
          </a:solidFill>
          <a:ln w="28575">
            <a:solidFill>
              <a:srgbClr val="00B05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3" name="Inhaltsplatzhalter 2"/>
          <p:cNvSpPr>
            <a:spLocks noGrp="1"/>
          </p:cNvSpPr>
          <p:nvPr>
            <p:ph idx="1"/>
          </p:nvPr>
        </p:nvSpPr>
        <p:spPr/>
        <p:txBody>
          <a:bodyPr/>
          <a:lstStyle/>
          <a:p>
            <a:pPr marL="285750" indent="-285750">
              <a:buFont typeface="Arial" panose="020B0604020202020204" pitchFamily="34" charset="0"/>
              <a:buChar char="•"/>
            </a:pPr>
            <a:r>
              <a:rPr lang="en-US" dirty="0"/>
              <a:t>Online Survey (created in </a:t>
            </a:r>
            <a:r>
              <a:rPr lang="en-US" dirty="0" err="1"/>
              <a:t>QuestBack</a:t>
            </a:r>
            <a:r>
              <a:rPr lang="en-US" dirty="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11 Questions, 15 minutes to complete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Send to handpicked companies and freelancers (customer-facing Web &amp; Mobile Design)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0" indent="0"/>
            <a:endParaRPr lang="en-US" dirty="0"/>
          </a:p>
        </p:txBody>
      </p:sp>
      <p:sp>
        <p:nvSpPr>
          <p:cNvPr id="4" name="Datumsplatzhalter 3"/>
          <p:cNvSpPr>
            <a:spLocks noGrp="1"/>
          </p:cNvSpPr>
          <p:nvPr>
            <p:ph type="dt" sz="half" idx="10"/>
          </p:nvPr>
        </p:nvSpPr>
        <p:spPr/>
        <p:txBody>
          <a:bodyPr/>
          <a:lstStyle/>
          <a:p>
            <a:pPr>
              <a:defRPr/>
            </a:pPr>
            <a:r>
              <a:rPr lang="de-DE"/>
              <a:t>© sebis</a:t>
            </a:r>
            <a:endParaRPr lang="de-DE" dirty="0"/>
          </a:p>
        </p:txBody>
      </p:sp>
      <p:sp>
        <p:nvSpPr>
          <p:cNvPr id="6" name="Foliennummernplatzhalter 5"/>
          <p:cNvSpPr>
            <a:spLocks noGrp="1"/>
          </p:cNvSpPr>
          <p:nvPr>
            <p:ph type="sldNum" sz="quarter" idx="12"/>
          </p:nvPr>
        </p:nvSpPr>
        <p:spPr/>
        <p:txBody>
          <a:bodyPr/>
          <a:lstStyle/>
          <a:p>
            <a:pPr>
              <a:defRPr/>
            </a:pPr>
            <a:fld id="{05BC9FAB-BDC1-47C0-A8BB-6E12A8205D33}" type="slidenum">
              <a:rPr lang="de-DE" smtClean="0"/>
              <a:pPr>
                <a:defRPr/>
              </a:pPr>
              <a:t>7</a:t>
            </a:fld>
            <a:endParaRPr lang="de-DE" dirty="0"/>
          </a:p>
        </p:txBody>
      </p:sp>
      <p:sp>
        <p:nvSpPr>
          <p:cNvPr id="7" name="Titel 1"/>
          <p:cNvSpPr>
            <a:spLocks noGrp="1"/>
          </p:cNvSpPr>
          <p:nvPr>
            <p:ph type="title"/>
          </p:nvPr>
        </p:nvSpPr>
        <p:spPr/>
        <p:txBody>
          <a:bodyPr/>
          <a:lstStyle/>
          <a:p>
            <a:r>
              <a:rPr lang="en-US" dirty="0"/>
              <a:t>Approach – Target Audience</a:t>
            </a:r>
          </a:p>
        </p:txBody>
      </p:sp>
      <p:sp>
        <p:nvSpPr>
          <p:cNvPr id="8" name="Fußzeilenplatzhalter 4"/>
          <p:cNvSpPr>
            <a:spLocks noGrp="1"/>
          </p:cNvSpPr>
          <p:nvPr>
            <p:ph type="ftr" sz="quarter" idx="11"/>
          </p:nvPr>
        </p:nvSpPr>
        <p:spPr>
          <a:xfrm>
            <a:off x="332903" y="6570616"/>
            <a:ext cx="7347273" cy="288925"/>
          </a:xfrm>
        </p:spPr>
        <p:txBody>
          <a:bodyPr/>
          <a:lstStyle/>
          <a:p>
            <a:r>
              <a:rPr lang="en-US" dirty="0"/>
              <a:t>170619 Kick Off Presentation – </a:t>
            </a:r>
            <a:r>
              <a:rPr lang="en-CA" dirty="0"/>
              <a:t>Towards Understanding the User Interface Designer’s environment: An Empirical Approach by </a:t>
            </a:r>
            <a:r>
              <a:rPr lang="en-US" dirty="0"/>
              <a:t>Peter Mortimer</a:t>
            </a:r>
            <a:endParaRPr lang="de-DE" dirty="0"/>
          </a:p>
        </p:txBody>
      </p:sp>
      <p:pic>
        <p:nvPicPr>
          <p:cNvPr id="10" name="Grafik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432" y="3284984"/>
            <a:ext cx="1584176" cy="560771"/>
          </a:xfrm>
          <a:prstGeom prst="rect">
            <a:avLst/>
          </a:prstGeom>
        </p:spPr>
      </p:pic>
      <p:pic>
        <p:nvPicPr>
          <p:cNvPr id="12" name="Grafik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1914" y="3328547"/>
            <a:ext cx="1368152" cy="445627"/>
          </a:xfrm>
          <a:prstGeom prst="rect">
            <a:avLst/>
          </a:prstGeom>
        </p:spPr>
      </p:pic>
      <p:pic>
        <p:nvPicPr>
          <p:cNvPr id="14" name="Grafik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4453" y="4083646"/>
            <a:ext cx="1428750" cy="457200"/>
          </a:xfrm>
          <a:prstGeom prst="rect">
            <a:avLst/>
          </a:prstGeom>
        </p:spPr>
      </p:pic>
      <p:pic>
        <p:nvPicPr>
          <p:cNvPr id="16" name="Grafik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3432" y="4797152"/>
            <a:ext cx="1440160" cy="308818"/>
          </a:xfrm>
          <a:prstGeom prst="rect">
            <a:avLst/>
          </a:prstGeom>
        </p:spPr>
      </p:pic>
      <p:pic>
        <p:nvPicPr>
          <p:cNvPr id="18" name="Grafik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3432" y="4034620"/>
            <a:ext cx="1313755" cy="468587"/>
          </a:xfrm>
          <a:prstGeom prst="rect">
            <a:avLst/>
          </a:prstGeom>
        </p:spPr>
      </p:pic>
      <p:pic>
        <p:nvPicPr>
          <p:cNvPr id="20" name="Grafik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96558" y="4746708"/>
            <a:ext cx="1496434" cy="374109"/>
          </a:xfrm>
          <a:prstGeom prst="rect">
            <a:avLst/>
          </a:prstGeom>
        </p:spPr>
      </p:pic>
      <p:sp>
        <p:nvSpPr>
          <p:cNvPr id="23" name="Rechteck 22"/>
          <p:cNvSpPr/>
          <p:nvPr/>
        </p:nvSpPr>
        <p:spPr bwMode="auto">
          <a:xfrm>
            <a:off x="6331750" y="2792749"/>
            <a:ext cx="4516234" cy="2952328"/>
          </a:xfrm>
          <a:prstGeom prst="rect">
            <a:avLst/>
          </a:prstGeom>
          <a:solidFill>
            <a:schemeClr val="bg1"/>
          </a:solidFill>
          <a:ln w="28575">
            <a:solidFill>
              <a:srgbClr val="FF800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24" name="Textfeld 23"/>
          <p:cNvSpPr txBox="1"/>
          <p:nvPr/>
        </p:nvSpPr>
        <p:spPr>
          <a:xfrm>
            <a:off x="1696686" y="2821220"/>
            <a:ext cx="2088232"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dirty="0">
                <a:latin typeface="Arial" pitchFamily="34" charset="0"/>
              </a:rPr>
              <a:t>Companies</a:t>
            </a:r>
          </a:p>
        </p:txBody>
      </p:sp>
      <p:sp>
        <p:nvSpPr>
          <p:cNvPr id="25" name="Textfeld 24"/>
          <p:cNvSpPr txBox="1"/>
          <p:nvPr/>
        </p:nvSpPr>
        <p:spPr>
          <a:xfrm>
            <a:off x="7545751" y="2837023"/>
            <a:ext cx="2088232"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dirty="0">
                <a:latin typeface="Arial" pitchFamily="34" charset="0"/>
              </a:rPr>
              <a:t>Freelancers</a:t>
            </a:r>
          </a:p>
        </p:txBody>
      </p:sp>
      <p:sp>
        <p:nvSpPr>
          <p:cNvPr id="26" name="Textfeld 25"/>
          <p:cNvSpPr txBox="1"/>
          <p:nvPr/>
        </p:nvSpPr>
        <p:spPr>
          <a:xfrm>
            <a:off x="1696686" y="5215249"/>
            <a:ext cx="2088232"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b="1" dirty="0">
                <a:latin typeface="Arial" pitchFamily="34" charset="0"/>
              </a:rPr>
              <a:t>…</a:t>
            </a:r>
          </a:p>
        </p:txBody>
      </p:sp>
      <p:sp>
        <p:nvSpPr>
          <p:cNvPr id="27" name="Textfeld 26"/>
          <p:cNvSpPr txBox="1"/>
          <p:nvPr/>
        </p:nvSpPr>
        <p:spPr>
          <a:xfrm>
            <a:off x="7545751" y="5215249"/>
            <a:ext cx="2088232"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b="1" dirty="0">
                <a:latin typeface="Arial" pitchFamily="34" charset="0"/>
              </a:rPr>
              <a:t>…</a:t>
            </a:r>
          </a:p>
        </p:txBody>
      </p:sp>
      <p:pic>
        <p:nvPicPr>
          <p:cNvPr id="29" name="Grafik 2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70548" y="3284984"/>
            <a:ext cx="1350405" cy="573747"/>
          </a:xfrm>
          <a:prstGeom prst="rect">
            <a:avLst/>
          </a:prstGeom>
        </p:spPr>
      </p:pic>
      <p:pic>
        <p:nvPicPr>
          <p:cNvPr id="31" name="Grafik 3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759751" y="3303798"/>
            <a:ext cx="1241447" cy="554933"/>
          </a:xfrm>
          <a:prstGeom prst="rect">
            <a:avLst/>
          </a:prstGeom>
        </p:spPr>
      </p:pic>
      <p:pic>
        <p:nvPicPr>
          <p:cNvPr id="33" name="Grafik 3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70548" y="4092421"/>
            <a:ext cx="1350405" cy="430065"/>
          </a:xfrm>
          <a:prstGeom prst="rect">
            <a:avLst/>
          </a:prstGeom>
        </p:spPr>
      </p:pic>
      <p:pic>
        <p:nvPicPr>
          <p:cNvPr id="35" name="Grafik 3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759751" y="4004784"/>
            <a:ext cx="1241447" cy="593735"/>
          </a:xfrm>
          <a:prstGeom prst="rect">
            <a:avLst/>
          </a:prstGeom>
        </p:spPr>
      </p:pic>
      <p:pic>
        <p:nvPicPr>
          <p:cNvPr id="37" name="Grafik 3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870548" y="4663212"/>
            <a:ext cx="1242160" cy="411311"/>
          </a:xfrm>
          <a:prstGeom prst="rect">
            <a:avLst/>
          </a:prstGeom>
        </p:spPr>
      </p:pic>
      <p:pic>
        <p:nvPicPr>
          <p:cNvPr id="39" name="Grafik 3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759751" y="4737885"/>
            <a:ext cx="1488210" cy="382932"/>
          </a:xfrm>
          <a:prstGeom prst="rect">
            <a:avLst/>
          </a:prstGeom>
        </p:spPr>
      </p:pic>
    </p:spTree>
    <p:extLst>
      <p:ext uri="{BB962C8B-B14F-4D97-AF65-F5344CB8AC3E}">
        <p14:creationId xmlns:p14="http://schemas.microsoft.com/office/powerpoint/2010/main" val="166655513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a:defRPr/>
            </a:pPr>
            <a:r>
              <a:rPr lang="de-DE"/>
              <a:t>© sebis</a:t>
            </a:r>
            <a:endParaRPr lang="de-DE" dirty="0"/>
          </a:p>
        </p:txBody>
      </p:sp>
      <p:sp>
        <p:nvSpPr>
          <p:cNvPr id="6" name="Foliennummernplatzhalter 5"/>
          <p:cNvSpPr>
            <a:spLocks noGrp="1"/>
          </p:cNvSpPr>
          <p:nvPr>
            <p:ph type="sldNum" sz="quarter" idx="12"/>
          </p:nvPr>
        </p:nvSpPr>
        <p:spPr/>
        <p:txBody>
          <a:bodyPr/>
          <a:lstStyle/>
          <a:p>
            <a:pPr>
              <a:defRPr/>
            </a:pPr>
            <a:fld id="{05BC9FAB-BDC1-47C0-A8BB-6E12A8205D33}" type="slidenum">
              <a:rPr lang="de-DE" smtClean="0"/>
              <a:pPr>
                <a:defRPr/>
              </a:pPr>
              <a:t>8</a:t>
            </a:fld>
            <a:endParaRPr lang="de-DE" dirty="0"/>
          </a:p>
        </p:txBody>
      </p:sp>
      <p:sp>
        <p:nvSpPr>
          <p:cNvPr id="7" name="Titel 1"/>
          <p:cNvSpPr>
            <a:spLocks noGrp="1"/>
          </p:cNvSpPr>
          <p:nvPr>
            <p:ph type="title"/>
          </p:nvPr>
        </p:nvSpPr>
        <p:spPr/>
        <p:txBody>
          <a:bodyPr/>
          <a:lstStyle/>
          <a:p>
            <a:r>
              <a:rPr lang="en-US" dirty="0"/>
              <a:t>Approach – Prototype Scale</a:t>
            </a:r>
          </a:p>
        </p:txBody>
      </p:sp>
      <p:sp>
        <p:nvSpPr>
          <p:cNvPr id="10" name="Textfeld 9"/>
          <p:cNvSpPr txBox="1"/>
          <p:nvPr/>
        </p:nvSpPr>
        <p:spPr>
          <a:xfrm>
            <a:off x="1415480" y="4149080"/>
            <a:ext cx="9185022" cy="147732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buFont typeface="Arial" panose="020B0604020202020204" pitchFamily="34" charset="0"/>
              <a:buChar char="•"/>
            </a:pPr>
            <a:r>
              <a:rPr lang="en-US" dirty="0">
                <a:latin typeface="Arial" pitchFamily="34" charset="0"/>
              </a:rPr>
              <a:t>Artifact-driven view of the UI design process</a:t>
            </a:r>
          </a:p>
          <a:p>
            <a:pPr marL="285750" indent="-285750">
              <a:buFont typeface="Arial" panose="020B0604020202020204" pitchFamily="34" charset="0"/>
              <a:buChar char="•"/>
            </a:pPr>
            <a:endParaRPr lang="en-US" dirty="0">
              <a:latin typeface="Arial" pitchFamily="34" charset="0"/>
            </a:endParaRPr>
          </a:p>
          <a:p>
            <a:pPr marL="285750" indent="-285750">
              <a:buFont typeface="Arial" panose="020B0604020202020204" pitchFamily="34" charset="0"/>
              <a:buChar char="•"/>
            </a:pPr>
            <a:r>
              <a:rPr lang="en-US" dirty="0">
                <a:latin typeface="Arial" pitchFamily="34" charset="0"/>
              </a:rPr>
              <a:t>Allows for a shared understanding of the possible design artifacts</a:t>
            </a:r>
          </a:p>
          <a:p>
            <a:pPr marL="285750" indent="-285750">
              <a:buFont typeface="Arial" panose="020B0604020202020204" pitchFamily="34" charset="0"/>
              <a:buChar char="•"/>
            </a:pPr>
            <a:endParaRPr lang="en-US" dirty="0">
              <a:latin typeface="Arial" pitchFamily="34" charset="0"/>
            </a:endParaRPr>
          </a:p>
          <a:p>
            <a:pPr marL="285750" indent="-285750">
              <a:buFont typeface="Arial" panose="020B0604020202020204" pitchFamily="34" charset="0"/>
              <a:buChar char="•"/>
            </a:pPr>
            <a:r>
              <a:rPr lang="en-US" dirty="0">
                <a:latin typeface="Arial" pitchFamily="34" charset="0"/>
              </a:rPr>
              <a:t>Respondents then use these terms consistently throughout the survey</a:t>
            </a:r>
          </a:p>
        </p:txBody>
      </p:sp>
      <p:sp>
        <p:nvSpPr>
          <p:cNvPr id="11" name="Fußzeilenplatzhalter 4"/>
          <p:cNvSpPr>
            <a:spLocks noGrp="1"/>
          </p:cNvSpPr>
          <p:nvPr>
            <p:ph type="ftr" sz="quarter" idx="11"/>
          </p:nvPr>
        </p:nvSpPr>
        <p:spPr>
          <a:xfrm>
            <a:off x="332903" y="6570616"/>
            <a:ext cx="7347273" cy="288925"/>
          </a:xfrm>
        </p:spPr>
        <p:txBody>
          <a:bodyPr/>
          <a:lstStyle/>
          <a:p>
            <a:r>
              <a:rPr lang="en-US" dirty="0"/>
              <a:t>170619 Kick Off Presentation – </a:t>
            </a:r>
            <a:r>
              <a:rPr lang="en-CA" dirty="0"/>
              <a:t>Towards Understanding the User Interface Designer’s environment: An Empirical Approach by </a:t>
            </a:r>
            <a:r>
              <a:rPr lang="en-US" dirty="0"/>
              <a:t>Peter Mortimer</a:t>
            </a:r>
            <a:endParaRPr lang="de-DE" dirty="0"/>
          </a:p>
        </p:txBody>
      </p:sp>
      <p:pic>
        <p:nvPicPr>
          <p:cNvPr id="5" name="Inhaltsplatzhalt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1470" y="881089"/>
            <a:ext cx="9289032" cy="3152078"/>
          </a:xfrm>
        </p:spPr>
      </p:pic>
    </p:spTree>
    <p:extLst>
      <p:ext uri="{BB962C8B-B14F-4D97-AF65-F5344CB8AC3E}">
        <p14:creationId xmlns:p14="http://schemas.microsoft.com/office/powerpoint/2010/main" val="347962517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Current Progress</a:t>
            </a:r>
          </a:p>
        </p:txBody>
      </p:sp>
      <p:sp>
        <p:nvSpPr>
          <p:cNvPr id="3" name="Inhaltsplatzhalter 2"/>
          <p:cNvSpPr>
            <a:spLocks noGrp="1"/>
          </p:cNvSpPr>
          <p:nvPr>
            <p:ph idx="1"/>
          </p:nvPr>
        </p:nvSpPr>
        <p:spPr/>
        <p:txBody>
          <a:bodyPr/>
          <a:lstStyle/>
          <a:p>
            <a:pPr marL="285750" indent="-285750">
              <a:buFont typeface="Arial" panose="020B0604020202020204" pitchFamily="34" charset="0"/>
              <a:buChar char="•"/>
            </a:pPr>
            <a:r>
              <a:rPr lang="en-US" sz="2000" dirty="0"/>
              <a:t>low response rate (5%)</a:t>
            </a:r>
          </a:p>
          <a:p>
            <a:pPr marL="642937" lvl="1" indent="-285750">
              <a:buFont typeface="Arial" panose="020B0604020202020204" pitchFamily="34" charset="0"/>
              <a:buChar char="•"/>
            </a:pPr>
            <a:r>
              <a:rPr lang="en-US" dirty="0"/>
              <a:t>Contact more companies/freelancers</a:t>
            </a:r>
          </a:p>
          <a:p>
            <a:pPr marL="642937" lvl="1" indent="-285750">
              <a:buFont typeface="Arial" panose="020B0604020202020204" pitchFamily="34" charset="0"/>
              <a:buChar char="•"/>
            </a:pPr>
            <a:r>
              <a:rPr lang="en-US" dirty="0"/>
              <a:t>Increase the response rate (phone, meetings,…)</a:t>
            </a:r>
          </a:p>
          <a:p>
            <a:pPr marL="642937" lvl="1" indent="-285750">
              <a:buFont typeface="Arial" panose="020B0604020202020204" pitchFamily="34" charset="0"/>
              <a:buChar char="•"/>
            </a:pPr>
            <a:endParaRPr lang="en-US" dirty="0"/>
          </a:p>
          <a:p>
            <a:pPr marL="285750" indent="-285750">
              <a:buFont typeface="Arial" panose="020B0604020202020204" pitchFamily="34" charset="0"/>
              <a:buChar char="•"/>
            </a:pPr>
            <a:r>
              <a:rPr lang="en-US" sz="2000" dirty="0"/>
              <a:t>Respondents are willing to describe their design process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Prototype scale is well understood by the respondents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Shortcomings in the design tools and the communication process are being mentioned</a:t>
            </a:r>
          </a:p>
          <a:p>
            <a:pPr marL="642937" lvl="1"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642937" lvl="1" indent="-285750">
              <a:buFont typeface="Arial" panose="020B0604020202020204" pitchFamily="34" charset="0"/>
              <a:buChar char="•"/>
            </a:pPr>
            <a:endParaRPr lang="en-US" dirty="0"/>
          </a:p>
          <a:p>
            <a:pPr marL="285750" indent="-285750">
              <a:buFont typeface="Arial" panose="020B0604020202020204" pitchFamily="34" charset="0"/>
              <a:buChar char="•"/>
            </a:pPr>
            <a:endParaRPr lang="en-US" sz="2000" dirty="0"/>
          </a:p>
          <a:p>
            <a:pPr marL="642937" lvl="1" indent="-285750">
              <a:buFont typeface="Arial" panose="020B0604020202020204" pitchFamily="34" charset="0"/>
              <a:buChar char="•"/>
            </a:pPr>
            <a:endParaRPr lang="en-US" dirty="0"/>
          </a:p>
        </p:txBody>
      </p:sp>
      <p:sp>
        <p:nvSpPr>
          <p:cNvPr id="4" name="Datumsplatzhalter 3"/>
          <p:cNvSpPr>
            <a:spLocks noGrp="1"/>
          </p:cNvSpPr>
          <p:nvPr>
            <p:ph type="dt" sz="half" idx="10"/>
          </p:nvPr>
        </p:nvSpPr>
        <p:spPr/>
        <p:txBody>
          <a:bodyPr/>
          <a:lstStyle/>
          <a:p>
            <a:pPr>
              <a:defRPr/>
            </a:pPr>
            <a:r>
              <a:rPr lang="de-DE"/>
              <a:t>© sebis</a:t>
            </a:r>
            <a:endParaRPr lang="de-DE" dirty="0"/>
          </a:p>
        </p:txBody>
      </p:sp>
      <p:sp>
        <p:nvSpPr>
          <p:cNvPr id="6" name="Foliennummernplatzhalter 5"/>
          <p:cNvSpPr>
            <a:spLocks noGrp="1"/>
          </p:cNvSpPr>
          <p:nvPr>
            <p:ph type="sldNum" sz="quarter" idx="12"/>
          </p:nvPr>
        </p:nvSpPr>
        <p:spPr/>
        <p:txBody>
          <a:bodyPr/>
          <a:lstStyle/>
          <a:p>
            <a:pPr>
              <a:defRPr/>
            </a:pPr>
            <a:fld id="{05BC9FAB-BDC1-47C0-A8BB-6E12A8205D33}" type="slidenum">
              <a:rPr lang="de-DE" smtClean="0"/>
              <a:pPr>
                <a:defRPr/>
              </a:pPr>
              <a:t>9</a:t>
            </a:fld>
            <a:endParaRPr lang="de-DE" dirty="0"/>
          </a:p>
        </p:txBody>
      </p:sp>
      <p:sp>
        <p:nvSpPr>
          <p:cNvPr id="7" name="Fußzeilenplatzhalter 4"/>
          <p:cNvSpPr>
            <a:spLocks noGrp="1"/>
          </p:cNvSpPr>
          <p:nvPr>
            <p:ph type="ftr" sz="quarter" idx="11"/>
          </p:nvPr>
        </p:nvSpPr>
        <p:spPr>
          <a:xfrm>
            <a:off x="332903" y="6570616"/>
            <a:ext cx="7347273" cy="288925"/>
          </a:xfrm>
        </p:spPr>
        <p:txBody>
          <a:bodyPr/>
          <a:lstStyle/>
          <a:p>
            <a:r>
              <a:rPr lang="en-US" dirty="0"/>
              <a:t>170619 Kick Off Presentation – </a:t>
            </a:r>
            <a:r>
              <a:rPr lang="en-CA" dirty="0"/>
              <a:t>Towards Understanding the User Interface Designer’s environment: An Empirical Approach by </a:t>
            </a:r>
            <a:r>
              <a:rPr lang="en-US" dirty="0"/>
              <a:t>Peter Mortimer</a:t>
            </a:r>
            <a:endParaRPr lang="de-DE" dirty="0"/>
          </a:p>
        </p:txBody>
      </p:sp>
    </p:spTree>
    <p:extLst>
      <p:ext uri="{BB962C8B-B14F-4D97-AF65-F5344CB8AC3E}">
        <p14:creationId xmlns:p14="http://schemas.microsoft.com/office/powerpoint/2010/main" val="413934603"/>
      </p:ext>
    </p:extLst>
  </p:cSld>
  <p:clrMapOvr>
    <a:masterClrMapping/>
  </p:clrMapOvr>
  <p:transition/>
</p:sld>
</file>

<file path=ppt/theme/theme1.xml><?xml version="1.0" encoding="utf-8"?>
<a:theme xmlns:a="http://schemas.openxmlformats.org/drawingml/2006/main" name="Slides sebis 2013 2">
  <a:themeElements>
    <a:clrScheme name="Benutzerdefiniert 2">
      <a:dk1>
        <a:srgbClr val="000000"/>
      </a:dk1>
      <a:lt1>
        <a:srgbClr val="FFFFFF"/>
      </a:lt1>
      <a:dk2>
        <a:srgbClr val="002143"/>
      </a:dk2>
      <a:lt2>
        <a:srgbClr val="EEECE1"/>
      </a:lt2>
      <a:accent1>
        <a:srgbClr val="91A02F"/>
      </a:accent1>
      <a:accent2>
        <a:srgbClr val="E37C4D"/>
      </a:accent2>
      <a:accent3>
        <a:srgbClr val="DAD7CB"/>
      </a:accent3>
      <a:accent4>
        <a:srgbClr val="003359"/>
      </a:accent4>
      <a:accent5>
        <a:srgbClr val="0073CF"/>
      </a:accent5>
      <a:accent6>
        <a:srgbClr val="98C6EA"/>
      </a:accent6>
      <a:hlink>
        <a:srgbClr val="64A0C8"/>
      </a:hlink>
      <a:folHlink>
        <a:srgbClr val="64A0C8"/>
      </a:folHlink>
    </a:clrScheme>
    <a:fontScheme name="Larissa Klassisch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marR="0" indent="0" algn="ctr" defTabSz="914400" rtl="0" eaLnBrk="0" fontAlgn="base" latinLnBrk="0" hangingPunct="0">
          <a:lnSpc>
            <a:spcPct val="100000"/>
          </a:lnSpc>
          <a:spcBef>
            <a:spcPct val="0"/>
          </a:spcBef>
          <a:spcAft>
            <a:spcPct val="0"/>
          </a:spcAft>
          <a:buClrTx/>
          <a:buSzTx/>
          <a:buFontTx/>
          <a:buNone/>
          <a:tabLst/>
          <a:defRPr dirty="0" smtClean="0">
            <a:solidFill>
              <a:schemeClr val="tx1"/>
            </a:solidFill>
            <a:cs typeface="Arial" pitchFamily="34" charset="0"/>
          </a:defRPr>
        </a:defPPr>
      </a:lstStyle>
      <a:style>
        <a:lnRef idx="1">
          <a:schemeClr val="accent3"/>
        </a:lnRef>
        <a:fillRef idx="2">
          <a:schemeClr val="accent3"/>
        </a:fillRef>
        <a:effectRef idx="1">
          <a:schemeClr val="accent3"/>
        </a:effectRef>
        <a:fontRef idx="minor">
          <a:schemeClr val="dk1"/>
        </a:fontRef>
      </a:style>
    </a:spDef>
    <a:lnDef>
      <a:spPr bwMode="auto">
        <a:ln>
          <a:headEnd type="none" w="med" len="med"/>
          <a:tailEnd type="arrow"/>
        </a:ln>
      </a:spPr>
      <a:bodyPr/>
      <a:lstStyle/>
      <a:style>
        <a:lnRef idx="3">
          <a:schemeClr val="dk1"/>
        </a:lnRef>
        <a:fillRef idx="0">
          <a:schemeClr val="dk1"/>
        </a:fillRef>
        <a:effectRef idx="2">
          <a:schemeClr val="dk1"/>
        </a:effectRef>
        <a:fontRef idx="minor">
          <a:schemeClr val="tx1"/>
        </a:fontRef>
      </a:style>
    </a:lnDef>
    <a:txDef>
      <a:spPr>
        <a:noFill/>
        <a:ln>
          <a:noFill/>
        </a:ln>
      </a:spPr>
      <a:bodyPr wrap="none" rtlCol="0">
        <a:spAutoFit/>
      </a:bodyPr>
      <a:lstStyle>
        <a:defPPr>
          <a:defRPr dirty="0" smtClean="0">
            <a:latin typeface="Arial" pitchFamily="34" charset="0"/>
          </a:defRPr>
        </a:defPPr>
      </a:lstStyle>
      <a:style>
        <a:lnRef idx="2">
          <a:schemeClr val="accent3"/>
        </a:lnRef>
        <a:fillRef idx="1">
          <a:schemeClr val="lt1"/>
        </a:fillRef>
        <a:effectRef idx="0">
          <a:schemeClr val="accent3"/>
        </a:effectRef>
        <a:fontRef idx="minor">
          <a:schemeClr val="dk1"/>
        </a:fontRef>
      </a:style>
    </a:tx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61211 Matthes English Master Slide Deck (wide).potx" id="{4D364B63-B18C-4277-AAF9-60B33C155DAF}" vid="{486260EC-4064-4B52-A9CC-870AEA2DF30A}"/>
    </a:ext>
  </a:ext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kickoff_presentation</Template>
  <TotalTime>0</TotalTime>
  <Words>1301</Words>
  <Application>Microsoft Office PowerPoint</Application>
  <PresentationFormat>Breitbild</PresentationFormat>
  <Paragraphs>182</Paragraphs>
  <Slides>12</Slides>
  <Notes>7</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12</vt:i4>
      </vt:variant>
    </vt:vector>
  </HeadingPairs>
  <TitlesOfParts>
    <vt:vector size="18" baseType="lpstr">
      <vt:lpstr>Arial Unicode MS</vt:lpstr>
      <vt:lpstr>Arial</vt:lpstr>
      <vt:lpstr>Helvetica Neue</vt:lpstr>
      <vt:lpstr>TUM Neue Helvetica 75 Bold</vt:lpstr>
      <vt:lpstr>Wingdings</vt:lpstr>
      <vt:lpstr>Slides sebis 2013 2</vt:lpstr>
      <vt:lpstr>Towards Understanding the User Interface Designer's Environment: An Empirical Approach</vt:lpstr>
      <vt:lpstr>Outline</vt:lpstr>
      <vt:lpstr>Motivation</vt:lpstr>
      <vt:lpstr>Motivation</vt:lpstr>
      <vt:lpstr>Research Questions</vt:lpstr>
      <vt:lpstr>Approach</vt:lpstr>
      <vt:lpstr>Approach – Target Audience</vt:lpstr>
      <vt:lpstr>Approach – Prototype Scale</vt:lpstr>
      <vt:lpstr>Current Progress</vt:lpstr>
      <vt:lpstr>Current Progress</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Copyright sebis</dc:description>
  <cp:lastModifiedBy/>
  <cp:revision>1</cp:revision>
  <dcterms:created xsi:type="dcterms:W3CDTF">2017-04-15T16:19:48Z</dcterms:created>
  <dcterms:modified xsi:type="dcterms:W3CDTF">2017-06-19T05:37:13Z</dcterms:modified>
</cp:coreProperties>
</file>