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13"/>
  </p:notesMasterIdLst>
  <p:handoutMasterIdLst>
    <p:handoutMasterId r:id="rId14"/>
  </p:handoutMasterIdLst>
  <p:sldIdLst>
    <p:sldId id="647" r:id="rId2"/>
    <p:sldId id="672" r:id="rId3"/>
    <p:sldId id="720" r:id="rId4"/>
    <p:sldId id="721" r:id="rId5"/>
    <p:sldId id="693" r:id="rId6"/>
    <p:sldId id="727" r:id="rId7"/>
    <p:sldId id="728" r:id="rId8"/>
    <p:sldId id="723" r:id="rId9"/>
    <p:sldId id="724" r:id="rId10"/>
    <p:sldId id="725" r:id="rId11"/>
    <p:sldId id="726" r:id="rId1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5" autoAdjust="0"/>
    <p:restoredTop sz="87302" autoAdjust="0"/>
  </p:normalViewPr>
  <p:slideViewPr>
    <p:cSldViewPr>
      <p:cViewPr varScale="1">
        <p:scale>
          <a:sx n="84" d="100"/>
          <a:sy n="84" d="100"/>
        </p:scale>
        <p:origin x="864" y="17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0A8A0-8243-4C96-8A6E-52A7287C4A8B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54F9D515-639D-4CE7-837C-538168249958}">
      <dgm:prSet phldrT="[Text]" custT="1"/>
      <dgm:spPr/>
      <dgm:t>
        <a:bodyPr/>
        <a:lstStyle/>
        <a:p>
          <a:r>
            <a:rPr lang="en-US" sz="2600" noProof="0" dirty="0" smtClean="0"/>
            <a:t>Research Question 1</a:t>
          </a:r>
          <a:endParaRPr lang="en-US" sz="2600" noProof="0" dirty="0"/>
        </a:p>
      </dgm:t>
    </dgm:pt>
    <dgm:pt modelId="{A240E0CE-78D0-476F-9FAC-5CE2EA55C348}" type="parTrans" cxnId="{2530ED09-45F8-460B-8441-3442AD5DDD2B}">
      <dgm:prSet/>
      <dgm:spPr/>
      <dgm:t>
        <a:bodyPr/>
        <a:lstStyle/>
        <a:p>
          <a:endParaRPr lang="de-DE"/>
        </a:p>
      </dgm:t>
    </dgm:pt>
    <dgm:pt modelId="{34EAA392-CE6F-41D0-881B-F24E5AC82F35}" type="sibTrans" cxnId="{2530ED09-45F8-460B-8441-3442AD5DDD2B}">
      <dgm:prSet/>
      <dgm:spPr/>
      <dgm:t>
        <a:bodyPr/>
        <a:lstStyle/>
        <a:p>
          <a:endParaRPr lang="de-DE"/>
        </a:p>
      </dgm:t>
    </dgm:pt>
    <dgm:pt modelId="{C0088EF1-05BB-410F-ACEC-684CFB431F9F}">
      <dgm:prSet phldrT="[Text]"/>
      <dgm:spPr/>
      <dgm:t>
        <a:bodyPr/>
        <a:lstStyle/>
        <a:p>
          <a:r>
            <a:rPr lang="en-US" noProof="0" dirty="0" smtClean="0"/>
            <a:t>Research Question 2</a:t>
          </a:r>
        </a:p>
      </dgm:t>
    </dgm:pt>
    <dgm:pt modelId="{F3FD8769-6FA8-4F33-830A-C9DB77C8F775}" type="parTrans" cxnId="{407CD29E-65E7-42CE-BBFB-C3A0937732EE}">
      <dgm:prSet/>
      <dgm:spPr/>
      <dgm:t>
        <a:bodyPr/>
        <a:lstStyle/>
        <a:p>
          <a:endParaRPr lang="de-DE"/>
        </a:p>
      </dgm:t>
    </dgm:pt>
    <dgm:pt modelId="{9629C3AF-C76E-4D3D-A52A-84DD5DE8AF51}" type="sibTrans" cxnId="{407CD29E-65E7-42CE-BBFB-C3A0937732EE}">
      <dgm:prSet/>
      <dgm:spPr/>
      <dgm:t>
        <a:bodyPr/>
        <a:lstStyle/>
        <a:p>
          <a:endParaRPr lang="de-DE"/>
        </a:p>
      </dgm:t>
    </dgm:pt>
    <dgm:pt modelId="{C1F335FF-DFA8-4876-A797-211A640B78B7}">
      <dgm:prSet phldrT="[Text]"/>
      <dgm:spPr/>
      <dgm:t>
        <a:bodyPr/>
        <a:lstStyle/>
        <a:p>
          <a:r>
            <a:rPr lang="en-US" dirty="0" smtClean="0"/>
            <a:t>How to automatically identify the rationale of an architectural design decision</a:t>
          </a:r>
          <a:endParaRPr lang="en-US" noProof="0" dirty="0"/>
        </a:p>
      </dgm:t>
    </dgm:pt>
    <dgm:pt modelId="{75C8D844-FB8E-4C45-8415-DBEB8A091982}" type="parTrans" cxnId="{53D19A7C-2171-4C8B-881C-51A2B540D070}">
      <dgm:prSet/>
      <dgm:spPr/>
      <dgm:t>
        <a:bodyPr/>
        <a:lstStyle/>
        <a:p>
          <a:endParaRPr lang="de-DE"/>
        </a:p>
      </dgm:t>
    </dgm:pt>
    <dgm:pt modelId="{0197E774-AED6-4840-9E0E-18B2A085348F}" type="sibTrans" cxnId="{53D19A7C-2171-4C8B-881C-51A2B540D070}">
      <dgm:prSet/>
      <dgm:spPr/>
      <dgm:t>
        <a:bodyPr/>
        <a:lstStyle/>
        <a:p>
          <a:endParaRPr lang="de-DE"/>
        </a:p>
      </dgm:t>
    </dgm:pt>
    <dgm:pt modelId="{75B1B50B-D6E1-4DAD-BC61-8D4B2E165B7A}">
      <dgm:prSet phldrT="[Text]"/>
      <dgm:spPr/>
      <dgm:t>
        <a:bodyPr/>
        <a:lstStyle/>
        <a:p>
          <a:r>
            <a:rPr lang="en-US" dirty="0" smtClean="0"/>
            <a:t>What is the influence of an architectural design decision on the quality attributes</a:t>
          </a:r>
          <a:endParaRPr lang="en-US" noProof="0" dirty="0" smtClean="0"/>
        </a:p>
      </dgm:t>
    </dgm:pt>
    <dgm:pt modelId="{FDE4DA67-18C1-4533-8833-11D71CE11742}" type="parTrans" cxnId="{90876A23-1C05-4F89-A3FB-4D809E54AB0D}">
      <dgm:prSet/>
      <dgm:spPr/>
      <dgm:t>
        <a:bodyPr/>
        <a:lstStyle/>
        <a:p>
          <a:endParaRPr lang="de-DE"/>
        </a:p>
      </dgm:t>
    </dgm:pt>
    <dgm:pt modelId="{4878C782-E287-4236-948E-E5D04AA59E92}" type="sibTrans" cxnId="{90876A23-1C05-4F89-A3FB-4D809E54AB0D}">
      <dgm:prSet/>
      <dgm:spPr/>
      <dgm:t>
        <a:bodyPr/>
        <a:lstStyle/>
        <a:p>
          <a:endParaRPr lang="de-DE"/>
        </a:p>
      </dgm:t>
    </dgm:pt>
    <dgm:pt modelId="{D6C45802-5396-44D6-B907-E8C5D57F780A}" type="pres">
      <dgm:prSet presAssocID="{2300A8A0-8243-4C96-8A6E-52A7287C4A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0E8A2-85BA-4DBE-8C5E-9BF898FFCDE5}" type="pres">
      <dgm:prSet presAssocID="{54F9D515-639D-4CE7-837C-538168249958}" presName="parentLin" presStyleCnt="0"/>
      <dgm:spPr/>
      <dgm:t>
        <a:bodyPr/>
        <a:lstStyle/>
        <a:p>
          <a:endParaRPr lang="en-US"/>
        </a:p>
      </dgm:t>
    </dgm:pt>
    <dgm:pt modelId="{FABDE527-9B75-4B99-BB3D-512CC9263824}" type="pres">
      <dgm:prSet presAssocID="{54F9D515-639D-4CE7-837C-53816824995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0C39E40-6582-41C8-87CB-6F712CD3187C}" type="pres">
      <dgm:prSet presAssocID="{54F9D515-639D-4CE7-837C-5381682499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F3C8F4-5A4B-40A7-A589-2822874D1A72}" type="pres">
      <dgm:prSet presAssocID="{54F9D515-639D-4CE7-837C-538168249958}" presName="negativeSpace" presStyleCnt="0"/>
      <dgm:spPr/>
      <dgm:t>
        <a:bodyPr/>
        <a:lstStyle/>
        <a:p>
          <a:endParaRPr lang="en-US"/>
        </a:p>
      </dgm:t>
    </dgm:pt>
    <dgm:pt modelId="{38FF1E91-81D0-437F-B134-23AEA7C10891}" type="pres">
      <dgm:prSet presAssocID="{54F9D515-639D-4CE7-837C-53816824995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76F324-EAE8-4E50-AA24-F38F04D940D2}" type="pres">
      <dgm:prSet presAssocID="{34EAA392-CE6F-41D0-881B-F24E5AC82F35}" presName="spaceBetweenRectangles" presStyleCnt="0"/>
      <dgm:spPr/>
      <dgm:t>
        <a:bodyPr/>
        <a:lstStyle/>
        <a:p>
          <a:endParaRPr lang="en-US"/>
        </a:p>
      </dgm:t>
    </dgm:pt>
    <dgm:pt modelId="{49E118AE-665E-41B0-BA4C-C9FC3EB8A267}" type="pres">
      <dgm:prSet presAssocID="{C0088EF1-05BB-410F-ACEC-684CFB431F9F}" presName="parentLin" presStyleCnt="0"/>
      <dgm:spPr/>
      <dgm:t>
        <a:bodyPr/>
        <a:lstStyle/>
        <a:p>
          <a:endParaRPr lang="en-US"/>
        </a:p>
      </dgm:t>
    </dgm:pt>
    <dgm:pt modelId="{29E17A2F-15F5-4AA1-8E49-01FFF6F468FC}" type="pres">
      <dgm:prSet presAssocID="{C0088EF1-05BB-410F-ACEC-684CFB431F9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421B757-94FD-473E-9864-BD075545291A}" type="pres">
      <dgm:prSet presAssocID="{C0088EF1-05BB-410F-ACEC-684CFB431F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5885D0-71F4-43DC-B114-7CB28CD7FF54}" type="pres">
      <dgm:prSet presAssocID="{C0088EF1-05BB-410F-ACEC-684CFB431F9F}" presName="negativeSpace" presStyleCnt="0"/>
      <dgm:spPr/>
      <dgm:t>
        <a:bodyPr/>
        <a:lstStyle/>
        <a:p>
          <a:endParaRPr lang="en-US"/>
        </a:p>
      </dgm:t>
    </dgm:pt>
    <dgm:pt modelId="{D028678C-0B05-4977-A114-C494A4D48CDA}" type="pres">
      <dgm:prSet presAssocID="{C0088EF1-05BB-410F-ACEC-684CFB431F9F}" presName="childText" presStyleLbl="conFgAcc1" presStyleIdx="1" presStyleCnt="2" custLinFactNeighborX="3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11B47DF-08A0-634E-BE27-4CB17C7ECB26}" type="presOf" srcId="{54F9D515-639D-4CE7-837C-538168249958}" destId="{00C39E40-6582-41C8-87CB-6F712CD3187C}" srcOrd="1" destOrd="0" presId="urn:microsoft.com/office/officeart/2005/8/layout/list1"/>
    <dgm:cxn modelId="{C228D16D-BD92-2D40-853D-D64964E0E8DB}" type="presOf" srcId="{C1F335FF-DFA8-4876-A797-211A640B78B7}" destId="{38FF1E91-81D0-437F-B134-23AEA7C10891}" srcOrd="0" destOrd="0" presId="urn:microsoft.com/office/officeart/2005/8/layout/list1"/>
    <dgm:cxn modelId="{D1476237-4ECA-094B-A9E2-E78AD8289F80}" type="presOf" srcId="{C0088EF1-05BB-410F-ACEC-684CFB431F9F}" destId="{1421B757-94FD-473E-9864-BD075545291A}" srcOrd="1" destOrd="0" presId="urn:microsoft.com/office/officeart/2005/8/layout/list1"/>
    <dgm:cxn modelId="{407CD29E-65E7-42CE-BBFB-C3A0937732EE}" srcId="{2300A8A0-8243-4C96-8A6E-52A7287C4A8B}" destId="{C0088EF1-05BB-410F-ACEC-684CFB431F9F}" srcOrd="1" destOrd="0" parTransId="{F3FD8769-6FA8-4F33-830A-C9DB77C8F775}" sibTransId="{9629C3AF-C76E-4D3D-A52A-84DD5DE8AF51}"/>
    <dgm:cxn modelId="{90876A23-1C05-4F89-A3FB-4D809E54AB0D}" srcId="{C0088EF1-05BB-410F-ACEC-684CFB431F9F}" destId="{75B1B50B-D6E1-4DAD-BC61-8D4B2E165B7A}" srcOrd="0" destOrd="0" parTransId="{FDE4DA67-18C1-4533-8833-11D71CE11742}" sibTransId="{4878C782-E287-4236-948E-E5D04AA59E92}"/>
    <dgm:cxn modelId="{53D19A7C-2171-4C8B-881C-51A2B540D070}" srcId="{54F9D515-639D-4CE7-837C-538168249958}" destId="{C1F335FF-DFA8-4876-A797-211A640B78B7}" srcOrd="0" destOrd="0" parTransId="{75C8D844-FB8E-4C45-8415-DBEB8A091982}" sibTransId="{0197E774-AED6-4840-9E0E-18B2A085348F}"/>
    <dgm:cxn modelId="{E37D5CC6-9D7B-F444-A177-01F4F8C47800}" type="presOf" srcId="{2300A8A0-8243-4C96-8A6E-52A7287C4A8B}" destId="{D6C45802-5396-44D6-B907-E8C5D57F780A}" srcOrd="0" destOrd="0" presId="urn:microsoft.com/office/officeart/2005/8/layout/list1"/>
    <dgm:cxn modelId="{2530ED09-45F8-460B-8441-3442AD5DDD2B}" srcId="{2300A8A0-8243-4C96-8A6E-52A7287C4A8B}" destId="{54F9D515-639D-4CE7-837C-538168249958}" srcOrd="0" destOrd="0" parTransId="{A240E0CE-78D0-476F-9FAC-5CE2EA55C348}" sibTransId="{34EAA392-CE6F-41D0-881B-F24E5AC82F35}"/>
    <dgm:cxn modelId="{433F3806-2C9C-614C-9391-A74665D2BFB6}" type="presOf" srcId="{54F9D515-639D-4CE7-837C-538168249958}" destId="{FABDE527-9B75-4B99-BB3D-512CC9263824}" srcOrd="0" destOrd="0" presId="urn:microsoft.com/office/officeart/2005/8/layout/list1"/>
    <dgm:cxn modelId="{61DBDF56-8089-EA43-946E-7CE4D991CEAC}" type="presOf" srcId="{75B1B50B-D6E1-4DAD-BC61-8D4B2E165B7A}" destId="{D028678C-0B05-4977-A114-C494A4D48CDA}" srcOrd="0" destOrd="0" presId="urn:microsoft.com/office/officeart/2005/8/layout/list1"/>
    <dgm:cxn modelId="{2B711E50-9EF1-8141-B3DD-6F9E6FED61AD}" type="presOf" srcId="{C0088EF1-05BB-410F-ACEC-684CFB431F9F}" destId="{29E17A2F-15F5-4AA1-8E49-01FFF6F468FC}" srcOrd="0" destOrd="0" presId="urn:microsoft.com/office/officeart/2005/8/layout/list1"/>
    <dgm:cxn modelId="{A04CDEB5-79B5-A14B-8785-B203D32D008D}" type="presParOf" srcId="{D6C45802-5396-44D6-B907-E8C5D57F780A}" destId="{7A70E8A2-85BA-4DBE-8C5E-9BF898FFCDE5}" srcOrd="0" destOrd="0" presId="urn:microsoft.com/office/officeart/2005/8/layout/list1"/>
    <dgm:cxn modelId="{8BBFD34D-3046-4548-8465-0FEB61408A54}" type="presParOf" srcId="{7A70E8A2-85BA-4DBE-8C5E-9BF898FFCDE5}" destId="{FABDE527-9B75-4B99-BB3D-512CC9263824}" srcOrd="0" destOrd="0" presId="urn:microsoft.com/office/officeart/2005/8/layout/list1"/>
    <dgm:cxn modelId="{6C3C219B-A9B6-5E4D-937D-53BB7B728F32}" type="presParOf" srcId="{7A70E8A2-85BA-4DBE-8C5E-9BF898FFCDE5}" destId="{00C39E40-6582-41C8-87CB-6F712CD3187C}" srcOrd="1" destOrd="0" presId="urn:microsoft.com/office/officeart/2005/8/layout/list1"/>
    <dgm:cxn modelId="{9A2FC437-34AE-1B49-900F-61CEE108A3F3}" type="presParOf" srcId="{D6C45802-5396-44D6-B907-E8C5D57F780A}" destId="{D6F3C8F4-5A4B-40A7-A589-2822874D1A72}" srcOrd="1" destOrd="0" presId="urn:microsoft.com/office/officeart/2005/8/layout/list1"/>
    <dgm:cxn modelId="{7A18A02C-3450-FA47-A187-0001A9E69F3F}" type="presParOf" srcId="{D6C45802-5396-44D6-B907-E8C5D57F780A}" destId="{38FF1E91-81D0-437F-B134-23AEA7C10891}" srcOrd="2" destOrd="0" presId="urn:microsoft.com/office/officeart/2005/8/layout/list1"/>
    <dgm:cxn modelId="{8797861C-27A7-104F-9C30-0470898EA2C8}" type="presParOf" srcId="{D6C45802-5396-44D6-B907-E8C5D57F780A}" destId="{3376F324-EAE8-4E50-AA24-F38F04D940D2}" srcOrd="3" destOrd="0" presId="urn:microsoft.com/office/officeart/2005/8/layout/list1"/>
    <dgm:cxn modelId="{7F9C39B5-73ED-224A-971C-651EF910880C}" type="presParOf" srcId="{D6C45802-5396-44D6-B907-E8C5D57F780A}" destId="{49E118AE-665E-41B0-BA4C-C9FC3EB8A267}" srcOrd="4" destOrd="0" presId="urn:microsoft.com/office/officeart/2005/8/layout/list1"/>
    <dgm:cxn modelId="{FED81383-7308-D64F-994B-4E76AA1DE639}" type="presParOf" srcId="{49E118AE-665E-41B0-BA4C-C9FC3EB8A267}" destId="{29E17A2F-15F5-4AA1-8E49-01FFF6F468FC}" srcOrd="0" destOrd="0" presId="urn:microsoft.com/office/officeart/2005/8/layout/list1"/>
    <dgm:cxn modelId="{D5E91FEF-C9ED-F44E-8D9D-FAB0EBFE81C7}" type="presParOf" srcId="{49E118AE-665E-41B0-BA4C-C9FC3EB8A267}" destId="{1421B757-94FD-473E-9864-BD075545291A}" srcOrd="1" destOrd="0" presId="urn:microsoft.com/office/officeart/2005/8/layout/list1"/>
    <dgm:cxn modelId="{7F050F1A-62AB-B443-AE1E-BB58C08198A6}" type="presParOf" srcId="{D6C45802-5396-44D6-B907-E8C5D57F780A}" destId="{1E5885D0-71F4-43DC-B114-7CB28CD7FF54}" srcOrd="5" destOrd="0" presId="urn:microsoft.com/office/officeart/2005/8/layout/list1"/>
    <dgm:cxn modelId="{5C2FD73A-D2AC-5F4B-9E93-D606CBD72439}" type="presParOf" srcId="{D6C45802-5396-44D6-B907-E8C5D57F780A}" destId="{D028678C-0B05-4977-A114-C494A4D48C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9CBE9-97B1-48C5-B5E6-2DF00C64D0EF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6FE1BFBE-6350-4EBA-8FC3-64C6F95CEDBA}">
      <dgm:prSet phldrT="[Text]"/>
      <dgm:spPr/>
      <dgm:t>
        <a:bodyPr/>
        <a:lstStyle/>
        <a:p>
          <a:r>
            <a:rPr lang="en-US" dirty="0" smtClean="0"/>
            <a:t>Literature review of previous work</a:t>
          </a:r>
          <a:endParaRPr lang="en-US" noProof="0" dirty="0"/>
        </a:p>
      </dgm:t>
    </dgm:pt>
    <dgm:pt modelId="{129E8EDF-EA75-43D9-A025-D04CB00995F0}" type="parTrans" cxnId="{216B500D-3EB1-42C9-8119-950EC9737FF2}">
      <dgm:prSet/>
      <dgm:spPr/>
      <dgm:t>
        <a:bodyPr/>
        <a:lstStyle/>
        <a:p>
          <a:endParaRPr lang="de-DE"/>
        </a:p>
      </dgm:t>
    </dgm:pt>
    <dgm:pt modelId="{B2AEC928-188F-449E-9FC9-CAD2EACB2005}" type="sibTrans" cxnId="{216B500D-3EB1-42C9-8119-950EC9737FF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400" dirty="0">
            <a:solidFill>
              <a:schemeClr val="bg1"/>
            </a:solidFill>
          </a:endParaRPr>
        </a:p>
      </dgm:t>
    </dgm:pt>
    <dgm:pt modelId="{5F4F3B49-115A-450D-BC13-EA089D3CE50E}">
      <dgm:prSet phldrT="[Text]"/>
      <dgm:spPr/>
      <dgm:t>
        <a:bodyPr/>
        <a:lstStyle/>
        <a:p>
          <a:r>
            <a:rPr lang="en-US" dirty="0" smtClean="0"/>
            <a:t>Analysis of data set regarding Quality Attributes</a:t>
          </a:r>
          <a:endParaRPr lang="en-US" noProof="0" dirty="0"/>
        </a:p>
      </dgm:t>
    </dgm:pt>
    <dgm:pt modelId="{18DE9570-05B5-4444-8535-1C6249E1E907}" type="parTrans" cxnId="{7C184395-06F1-4F3A-8CEF-58DDA05E946F}">
      <dgm:prSet/>
      <dgm:spPr/>
      <dgm:t>
        <a:bodyPr/>
        <a:lstStyle/>
        <a:p>
          <a:endParaRPr lang="de-DE"/>
        </a:p>
      </dgm:t>
    </dgm:pt>
    <dgm:pt modelId="{19993F16-6A18-42F7-A4F6-C2F5B8BFBAB8}" type="sibTrans" cxnId="{7C184395-06F1-4F3A-8CEF-58DDA05E946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400" dirty="0">
            <a:solidFill>
              <a:schemeClr val="bg1"/>
            </a:solidFill>
          </a:endParaRPr>
        </a:p>
      </dgm:t>
    </dgm:pt>
    <dgm:pt modelId="{9B8ADE44-9B13-4F3A-AC44-8AB9A514907E}">
      <dgm:prSet phldrT="[Text]"/>
      <dgm:spPr/>
      <dgm:t>
        <a:bodyPr/>
        <a:lstStyle/>
        <a:p>
          <a:r>
            <a:rPr lang="en-US" dirty="0" smtClean="0"/>
            <a:t>Deviation and formalization of patterns</a:t>
          </a:r>
          <a:endParaRPr lang="en-US" noProof="0" dirty="0"/>
        </a:p>
      </dgm:t>
    </dgm:pt>
    <dgm:pt modelId="{EAE131BC-2746-4890-873B-3AD811D6C5C1}" type="parTrans" cxnId="{C6435235-6C35-40FB-9C35-02ECBC442BA3}">
      <dgm:prSet/>
      <dgm:spPr/>
      <dgm:t>
        <a:bodyPr/>
        <a:lstStyle/>
        <a:p>
          <a:endParaRPr lang="de-DE"/>
        </a:p>
      </dgm:t>
    </dgm:pt>
    <dgm:pt modelId="{DC5D32CE-3384-4E46-AA38-3DDAA7D55248}" type="sibTrans" cxnId="{C6435235-6C35-40FB-9C35-02ECBC442BA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400" dirty="0">
            <a:solidFill>
              <a:schemeClr val="bg1"/>
            </a:solidFill>
          </a:endParaRPr>
        </a:p>
      </dgm:t>
    </dgm:pt>
    <dgm:pt modelId="{6CCC2544-89B7-42F6-B033-F1D679BD3876}">
      <dgm:prSet phldrT="[Text]"/>
      <dgm:spPr/>
      <dgm:t>
        <a:bodyPr/>
        <a:lstStyle/>
        <a:p>
          <a:r>
            <a:rPr lang="en-US" smtClean="0"/>
            <a:t>Implement a System to automatically extract the rational of the design decision</a:t>
          </a:r>
          <a:endParaRPr lang="en-US" noProof="0" dirty="0"/>
        </a:p>
      </dgm:t>
    </dgm:pt>
    <dgm:pt modelId="{2FCDEE71-FCA1-4512-913B-F02161D5FA64}" type="parTrans" cxnId="{59EC08D6-E4CE-4FE3-B7B0-3F16FB087C00}">
      <dgm:prSet/>
      <dgm:spPr/>
      <dgm:t>
        <a:bodyPr/>
        <a:lstStyle/>
        <a:p>
          <a:endParaRPr lang="de-DE"/>
        </a:p>
      </dgm:t>
    </dgm:pt>
    <dgm:pt modelId="{91B08669-763B-48CC-B326-BF448609E19D}" type="sibTrans" cxnId="{59EC08D6-E4CE-4FE3-B7B0-3F16FB087C0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400" dirty="0">
            <a:solidFill>
              <a:schemeClr val="bg1"/>
            </a:solidFill>
          </a:endParaRPr>
        </a:p>
      </dgm:t>
    </dgm:pt>
    <dgm:pt modelId="{EC3A3A4B-3499-2549-AB9F-FB47B550D834}">
      <dgm:prSet/>
      <dgm:spPr/>
      <dgm:t>
        <a:bodyPr/>
        <a:lstStyle/>
        <a:p>
          <a:r>
            <a:rPr lang="en-US" dirty="0" smtClean="0"/>
            <a:t>Evaluate the System with an unknown project</a:t>
          </a:r>
          <a:endParaRPr lang="en-US" dirty="0"/>
        </a:p>
      </dgm:t>
    </dgm:pt>
    <dgm:pt modelId="{E3DD8A36-BDA3-654E-882A-505F2C2553A6}" type="parTrans" cxnId="{D7A6EE5A-AE07-4B4C-802F-21BC6C7DD0A4}">
      <dgm:prSet/>
      <dgm:spPr/>
      <dgm:t>
        <a:bodyPr/>
        <a:lstStyle/>
        <a:p>
          <a:endParaRPr lang="en-US"/>
        </a:p>
      </dgm:t>
    </dgm:pt>
    <dgm:pt modelId="{230BD69A-E35D-2D49-A9C8-4B32DD36CEC8}" type="sibTrans" cxnId="{D7A6EE5A-AE07-4B4C-802F-21BC6C7DD0A4}">
      <dgm:prSet/>
      <dgm:spPr/>
      <dgm:t>
        <a:bodyPr/>
        <a:lstStyle/>
        <a:p>
          <a:endParaRPr lang="en-US"/>
        </a:p>
      </dgm:t>
    </dgm:pt>
    <dgm:pt modelId="{7CA2A3FF-0832-4774-8993-8EB173D4BDB2}" type="pres">
      <dgm:prSet presAssocID="{EDB9CBE9-97B1-48C5-B5E6-2DF00C64D0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40BA56-2FB0-495A-853D-05DF77FF995B}" type="pres">
      <dgm:prSet presAssocID="{EDB9CBE9-97B1-48C5-B5E6-2DF00C64D0EF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F7731FA-C4A5-4502-B87C-9E20B0101973}" type="pres">
      <dgm:prSet presAssocID="{EDB9CBE9-97B1-48C5-B5E6-2DF00C64D0E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79691-1A04-4183-9A46-CCB719138231}" type="pres">
      <dgm:prSet presAssocID="{EDB9CBE9-97B1-48C5-B5E6-2DF00C64D0E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22B5D-AA62-4A25-B3C6-618FCF84781F}" type="pres">
      <dgm:prSet presAssocID="{EDB9CBE9-97B1-48C5-B5E6-2DF00C64D0E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3DD5-ABB1-465D-A2FE-4B8A4C8E5073}" type="pres">
      <dgm:prSet presAssocID="{EDB9CBE9-97B1-48C5-B5E6-2DF00C64D0E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D803-EB3B-4EB9-BCF0-A4D3115D910F}" type="pres">
      <dgm:prSet presAssocID="{EDB9CBE9-97B1-48C5-B5E6-2DF00C64D0E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B85A-D438-431F-838F-B43023D81AB6}" type="pres">
      <dgm:prSet presAssocID="{EDB9CBE9-97B1-48C5-B5E6-2DF00C64D0E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C4DA9-FEE0-4A81-83C1-37EF12CC7C04}" type="pres">
      <dgm:prSet presAssocID="{EDB9CBE9-97B1-48C5-B5E6-2DF00C64D0E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04F17-A329-405E-BFEB-F4A6B58A66E2}" type="pres">
      <dgm:prSet presAssocID="{EDB9CBE9-97B1-48C5-B5E6-2DF00C64D0E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6033D-B151-433E-BE35-6999E74D5C73}" type="pres">
      <dgm:prSet presAssocID="{EDB9CBE9-97B1-48C5-B5E6-2DF00C64D0E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21856-EE9C-4ED5-83A0-38A3849C88C1}" type="pres">
      <dgm:prSet presAssocID="{EDB9CBE9-97B1-48C5-B5E6-2DF00C64D0E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1583C-52B9-4B0E-BFA8-A04E6CEDA8F2}" type="pres">
      <dgm:prSet presAssocID="{EDB9CBE9-97B1-48C5-B5E6-2DF00C64D0E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A3BFB-59A6-4B0E-B67D-113EA2597FC9}" type="pres">
      <dgm:prSet presAssocID="{EDB9CBE9-97B1-48C5-B5E6-2DF00C64D0E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D9D6-0FAB-4401-A4F0-5254F68D6F83}" type="pres">
      <dgm:prSet presAssocID="{EDB9CBE9-97B1-48C5-B5E6-2DF00C64D0E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C98B-171A-4BDD-AB97-368EBDC9CF55}" type="pres">
      <dgm:prSet presAssocID="{EDB9CBE9-97B1-48C5-B5E6-2DF00C64D0E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EC08D6-E4CE-4FE3-B7B0-3F16FB087C00}" srcId="{EDB9CBE9-97B1-48C5-B5E6-2DF00C64D0EF}" destId="{6CCC2544-89B7-42F6-B033-F1D679BD3876}" srcOrd="3" destOrd="0" parTransId="{2FCDEE71-FCA1-4512-913B-F02161D5FA64}" sibTransId="{91B08669-763B-48CC-B326-BF448609E19D}"/>
    <dgm:cxn modelId="{550C3EC6-99FA-8146-AAB2-B9BCA34B7F3D}" type="presOf" srcId="{B2AEC928-188F-449E-9FC9-CAD2EACB2005}" destId="{260AB85A-D438-431F-838F-B43023D81AB6}" srcOrd="0" destOrd="0" presId="urn:microsoft.com/office/officeart/2005/8/layout/vProcess5"/>
    <dgm:cxn modelId="{FB2A27A0-53E3-BA4A-8124-9E2058E154B5}" type="presOf" srcId="{9B8ADE44-9B13-4F3A-AC44-8AB9A514907E}" destId="{3C422B5D-AA62-4A25-B3C6-618FCF84781F}" srcOrd="0" destOrd="0" presId="urn:microsoft.com/office/officeart/2005/8/layout/vProcess5"/>
    <dgm:cxn modelId="{CEB6E461-C4CD-7546-9019-FBAAA310D9AC}" type="presOf" srcId="{6FE1BFBE-6350-4EBA-8FC3-64C6F95CEDBA}" destId="{8F7731FA-C4A5-4502-B87C-9E20B0101973}" srcOrd="0" destOrd="0" presId="urn:microsoft.com/office/officeart/2005/8/layout/vProcess5"/>
    <dgm:cxn modelId="{7B09C035-ACC8-FA43-B247-8AA42CC03D5A}" type="presOf" srcId="{6CCC2544-89B7-42F6-B033-F1D679BD3876}" destId="{E57D3DD5-ABB1-465D-A2FE-4B8A4C8E5073}" srcOrd="0" destOrd="0" presId="urn:microsoft.com/office/officeart/2005/8/layout/vProcess5"/>
    <dgm:cxn modelId="{C8660F1D-2CDC-FD4A-99D6-25AEA0807FEC}" type="presOf" srcId="{6FE1BFBE-6350-4EBA-8FC3-64C6F95CEDBA}" destId="{ABB21856-EE9C-4ED5-83A0-38A3849C88C1}" srcOrd="1" destOrd="0" presId="urn:microsoft.com/office/officeart/2005/8/layout/vProcess5"/>
    <dgm:cxn modelId="{EE0A41CC-3793-7447-9753-83F04DC3B85E}" type="presOf" srcId="{9B8ADE44-9B13-4F3A-AC44-8AB9A514907E}" destId="{A69A3BFB-59A6-4B0E-B67D-113EA2597FC9}" srcOrd="1" destOrd="0" presId="urn:microsoft.com/office/officeart/2005/8/layout/vProcess5"/>
    <dgm:cxn modelId="{216B500D-3EB1-42C9-8119-950EC9737FF2}" srcId="{EDB9CBE9-97B1-48C5-B5E6-2DF00C64D0EF}" destId="{6FE1BFBE-6350-4EBA-8FC3-64C6F95CEDBA}" srcOrd="0" destOrd="0" parTransId="{129E8EDF-EA75-43D9-A025-D04CB00995F0}" sibTransId="{B2AEC928-188F-449E-9FC9-CAD2EACB2005}"/>
    <dgm:cxn modelId="{D7A6EE5A-AE07-4B4C-802F-21BC6C7DD0A4}" srcId="{EDB9CBE9-97B1-48C5-B5E6-2DF00C64D0EF}" destId="{EC3A3A4B-3499-2549-AB9F-FB47B550D834}" srcOrd="4" destOrd="0" parTransId="{E3DD8A36-BDA3-654E-882A-505F2C2553A6}" sibTransId="{230BD69A-E35D-2D49-A9C8-4B32DD36CEC8}"/>
    <dgm:cxn modelId="{7C184395-06F1-4F3A-8CEF-58DDA05E946F}" srcId="{EDB9CBE9-97B1-48C5-B5E6-2DF00C64D0EF}" destId="{5F4F3B49-115A-450D-BC13-EA089D3CE50E}" srcOrd="1" destOrd="0" parTransId="{18DE9570-05B5-4444-8535-1C6249E1E907}" sibTransId="{19993F16-6A18-42F7-A4F6-C2F5B8BFBAB8}"/>
    <dgm:cxn modelId="{306AAC9C-D68A-B644-8A65-AAEBAA5DAAEB}" type="presOf" srcId="{6CCC2544-89B7-42F6-B033-F1D679BD3876}" destId="{068AD9D6-0FAB-4401-A4F0-5254F68D6F83}" srcOrd="1" destOrd="0" presId="urn:microsoft.com/office/officeart/2005/8/layout/vProcess5"/>
    <dgm:cxn modelId="{14828898-4357-AA41-BAC2-384C7DDD3DCD}" type="presOf" srcId="{91B08669-763B-48CC-B326-BF448609E19D}" destId="{3A86033D-B151-433E-BE35-6999E74D5C73}" srcOrd="0" destOrd="0" presId="urn:microsoft.com/office/officeart/2005/8/layout/vProcess5"/>
    <dgm:cxn modelId="{F12350D3-E5D6-FB46-ACA3-A8FFD5886707}" type="presOf" srcId="{EDB9CBE9-97B1-48C5-B5E6-2DF00C64D0EF}" destId="{7CA2A3FF-0832-4774-8993-8EB173D4BDB2}" srcOrd="0" destOrd="0" presId="urn:microsoft.com/office/officeart/2005/8/layout/vProcess5"/>
    <dgm:cxn modelId="{115B8BCE-CD76-BB49-A86B-223D47676FB6}" type="presOf" srcId="{EC3A3A4B-3499-2549-AB9F-FB47B550D834}" destId="{DAF0D803-EB3B-4EB9-BCF0-A4D3115D910F}" srcOrd="0" destOrd="0" presId="urn:microsoft.com/office/officeart/2005/8/layout/vProcess5"/>
    <dgm:cxn modelId="{258EBD85-1079-0541-BFF9-7BB7561E11BE}" type="presOf" srcId="{5F4F3B49-115A-450D-BC13-EA089D3CE50E}" destId="{3401583C-52B9-4B0E-BFA8-A04E6CEDA8F2}" srcOrd="1" destOrd="0" presId="urn:microsoft.com/office/officeart/2005/8/layout/vProcess5"/>
    <dgm:cxn modelId="{75FFFDC0-A9D0-1B4A-A62E-E346150CCC7A}" type="presOf" srcId="{DC5D32CE-3384-4E46-AA38-3DDAA7D55248}" destId="{B7904F17-A329-405E-BFEB-F4A6B58A66E2}" srcOrd="0" destOrd="0" presId="urn:microsoft.com/office/officeart/2005/8/layout/vProcess5"/>
    <dgm:cxn modelId="{F0221CEC-6947-2840-A1AE-780BA0290278}" type="presOf" srcId="{EC3A3A4B-3499-2549-AB9F-FB47B550D834}" destId="{CDD6C98B-171A-4BDD-AB97-368EBDC9CF55}" srcOrd="1" destOrd="0" presId="urn:microsoft.com/office/officeart/2005/8/layout/vProcess5"/>
    <dgm:cxn modelId="{C9210E1F-0D01-6A4A-B9DA-97768470E1E6}" type="presOf" srcId="{19993F16-6A18-42F7-A4F6-C2F5B8BFBAB8}" destId="{604C4DA9-FEE0-4A81-83C1-37EF12CC7C04}" srcOrd="0" destOrd="0" presId="urn:microsoft.com/office/officeart/2005/8/layout/vProcess5"/>
    <dgm:cxn modelId="{C6435235-6C35-40FB-9C35-02ECBC442BA3}" srcId="{EDB9CBE9-97B1-48C5-B5E6-2DF00C64D0EF}" destId="{9B8ADE44-9B13-4F3A-AC44-8AB9A514907E}" srcOrd="2" destOrd="0" parTransId="{EAE131BC-2746-4890-873B-3AD811D6C5C1}" sibTransId="{DC5D32CE-3384-4E46-AA38-3DDAA7D55248}"/>
    <dgm:cxn modelId="{AC93CB75-8621-DE46-9B00-04EEB5C9AFDB}" type="presOf" srcId="{5F4F3B49-115A-450D-BC13-EA089D3CE50E}" destId="{C6579691-1A04-4183-9A46-CCB719138231}" srcOrd="0" destOrd="0" presId="urn:microsoft.com/office/officeart/2005/8/layout/vProcess5"/>
    <dgm:cxn modelId="{D64A0C39-2957-6C4F-9B85-FA0131B39C5A}" type="presParOf" srcId="{7CA2A3FF-0832-4774-8993-8EB173D4BDB2}" destId="{8340BA56-2FB0-495A-853D-05DF77FF995B}" srcOrd="0" destOrd="0" presId="urn:microsoft.com/office/officeart/2005/8/layout/vProcess5"/>
    <dgm:cxn modelId="{8FA67509-5BCA-FF49-BAEA-F99F4E7EAA93}" type="presParOf" srcId="{7CA2A3FF-0832-4774-8993-8EB173D4BDB2}" destId="{8F7731FA-C4A5-4502-B87C-9E20B0101973}" srcOrd="1" destOrd="0" presId="urn:microsoft.com/office/officeart/2005/8/layout/vProcess5"/>
    <dgm:cxn modelId="{B2AF5471-D089-AA42-B0DC-4EB2D75CD84D}" type="presParOf" srcId="{7CA2A3FF-0832-4774-8993-8EB173D4BDB2}" destId="{C6579691-1A04-4183-9A46-CCB719138231}" srcOrd="2" destOrd="0" presId="urn:microsoft.com/office/officeart/2005/8/layout/vProcess5"/>
    <dgm:cxn modelId="{40D19755-EFC0-7947-ABF8-CE5C13887846}" type="presParOf" srcId="{7CA2A3FF-0832-4774-8993-8EB173D4BDB2}" destId="{3C422B5D-AA62-4A25-B3C6-618FCF84781F}" srcOrd="3" destOrd="0" presId="urn:microsoft.com/office/officeart/2005/8/layout/vProcess5"/>
    <dgm:cxn modelId="{9DBCE43A-EEE6-E742-A236-5809ECF59FF3}" type="presParOf" srcId="{7CA2A3FF-0832-4774-8993-8EB173D4BDB2}" destId="{E57D3DD5-ABB1-465D-A2FE-4B8A4C8E5073}" srcOrd="4" destOrd="0" presId="urn:microsoft.com/office/officeart/2005/8/layout/vProcess5"/>
    <dgm:cxn modelId="{756B813E-3E30-4F4F-B9A8-56EAD17626FE}" type="presParOf" srcId="{7CA2A3FF-0832-4774-8993-8EB173D4BDB2}" destId="{DAF0D803-EB3B-4EB9-BCF0-A4D3115D910F}" srcOrd="5" destOrd="0" presId="urn:microsoft.com/office/officeart/2005/8/layout/vProcess5"/>
    <dgm:cxn modelId="{F1717581-00AE-914A-8A62-80BAD507DBA2}" type="presParOf" srcId="{7CA2A3FF-0832-4774-8993-8EB173D4BDB2}" destId="{260AB85A-D438-431F-838F-B43023D81AB6}" srcOrd="6" destOrd="0" presId="urn:microsoft.com/office/officeart/2005/8/layout/vProcess5"/>
    <dgm:cxn modelId="{23021CD7-0983-364D-A186-6DA3679D8AEA}" type="presParOf" srcId="{7CA2A3FF-0832-4774-8993-8EB173D4BDB2}" destId="{604C4DA9-FEE0-4A81-83C1-37EF12CC7C04}" srcOrd="7" destOrd="0" presId="urn:microsoft.com/office/officeart/2005/8/layout/vProcess5"/>
    <dgm:cxn modelId="{76D3174C-0E91-6C4F-A0A9-4BECAFB2F09D}" type="presParOf" srcId="{7CA2A3FF-0832-4774-8993-8EB173D4BDB2}" destId="{B7904F17-A329-405E-BFEB-F4A6B58A66E2}" srcOrd="8" destOrd="0" presId="urn:microsoft.com/office/officeart/2005/8/layout/vProcess5"/>
    <dgm:cxn modelId="{0241FBA2-A098-6F43-819B-7AED89D66F46}" type="presParOf" srcId="{7CA2A3FF-0832-4774-8993-8EB173D4BDB2}" destId="{3A86033D-B151-433E-BE35-6999E74D5C73}" srcOrd="9" destOrd="0" presId="urn:microsoft.com/office/officeart/2005/8/layout/vProcess5"/>
    <dgm:cxn modelId="{BE26B500-D569-8549-B186-9C6DD0A32DAF}" type="presParOf" srcId="{7CA2A3FF-0832-4774-8993-8EB173D4BDB2}" destId="{ABB21856-EE9C-4ED5-83A0-38A3849C88C1}" srcOrd="10" destOrd="0" presId="urn:microsoft.com/office/officeart/2005/8/layout/vProcess5"/>
    <dgm:cxn modelId="{074A931B-0307-574E-A1B1-E69B5719CD59}" type="presParOf" srcId="{7CA2A3FF-0832-4774-8993-8EB173D4BDB2}" destId="{3401583C-52B9-4B0E-BFA8-A04E6CEDA8F2}" srcOrd="11" destOrd="0" presId="urn:microsoft.com/office/officeart/2005/8/layout/vProcess5"/>
    <dgm:cxn modelId="{7639DBC0-6984-A24F-89F1-485AA657E271}" type="presParOf" srcId="{7CA2A3FF-0832-4774-8993-8EB173D4BDB2}" destId="{A69A3BFB-59A6-4B0E-B67D-113EA2597FC9}" srcOrd="12" destOrd="0" presId="urn:microsoft.com/office/officeart/2005/8/layout/vProcess5"/>
    <dgm:cxn modelId="{D7CBA1CB-A7FD-0447-B19D-C2CC8C2F70A7}" type="presParOf" srcId="{7CA2A3FF-0832-4774-8993-8EB173D4BDB2}" destId="{068AD9D6-0FAB-4401-A4F0-5254F68D6F83}" srcOrd="13" destOrd="0" presId="urn:microsoft.com/office/officeart/2005/8/layout/vProcess5"/>
    <dgm:cxn modelId="{CD0120CC-E8C2-8B48-A865-4CC0CD8F791E}" type="presParOf" srcId="{7CA2A3FF-0832-4774-8993-8EB173D4BDB2}" destId="{CDD6C98B-171A-4BDD-AB97-368EBDC9CF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F1E91-81D0-437F-B134-23AEA7C10891}">
      <dsp:nvSpPr>
        <dsp:cNvPr id="0" name=""/>
        <dsp:cNvSpPr/>
      </dsp:nvSpPr>
      <dsp:spPr>
        <a:xfrm>
          <a:off x="0" y="412225"/>
          <a:ext cx="864235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0742" tIns="499872" rIns="67074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How to automatically identify the rationale of an architectural design decision</a:t>
          </a:r>
          <a:endParaRPr lang="en-US" sz="2400" kern="1200" noProof="0" dirty="0"/>
        </a:p>
      </dsp:txBody>
      <dsp:txXfrm>
        <a:off x="0" y="412225"/>
        <a:ext cx="8642350" cy="1323000"/>
      </dsp:txXfrm>
    </dsp:sp>
    <dsp:sp modelId="{00C39E40-6582-41C8-87CB-6F712CD3187C}">
      <dsp:nvSpPr>
        <dsp:cNvPr id="0" name=""/>
        <dsp:cNvSpPr/>
      </dsp:nvSpPr>
      <dsp:spPr>
        <a:xfrm>
          <a:off x="432117" y="57985"/>
          <a:ext cx="6049645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Research Question 1</a:t>
          </a:r>
          <a:endParaRPr lang="en-US" sz="2600" kern="1200" noProof="0" dirty="0"/>
        </a:p>
      </dsp:txBody>
      <dsp:txXfrm>
        <a:off x="466702" y="92570"/>
        <a:ext cx="5980475" cy="639310"/>
      </dsp:txXfrm>
    </dsp:sp>
    <dsp:sp modelId="{D028678C-0B05-4977-A114-C494A4D48CDA}">
      <dsp:nvSpPr>
        <dsp:cNvPr id="0" name=""/>
        <dsp:cNvSpPr/>
      </dsp:nvSpPr>
      <dsp:spPr>
        <a:xfrm>
          <a:off x="0" y="2219065"/>
          <a:ext cx="864235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0742" tIns="499872" rIns="67074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What is the influence of an architectural design decision on the quality attributes</a:t>
          </a:r>
          <a:endParaRPr lang="en-US" sz="2400" kern="1200" noProof="0" dirty="0" smtClean="0"/>
        </a:p>
      </dsp:txBody>
      <dsp:txXfrm>
        <a:off x="0" y="2219065"/>
        <a:ext cx="8642350" cy="1323000"/>
      </dsp:txXfrm>
    </dsp:sp>
    <dsp:sp modelId="{1421B757-94FD-473E-9864-BD075545291A}">
      <dsp:nvSpPr>
        <dsp:cNvPr id="0" name=""/>
        <dsp:cNvSpPr/>
      </dsp:nvSpPr>
      <dsp:spPr>
        <a:xfrm>
          <a:off x="432117" y="1864825"/>
          <a:ext cx="6049645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Research Question 2</a:t>
          </a:r>
        </a:p>
      </dsp:txBody>
      <dsp:txXfrm>
        <a:off x="466702" y="1899410"/>
        <a:ext cx="5980475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31FA-C4A5-4502-B87C-9E20B0101973}">
      <dsp:nvSpPr>
        <dsp:cNvPr id="0" name=""/>
        <dsp:cNvSpPr/>
      </dsp:nvSpPr>
      <dsp:spPr>
        <a:xfrm>
          <a:off x="0" y="0"/>
          <a:ext cx="6487143" cy="94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Literature review of previous work</a:t>
          </a:r>
          <a:endParaRPr lang="en-US" sz="2200" kern="1200" noProof="0" dirty="0"/>
        </a:p>
      </dsp:txBody>
      <dsp:txXfrm>
        <a:off x="27711" y="27711"/>
        <a:ext cx="5355512" cy="890696"/>
      </dsp:txXfrm>
    </dsp:sp>
    <dsp:sp modelId="{C6579691-1A04-4183-9A46-CCB719138231}">
      <dsp:nvSpPr>
        <dsp:cNvPr id="0" name=""/>
        <dsp:cNvSpPr/>
      </dsp:nvSpPr>
      <dsp:spPr>
        <a:xfrm>
          <a:off x="484429" y="1077523"/>
          <a:ext cx="6487143" cy="94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Analysis of data set regarding Quality Attributes</a:t>
          </a:r>
          <a:endParaRPr lang="en-US" sz="2200" kern="1200" noProof="0" dirty="0"/>
        </a:p>
      </dsp:txBody>
      <dsp:txXfrm>
        <a:off x="512140" y="1105234"/>
        <a:ext cx="5332315" cy="890696"/>
      </dsp:txXfrm>
    </dsp:sp>
    <dsp:sp modelId="{3C422B5D-AA62-4A25-B3C6-618FCF84781F}">
      <dsp:nvSpPr>
        <dsp:cNvPr id="0" name=""/>
        <dsp:cNvSpPr/>
      </dsp:nvSpPr>
      <dsp:spPr>
        <a:xfrm>
          <a:off x="968859" y="2155046"/>
          <a:ext cx="6487143" cy="94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Deviation and formalization of patterns</a:t>
          </a:r>
          <a:endParaRPr lang="en-US" sz="2200" kern="1200" noProof="0" dirty="0"/>
        </a:p>
      </dsp:txBody>
      <dsp:txXfrm>
        <a:off x="996570" y="2182757"/>
        <a:ext cx="5332315" cy="890696"/>
      </dsp:txXfrm>
    </dsp:sp>
    <dsp:sp modelId="{E57D3DD5-ABB1-465D-A2FE-4B8A4C8E5073}">
      <dsp:nvSpPr>
        <dsp:cNvPr id="0" name=""/>
        <dsp:cNvSpPr/>
      </dsp:nvSpPr>
      <dsp:spPr>
        <a:xfrm>
          <a:off x="1453288" y="3232570"/>
          <a:ext cx="6487143" cy="94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Implement a System to automatically extract the rational of the design decision</a:t>
          </a:r>
          <a:endParaRPr lang="en-US" sz="2200" kern="1200" noProof="0" dirty="0"/>
        </a:p>
      </dsp:txBody>
      <dsp:txXfrm>
        <a:off x="1480999" y="3260281"/>
        <a:ext cx="5332315" cy="890696"/>
      </dsp:txXfrm>
    </dsp:sp>
    <dsp:sp modelId="{DAF0D803-EB3B-4EB9-BCF0-A4D3115D910F}">
      <dsp:nvSpPr>
        <dsp:cNvPr id="0" name=""/>
        <dsp:cNvSpPr/>
      </dsp:nvSpPr>
      <dsp:spPr>
        <a:xfrm>
          <a:off x="1937718" y="4310093"/>
          <a:ext cx="6487143" cy="94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Evaluate the System with an unknown project</a:t>
          </a:r>
          <a:endParaRPr lang="en-US" sz="2200" kern="1200" dirty="0"/>
        </a:p>
      </dsp:txBody>
      <dsp:txXfrm>
        <a:off x="1965429" y="4337804"/>
        <a:ext cx="5332315" cy="890696"/>
      </dsp:txXfrm>
    </dsp:sp>
    <dsp:sp modelId="{260AB85A-D438-431F-838F-B43023D81AB6}">
      <dsp:nvSpPr>
        <dsp:cNvPr id="0" name=""/>
        <dsp:cNvSpPr/>
      </dsp:nvSpPr>
      <dsp:spPr>
        <a:xfrm>
          <a:off x="5872166" y="691191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shade val="80000"/>
            <a:satMod val="18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>
            <a:solidFill>
              <a:schemeClr val="bg1"/>
            </a:solidFill>
          </a:endParaRPr>
        </a:p>
      </dsp:txBody>
      <dsp:txXfrm>
        <a:off x="6010536" y="691191"/>
        <a:ext cx="338236" cy="462769"/>
      </dsp:txXfrm>
    </dsp:sp>
    <dsp:sp modelId="{604C4DA9-FEE0-4A81-83C1-37EF12CC7C04}">
      <dsp:nvSpPr>
        <dsp:cNvPr id="0" name=""/>
        <dsp:cNvSpPr/>
      </dsp:nvSpPr>
      <dsp:spPr>
        <a:xfrm>
          <a:off x="6356596" y="1768715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shade val="80000"/>
            <a:satMod val="18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>
            <a:solidFill>
              <a:schemeClr val="bg1"/>
            </a:solidFill>
          </a:endParaRPr>
        </a:p>
      </dsp:txBody>
      <dsp:txXfrm>
        <a:off x="6494966" y="1768715"/>
        <a:ext cx="338236" cy="462769"/>
      </dsp:txXfrm>
    </dsp:sp>
    <dsp:sp modelId="{B7904F17-A329-405E-BFEB-F4A6B58A66E2}">
      <dsp:nvSpPr>
        <dsp:cNvPr id="0" name=""/>
        <dsp:cNvSpPr/>
      </dsp:nvSpPr>
      <dsp:spPr>
        <a:xfrm>
          <a:off x="6841026" y="2830470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shade val="80000"/>
            <a:satMod val="18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>
            <a:solidFill>
              <a:schemeClr val="bg1"/>
            </a:solidFill>
          </a:endParaRPr>
        </a:p>
      </dsp:txBody>
      <dsp:txXfrm>
        <a:off x="6979396" y="2830470"/>
        <a:ext cx="338236" cy="462769"/>
      </dsp:txXfrm>
    </dsp:sp>
    <dsp:sp modelId="{3A86033D-B151-433E-BE35-6999E74D5C73}">
      <dsp:nvSpPr>
        <dsp:cNvPr id="0" name=""/>
        <dsp:cNvSpPr/>
      </dsp:nvSpPr>
      <dsp:spPr>
        <a:xfrm>
          <a:off x="7325455" y="3918506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shade val="80000"/>
            <a:satMod val="18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>
            <a:solidFill>
              <a:schemeClr val="bg1"/>
            </a:solidFill>
          </a:endParaRPr>
        </a:p>
      </dsp:txBody>
      <dsp:txXfrm>
        <a:off x="7463825" y="3918506"/>
        <a:ext cx="338236" cy="462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94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design decision, which couples rationale with software architecture.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Design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decisions are integrated with the software architecture design.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Design decisions only exist in the heads of the designers, which leads to the following problems:</a:t>
            </a:r>
          </a:p>
          <a:p>
            <a:pPr lvl="1">
              <a:buFont typeface="Arial" pitchFamily="34" charset="0"/>
              <a:buChar char="•"/>
            </a:pP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Typical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design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decisions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affect multiple parts of the design.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During the evolution of the system, designers can easily violate design rules and constraints arising from previously taken design decisions. Violations of these rules and constraints lead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architectural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drift</a:t>
            </a:r>
            <a:endParaRPr lang="de-DE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When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obsolete design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decisions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are not removed, the system has the tendency to erode more rapidly.</a:t>
            </a:r>
          </a:p>
          <a:p>
            <a:pPr>
              <a:buFont typeface="Symbol"/>
              <a:buChar char="Þ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Also, the reusability of the architectural artifacts is limited if design decision knowledge vaporizes into the design.</a:t>
            </a:r>
          </a:p>
          <a:p>
            <a:pPr>
              <a:buFont typeface="Symbol"/>
              <a:buChar char="Þ"/>
            </a:pPr>
            <a:endParaRPr lang="en-US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Design decisions can also be classified according to different abstraction levels. Jansen [11] proposes a funnel of decision-making model to classify decisions at different abstraction levels such as software architecture, detailed design, and implementation. Van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Ven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and Bosch relate to these abstraction levels as high-level, medium-level, and realization-level decisions.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=&gt; Decisions extracted from the issue management systems belong to either 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medium-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level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or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realization-level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decisions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pPr>
              <a:buFont typeface="Symbol"/>
              <a:buChar char="Þ"/>
            </a:pPr>
            <a:endParaRPr lang="en-US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pPr>
              <a:buFont typeface="Symbol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architectural design decision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is defined as (follows: http://www.rug.nl/research/portal/files/2724654/c3.pdf)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 description of the choice and considered alternatives that (partially) realize one or more requirements. Alternatives consist of a set of architectural additions, subtractions and modifications to the software architecture, the rationale, and the design rules, design constraints and 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additional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requirements</a:t>
            </a:r>
            <a:r>
              <a:rPr lang="de-DE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The given architecture is a set of earlier made design decisions, which represent the architectural design at the moment the design decision is taken.</a:t>
            </a:r>
            <a:endParaRPr lang="de-DE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endParaRPr lang="de-DE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The rationale represents the reasons behind an architectural design decision.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68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7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46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9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hyperlink" Target="http://wwwmatthes.in.tum.de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 smtClean="0"/>
              <a:t>Edit Title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Presenter, Date, Location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 smtClean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 smtClean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161208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161208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&lt;Subtitle&gt;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161208 Matthes English Master Slide Deck (wide)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161208 Matthes English Master Slide Deck (wide)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161208 Matthes English Master Slide Deck (wide)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161208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 smtClean="0">
                <a:latin typeface="+mn-lt"/>
              </a:rPr>
              <a:t>Technische Universität München</a:t>
            </a:r>
          </a:p>
          <a:p>
            <a:r>
              <a:rPr lang="en-US" sz="1050" noProof="1" smtClean="0">
                <a:latin typeface="+mn-lt"/>
              </a:rPr>
              <a:t>Faculty of Informatics</a:t>
            </a:r>
          </a:p>
          <a:p>
            <a:r>
              <a:rPr lang="en-US" sz="1050" noProof="1" smtClean="0">
                <a:latin typeface="+mn-lt"/>
              </a:rPr>
              <a:t>Chair of Software Engineering for Business Information Systems</a:t>
            </a:r>
          </a:p>
          <a:p>
            <a:endParaRPr lang="en-US" sz="1050" noProof="1" smtClean="0">
              <a:latin typeface="+mn-lt"/>
            </a:endParaRPr>
          </a:p>
          <a:p>
            <a:r>
              <a:rPr lang="en-US" sz="1050" noProof="1" smtClean="0">
                <a:latin typeface="+mn-lt"/>
              </a:rPr>
              <a:t>Boltzmannstraße 3</a:t>
            </a:r>
          </a:p>
          <a:p>
            <a:r>
              <a:rPr lang="en-US" sz="1050" noProof="1" smtClean="0">
                <a:latin typeface="+mn-lt"/>
              </a:rPr>
              <a:t>85748 Garching bei</a:t>
            </a:r>
            <a:r>
              <a:rPr lang="en-US" sz="1050" baseline="0" noProof="1" smtClean="0">
                <a:latin typeface="+mn-lt"/>
              </a:rPr>
              <a:t> München</a:t>
            </a:r>
          </a:p>
          <a:p>
            <a:endParaRPr lang="en-US" sz="1050" baseline="0" noProof="1" smtClean="0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 smtClean="0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 smtClean="0">
                <a:latin typeface="+mn-lt"/>
              </a:rPr>
              <a:t>Fax	+49.89.289.17136</a:t>
            </a:r>
          </a:p>
          <a:p>
            <a:endParaRPr lang="en-US" sz="1050" baseline="0" noProof="1" smtClean="0">
              <a:latin typeface="+mn-lt"/>
            </a:endParaRPr>
          </a:p>
          <a:p>
            <a:endParaRPr lang="en-US" sz="1050" baseline="0" noProof="1" smtClean="0">
              <a:latin typeface="+mn-lt"/>
            </a:endParaRPr>
          </a:p>
          <a:p>
            <a:r>
              <a:rPr lang="en-US" sz="1050" baseline="0" noProof="1" smtClean="0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&lt;Name&gt;</a:t>
            </a:r>
            <a:endParaRPr lang="en-US" noProof="0" dirty="0"/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&lt;Academic degree&gt;</a:t>
            </a:r>
            <a:endParaRPr lang="en-US" noProof="0" dirty="0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&lt;Phone&gt;</a:t>
            </a:r>
            <a:endParaRPr lang="en-US" noProof="0" dirty="0"/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&lt;E-Mail&gt;</a:t>
            </a:r>
            <a:endParaRPr lang="en-US" noProof="0" dirty="0"/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 smtClean="0"/>
              <a:t>&lt;Position&gt;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161208 Matthes English Master Slide Deck (wide)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9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u="sng" dirty="0" smtClean="0"/>
              <a:t>Master thesis:</a:t>
            </a:r>
            <a:r>
              <a:rPr lang="en-US" dirty="0" smtClean="0"/>
              <a:t> Automatic </a:t>
            </a:r>
            <a:r>
              <a:rPr lang="en-US" dirty="0"/>
              <a:t>Extraction of Design Decision Relationships from a Task Management </a:t>
            </a:r>
            <a:r>
              <a:rPr lang="en-US" dirty="0" smtClean="0"/>
              <a:t>System </a:t>
            </a:r>
            <a:r>
              <a:rPr lang="en-US" b="1" dirty="0" smtClean="0"/>
              <a:t>Kick-Off</a:t>
            </a:r>
            <a:endParaRPr lang="en-US" b="1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Matthias Ruppel, 8</a:t>
            </a:r>
            <a:r>
              <a:rPr lang="en-AU" baseline="30000" dirty="0" smtClean="0"/>
              <a:t>th</a:t>
            </a:r>
            <a:r>
              <a:rPr lang="en-AU" dirty="0" smtClean="0"/>
              <a:t> of May 2017, Munich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Timeline</a:t>
            </a:r>
            <a:endParaRPr lang="en-AU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323528" y="1412776"/>
            <a:ext cx="11317088" cy="72008"/>
          </a:xfrm>
          <a:prstGeom prst="straightConnector1">
            <a:avLst/>
          </a:prstGeom>
          <a:ln w="66675">
            <a:solidFill>
              <a:schemeClr val="tx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 bwMode="auto">
          <a:xfrm flipV="1">
            <a:off x="3180184" y="1196752"/>
            <a:ext cx="0" cy="28803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 flipV="1">
            <a:off x="9252520" y="1160748"/>
            <a:ext cx="0" cy="28803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 bwMode="auto">
          <a:xfrm flipV="1">
            <a:off x="5208240" y="1187460"/>
            <a:ext cx="0" cy="28803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V="1">
            <a:off x="11280576" y="1124744"/>
            <a:ext cx="0" cy="28803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 flipV="1">
            <a:off x="7224464" y="1187460"/>
            <a:ext cx="0" cy="28803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 flipV="1">
            <a:off x="1158416" y="1192424"/>
            <a:ext cx="0" cy="28803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855815" y="1043444"/>
            <a:ext cx="6206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</a:rPr>
              <a:t>May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883871" y="1038502"/>
            <a:ext cx="68480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</a:rPr>
              <a:t>June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95019" y="1039041"/>
            <a:ext cx="5950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July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787087" y="1038502"/>
            <a:ext cx="90281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</a:rPr>
              <a:t>August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708467" y="1038502"/>
            <a:ext cx="13131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</a:rPr>
              <a:t>September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4" name="Eingekerbter Richtungspfeil 45"/>
          <p:cNvSpPr/>
          <p:nvPr/>
        </p:nvSpPr>
        <p:spPr bwMode="auto">
          <a:xfrm>
            <a:off x="-205208" y="1907704"/>
            <a:ext cx="3420888" cy="520871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Literature review</a:t>
            </a:r>
          </a:p>
        </p:txBody>
      </p:sp>
      <p:sp>
        <p:nvSpPr>
          <p:cNvPr id="26" name="Gefaltete Ecke 25"/>
          <p:cNvSpPr/>
          <p:nvPr/>
        </p:nvSpPr>
        <p:spPr bwMode="auto">
          <a:xfrm>
            <a:off x="9858245" y="5327963"/>
            <a:ext cx="1043728" cy="865778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b="1" dirty="0" smtClean="0">
                <a:solidFill>
                  <a:schemeClr val="tx1"/>
                </a:solidFill>
                <a:cs typeface="Arial" pitchFamily="34" charset="0"/>
              </a:rPr>
              <a:t>Submission</a:t>
            </a:r>
          </a:p>
          <a:p>
            <a:pPr algn="ctr" eaLnBrk="0" hangingPunct="0"/>
            <a:r>
              <a:rPr lang="en-US" sz="1100" dirty="0" smtClean="0">
                <a:solidFill>
                  <a:schemeClr val="tx1"/>
                </a:solidFill>
                <a:cs typeface="Arial" pitchFamily="34" charset="0"/>
              </a:rPr>
              <a:t>Master</a:t>
            </a:r>
          </a:p>
          <a:p>
            <a:pPr algn="ctr" eaLnBrk="0" hangingPunct="0"/>
            <a:r>
              <a:rPr lang="en-US" sz="1100" dirty="0" smtClean="0">
                <a:solidFill>
                  <a:schemeClr val="tx1"/>
                </a:solidFill>
                <a:cs typeface="Arial" pitchFamily="34" charset="0"/>
              </a:rPr>
              <a:t>Thesis</a:t>
            </a: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7" name="Gerade Verbindung 36"/>
          <p:cNvCxnSpPr>
            <a:endCxn id="26" idx="0"/>
          </p:cNvCxnSpPr>
          <p:nvPr/>
        </p:nvCxnSpPr>
        <p:spPr bwMode="auto">
          <a:xfrm>
            <a:off x="10359446" y="1437196"/>
            <a:ext cx="20663" cy="3890767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Eingekerbter Richtungspfeil 45"/>
          <p:cNvSpPr/>
          <p:nvPr/>
        </p:nvSpPr>
        <p:spPr bwMode="auto">
          <a:xfrm>
            <a:off x="1158415" y="2620097"/>
            <a:ext cx="3067523" cy="520871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Analysis Dataset</a:t>
            </a:r>
          </a:p>
        </p:txBody>
      </p:sp>
      <p:sp>
        <p:nvSpPr>
          <p:cNvPr id="45" name="Eingekerbter Richtungspfeil 45"/>
          <p:cNvSpPr/>
          <p:nvPr/>
        </p:nvSpPr>
        <p:spPr bwMode="auto">
          <a:xfrm>
            <a:off x="2207568" y="3340177"/>
            <a:ext cx="2777856" cy="520871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Patterns | Classification</a:t>
            </a:r>
          </a:p>
        </p:txBody>
      </p:sp>
      <p:sp>
        <p:nvSpPr>
          <p:cNvPr id="46" name="Eingekerbter Richtungspfeil 45"/>
          <p:cNvSpPr/>
          <p:nvPr/>
        </p:nvSpPr>
        <p:spPr bwMode="auto">
          <a:xfrm>
            <a:off x="1158416" y="4060257"/>
            <a:ext cx="5087515" cy="520871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System Design &amp; Implementation</a:t>
            </a:r>
          </a:p>
        </p:txBody>
      </p:sp>
      <p:sp>
        <p:nvSpPr>
          <p:cNvPr id="47" name="Eingekerbter Richtungspfeil 45"/>
          <p:cNvSpPr/>
          <p:nvPr/>
        </p:nvSpPr>
        <p:spPr bwMode="auto">
          <a:xfrm>
            <a:off x="5208240" y="4780337"/>
            <a:ext cx="3030252" cy="520871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Evaluation</a:t>
            </a:r>
          </a:p>
        </p:txBody>
      </p:sp>
      <p:sp>
        <p:nvSpPr>
          <p:cNvPr id="48" name="Eingekerbter Richtungspfeil 45"/>
          <p:cNvSpPr/>
          <p:nvPr/>
        </p:nvSpPr>
        <p:spPr bwMode="auto">
          <a:xfrm>
            <a:off x="5208239" y="5500417"/>
            <a:ext cx="4500227" cy="520871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Writing of Master Thesis</a:t>
            </a:r>
          </a:p>
        </p:txBody>
      </p:sp>
      <p:cxnSp>
        <p:nvCxnSpPr>
          <p:cNvPr id="50" name="Gerade Verbindung 49"/>
          <p:cNvCxnSpPr>
            <a:stCxn id="22" idx="2"/>
            <a:endCxn id="47" idx="3"/>
          </p:cNvCxnSpPr>
          <p:nvPr/>
        </p:nvCxnSpPr>
        <p:spPr bwMode="auto">
          <a:xfrm flipH="1">
            <a:off x="8238492" y="1407834"/>
            <a:ext cx="1" cy="3632939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 bwMode="auto">
          <a:xfrm flipH="1">
            <a:off x="6245931" y="1445936"/>
            <a:ext cx="1" cy="2874756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endCxn id="44" idx="3"/>
          </p:cNvCxnSpPr>
          <p:nvPr/>
        </p:nvCxnSpPr>
        <p:spPr bwMode="auto">
          <a:xfrm flipH="1">
            <a:off x="4225938" y="1484784"/>
            <a:ext cx="1" cy="1395749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Matthias </a:t>
            </a:r>
            <a:r>
              <a:rPr lang="en-AU" dirty="0" err="1" smtClean="0"/>
              <a:t>Ruppel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1159115" y="3729286"/>
            <a:ext cx="2452083" cy="131762"/>
          </a:xfrm>
        </p:spPr>
        <p:txBody>
          <a:bodyPr/>
          <a:lstStyle/>
          <a:p>
            <a:r>
              <a:rPr lang="en-AU" dirty="0" err="1" smtClean="0"/>
              <a:t>matthias.ruppel@tum.de</a:t>
            </a:r>
            <a:endParaRPr lang="en-AU" dirty="0"/>
          </a:p>
        </p:txBody>
      </p:sp>
      <p:sp>
        <p:nvSpPr>
          <p:cNvPr id="10" name="Rechteck 9"/>
          <p:cNvSpPr/>
          <p:nvPr/>
        </p:nvSpPr>
        <p:spPr bwMode="auto">
          <a:xfrm>
            <a:off x="911424" y="5373216"/>
            <a:ext cx="230425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Motivation </a:t>
            </a:r>
            <a:r>
              <a:rPr lang="en-US" sz="2800" dirty="0"/>
              <a:t>and Theoretical Background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Research Questions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Observations</a:t>
            </a:r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Research Approach</a:t>
            </a:r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Timeline</a:t>
            </a:r>
          </a:p>
          <a:p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T\software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2636912"/>
            <a:ext cx="4743857" cy="282210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| Motivation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4" y="981076"/>
            <a:ext cx="11523133" cy="540067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Many architectural design decisions are made during development &amp; maintenance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Documenting takes a lot of effort, time &amp; costs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Architectural design decisions are hard to capture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Current design decisions may interfere with previous design decisions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Implicitly taken, not explicitly captured &amp; documented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Rational / Cause / Concern is not evident in the </a:t>
            </a:r>
            <a:r>
              <a:rPr lang="en-US" sz="2000" dirty="0" smtClean="0"/>
              <a:t>documentation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35360" y="6237312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i="1" dirty="0" smtClean="0"/>
              <a:t>http://www.bmtools.com/services/overview.html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17086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</a:t>
            </a:r>
            <a:r>
              <a:rPr lang="en-US" dirty="0"/>
              <a:t>Design Decision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689408"/>
            <a:ext cx="8939676" cy="318799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2904" y="6093876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800" dirty="0" smtClean="0"/>
              <a:t>Jansen, A. G. J. </a:t>
            </a:r>
            <a:r>
              <a:rPr lang="en-US" sz="800" i="1" dirty="0" smtClean="0"/>
              <a:t>(2008). Architectural design decisions </a:t>
            </a:r>
            <a:r>
              <a:rPr lang="en-US" sz="800" i="1" dirty="0" err="1" smtClean="0"/>
              <a:t>s.n</a:t>
            </a:r>
            <a:r>
              <a:rPr lang="en-US" sz="800" i="1" dirty="0" smtClean="0"/>
              <a:t>.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5360" y="6237312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i="1" dirty="0" smtClean="0"/>
              <a:t>Zimmermann et. al. (2009). Managing architectural decision models with dependency relations, integrity constraints, and production rules</a:t>
            </a:r>
            <a:endParaRPr lang="en-US" sz="8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63352" y="908720"/>
            <a:ext cx="662473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Definition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A description of the choice and considered alternatives that (partially) realize one or more requirements. Alternatives consist of a set of architectural additions, subtractions and modifications to the software architecture, the rationale, and the design rules, design constraints and </a:t>
            </a:r>
            <a:r>
              <a:rPr lang="de-DE" dirty="0" smtClean="0">
                <a:solidFill>
                  <a:schemeClr val="tx1"/>
                </a:solidFill>
                <a:latin typeface="Arial Unicode MS" pitchFamily="34" charset="-128"/>
              </a:rPr>
              <a:t>additional </a:t>
            </a:r>
            <a:r>
              <a:rPr lang="de-DE" dirty="0" err="1" smtClean="0">
                <a:solidFill>
                  <a:schemeClr val="tx1"/>
                </a:solidFill>
                <a:latin typeface="Arial Unicode MS" pitchFamily="34" charset="-128"/>
              </a:rPr>
              <a:t>requirements</a:t>
            </a:r>
            <a:r>
              <a:rPr lang="de-DE" dirty="0" smtClean="0">
                <a:solidFill>
                  <a:schemeClr val="tx1"/>
                </a:solidFill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11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Requirements: ISO 9126-1 </a:t>
            </a:r>
            <a:r>
              <a:rPr lang="en-US" dirty="0"/>
              <a:t>– Types of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962" y="887199"/>
            <a:ext cx="10223535" cy="5266669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695400" y="3945582"/>
            <a:ext cx="3240360" cy="2291730"/>
            <a:chOff x="302894" y="4134096"/>
            <a:chExt cx="3056802" cy="2522738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58" y="4134096"/>
              <a:ext cx="2522738" cy="2522738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02894" y="6033560"/>
              <a:ext cx="3022804" cy="406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</a:rPr>
                <a:t>But:</a:t>
              </a:r>
              <a:r>
                <a:rPr lang="en-US" dirty="0" smtClean="0">
                  <a:latin typeface="Arial" pitchFamily="34" charset="0"/>
                </a:rPr>
                <a:t> Be aware of Tradeoffs</a:t>
              </a: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352" y="1180385"/>
            <a:ext cx="5040560" cy="1132267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98425" lvl="1" indent="0">
              <a:buNone/>
            </a:pPr>
            <a:r>
              <a:rPr lang="en-US" b="1" dirty="0" smtClean="0"/>
              <a:t>ISO 9126-1</a:t>
            </a:r>
            <a:r>
              <a:rPr lang="en-US" dirty="0" smtClean="0"/>
              <a:t> classifies </a:t>
            </a:r>
            <a:r>
              <a:rPr lang="en-US" dirty="0"/>
              <a:t>software quality in a structured set of characteristics and sub-characteristics. Each quality sub-characteristic </a:t>
            </a:r>
            <a:r>
              <a:rPr lang="en-US" dirty="0" smtClean="0"/>
              <a:t>is </a:t>
            </a:r>
            <a:r>
              <a:rPr lang="en-US" dirty="0"/>
              <a:t>further divided into attributes.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2904" y="6309900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i="1" dirty="0" smtClean="0"/>
              <a:t>SO/IEC 9126-1:2001 Software engineering - Product quality - Part 1: Quality model.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628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 Keyword classification method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44671"/>
              </p:ext>
            </p:extLst>
          </p:nvPr>
        </p:nvGraphicFramePr>
        <p:xfrm>
          <a:off x="479376" y="980728"/>
          <a:ext cx="6096000" cy="35283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84176"/>
                <a:gridCol w="4511824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NFR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Extracted</a:t>
                      </a:r>
                      <a:r>
                        <a:rPr lang="en-US" baseline="0" dirty="0" smtClean="0"/>
                        <a:t> Keywords</a:t>
                      </a:r>
                      <a:endParaRPr lang="en-US" dirty="0"/>
                    </a:p>
                  </a:txBody>
                  <a:tcPr anchor="ctr"/>
                </a:tc>
              </a:tr>
              <a:tr h="1560173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Confidentiality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integrity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completeness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perturbation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virus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authorization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biometrics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alarm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encryption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noise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</a:tr>
              <a:tr h="1320147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Space, time,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throughput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uncompress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runtime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offset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fixing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26900" y="4149080"/>
            <a:ext cx="511256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itchFamily="34" charset="0"/>
              </a:rPr>
              <a:t>Results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pitchFamily="34" charset="0"/>
              </a:rPr>
              <a:t>Dependent on Context </a:t>
            </a:r>
            <a:endParaRPr lang="en-US" dirty="0">
              <a:latin typeface="Arial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pitchFamily="34" charset="0"/>
              </a:rPr>
              <a:t>Only for a few NFRs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pitchFamily="34" charset="0"/>
              </a:rPr>
              <a:t>Relatively poor performance: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u="sng" dirty="0" smtClean="0">
                <a:latin typeface="Arial" pitchFamily="34" charset="0"/>
              </a:rPr>
              <a:t>Security</a:t>
            </a:r>
            <a:r>
              <a:rPr lang="en-US" dirty="0" smtClean="0">
                <a:latin typeface="Arial" pitchFamily="34" charset="0"/>
              </a:rPr>
              <a:t> recall: 70%, precision: 32%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u="sng" dirty="0" smtClean="0">
                <a:latin typeface="Arial" pitchFamily="34" charset="0"/>
              </a:rPr>
              <a:t>Performance</a:t>
            </a:r>
            <a:r>
              <a:rPr lang="en-US" dirty="0" smtClean="0">
                <a:latin typeface="Arial" pitchFamily="34" charset="0"/>
              </a:rPr>
              <a:t> recall 44%, precision: 21%</a:t>
            </a:r>
          </a:p>
        </p:txBody>
      </p:sp>
      <p:sp>
        <p:nvSpPr>
          <p:cNvPr id="8" name="Rechteck 7"/>
          <p:cNvSpPr/>
          <p:nvPr/>
        </p:nvSpPr>
        <p:spPr>
          <a:xfrm>
            <a:off x="332904" y="6309900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800" dirty="0" err="1" smtClean="0"/>
              <a:t>Cleland</a:t>
            </a:r>
            <a:r>
              <a:rPr lang="de-DE" sz="800" dirty="0" smtClean="0"/>
              <a:t>-Huang et. Al.</a:t>
            </a:r>
            <a:r>
              <a:rPr lang="en-US" sz="800" i="1" dirty="0" smtClean="0"/>
              <a:t> (2007). Automated classification of non-functional requirements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Observation: NFR-Classifier</a:t>
            </a:r>
            <a:endParaRPr lang="en-AU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86465"/>
              </p:ext>
            </p:extLst>
          </p:nvPr>
        </p:nvGraphicFramePr>
        <p:xfrm>
          <a:off x="551384" y="1196752"/>
          <a:ext cx="9577064" cy="278809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4256"/>
                <a:gridCol w="7272808"/>
              </a:tblGrid>
              <a:tr h="867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NFR</a:t>
                      </a:r>
                      <a:r>
                        <a:rPr lang="en-US" baseline="0" dirty="0" smtClean="0"/>
                        <a:t> type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Selected Indicator terms from training set</a:t>
                      </a:r>
                      <a:endParaRPr lang="en-US" dirty="0"/>
                    </a:p>
                  </a:txBody>
                  <a:tcPr anchor="ctr"/>
                </a:tc>
              </a:tr>
              <a:tr h="5028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Available, achieve, daily, time, hour, pm,</a:t>
                      </a:r>
                      <a:r>
                        <a:rPr lang="en-US" baseline="0" dirty="0" smtClean="0"/>
                        <a:t> year, downtime, long, 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product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5028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Online, access, author, user, inform, ensure, data, authentication, security, system</a:t>
                      </a:r>
                      <a:r>
                        <a:rPr lang="en-US" baseline="0" dirty="0" smtClean="0"/>
                        <a:t>, incorrect, 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product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5028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Use, easy, user, train, product, able,</a:t>
                      </a:r>
                      <a:r>
                        <a:rPr lang="en-US" baseline="0" dirty="0" smtClean="0"/>
                        <a:t> understand, intuitive, learn, 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product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26900" y="4149080"/>
            <a:ext cx="511256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itchFamily="34" charset="0"/>
              </a:rPr>
              <a:t>Results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pitchFamily="34" charset="0"/>
              </a:rPr>
              <a:t>“The product shall </a:t>
            </a:r>
            <a:r>
              <a:rPr lang="is-IS" dirty="0" smtClean="0">
                <a:latin typeface="Arial" pitchFamily="34" charset="0"/>
              </a:rPr>
              <a:t>…</a:t>
            </a:r>
            <a:r>
              <a:rPr lang="en-US" dirty="0" smtClean="0">
                <a:latin typeface="Arial" pitchFamily="34" charset="0"/>
              </a:rPr>
              <a:t>”</a:t>
            </a:r>
            <a:endParaRPr lang="en-US" dirty="0">
              <a:latin typeface="Arial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pitchFamily="34" charset="0"/>
              </a:rPr>
              <a:t>Better performance for some NFRs: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u="sng" dirty="0" smtClean="0">
                <a:latin typeface="Arial" pitchFamily="34" charset="0"/>
              </a:rPr>
              <a:t>Availability</a:t>
            </a:r>
            <a:r>
              <a:rPr lang="en-US" dirty="0" smtClean="0">
                <a:latin typeface="Arial" pitchFamily="34" charset="0"/>
              </a:rPr>
              <a:t> recall: 89%, precision: 11%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u="sng" dirty="0" smtClean="0">
                <a:latin typeface="Arial" pitchFamily="34" charset="0"/>
              </a:rPr>
              <a:t>Security</a:t>
            </a:r>
            <a:r>
              <a:rPr lang="en-US" dirty="0" smtClean="0">
                <a:latin typeface="Arial" pitchFamily="34" charset="0"/>
              </a:rPr>
              <a:t> recall 81%, precision: 19%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u="sng" dirty="0" smtClean="0">
                <a:latin typeface="Arial" pitchFamily="34" charset="0"/>
              </a:rPr>
              <a:t>Usability</a:t>
            </a:r>
            <a:r>
              <a:rPr lang="en-US" dirty="0" smtClean="0">
                <a:latin typeface="Arial" pitchFamily="34" charset="0"/>
              </a:rPr>
              <a:t> recall 98%, </a:t>
            </a:r>
            <a:r>
              <a:rPr lang="en-US" dirty="0">
                <a:latin typeface="Arial" pitchFamily="34" charset="0"/>
              </a:rPr>
              <a:t>precision: </a:t>
            </a:r>
            <a:r>
              <a:rPr lang="en-US" dirty="0" smtClean="0">
                <a:latin typeface="Arial" pitchFamily="34" charset="0"/>
              </a:rPr>
              <a:t>14%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2904" y="6309900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800" dirty="0" err="1" smtClean="0"/>
              <a:t>Cleland</a:t>
            </a:r>
            <a:r>
              <a:rPr lang="de-DE" sz="800" dirty="0" smtClean="0"/>
              <a:t>-Huang et. Al.</a:t>
            </a:r>
            <a:r>
              <a:rPr lang="en-US" sz="800" i="1" dirty="0" smtClean="0"/>
              <a:t> (2007). Automated classification of non-functional requirements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90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Ruppel, 8</a:t>
            </a:r>
            <a:r>
              <a:rPr lang="en-US" baseline="30000" dirty="0" smtClean="0"/>
              <a:t>th</a:t>
            </a:r>
            <a:r>
              <a:rPr lang="en-US" dirty="0" smtClean="0"/>
              <a:t> of May 2017,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8658721"/>
              </p:ext>
            </p:extLst>
          </p:nvPr>
        </p:nvGraphicFramePr>
        <p:xfrm>
          <a:off x="2025650" y="981077"/>
          <a:ext cx="8642350" cy="360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74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Matthias </a:t>
            </a:r>
            <a:r>
              <a:rPr lang="en-US" dirty="0" err="1"/>
              <a:t>Ruppel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 of May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0069850"/>
              </p:ext>
            </p:extLst>
          </p:nvPr>
        </p:nvGraphicFramePr>
        <p:xfrm>
          <a:off x="2243138" y="1052513"/>
          <a:ext cx="8424862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16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1211 Matthes English Master Slide Deck (wide).potx" id="{4D364B63-B18C-4277-AAF9-60B33C155DAF}" vid="{486260EC-4064-4B52-A9CC-870AEA2DF30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161211 Matthes English Master Slide Deck (wide)</Template>
  <TotalTime>0</TotalTime>
  <Words>995</Words>
  <Application>Microsoft Macintosh PowerPoint</Application>
  <PresentationFormat>Breitbild</PresentationFormat>
  <Paragraphs>135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 Unicode MS</vt:lpstr>
      <vt:lpstr>Helvetica Neue</vt:lpstr>
      <vt:lpstr>Symbol</vt:lpstr>
      <vt:lpstr>TUM Neue Helvetica 75 Bold</vt:lpstr>
      <vt:lpstr>Wingdings</vt:lpstr>
      <vt:lpstr>Arial</vt:lpstr>
      <vt:lpstr>Slides sebis 2013 2</vt:lpstr>
      <vt:lpstr>Master thesis: Automatic Extraction of Design Decision Relationships from a Task Management System Kick-Off</vt:lpstr>
      <vt:lpstr>Outline</vt:lpstr>
      <vt:lpstr>Introduction | Motivation </vt:lpstr>
      <vt:lpstr>Architectural Design Decision</vt:lpstr>
      <vt:lpstr>Non-Functional Requirements: ISO 9126-1 – Types of Quality</vt:lpstr>
      <vt:lpstr>Observation: Keyword classification method</vt:lpstr>
      <vt:lpstr>Observation: NFR-Classifier</vt:lpstr>
      <vt:lpstr>Research Questions</vt:lpstr>
      <vt:lpstr>Research Approach</vt:lpstr>
      <vt:lpstr>Timeline</vt:lpstr>
      <vt:lpstr>PowerPoint-Präsentation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2017-05-07T19:54:26Z</dcterms:created>
  <dcterms:modified xsi:type="dcterms:W3CDTF">2017-05-08T19:32:58Z</dcterms:modified>
</cp:coreProperties>
</file>