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27"/>
  </p:notesMasterIdLst>
  <p:handoutMasterIdLst>
    <p:handoutMasterId r:id="rId28"/>
  </p:handoutMasterIdLst>
  <p:sldIdLst>
    <p:sldId id="647" r:id="rId2"/>
    <p:sldId id="696" r:id="rId3"/>
    <p:sldId id="786" r:id="rId4"/>
    <p:sldId id="790" r:id="rId5"/>
    <p:sldId id="788" r:id="rId6"/>
    <p:sldId id="787" r:id="rId7"/>
    <p:sldId id="789" r:id="rId8"/>
    <p:sldId id="765" r:id="rId9"/>
    <p:sldId id="770" r:id="rId10"/>
    <p:sldId id="766" r:id="rId11"/>
    <p:sldId id="771" r:id="rId12"/>
    <p:sldId id="780" r:id="rId13"/>
    <p:sldId id="779" r:id="rId14"/>
    <p:sldId id="778" r:id="rId15"/>
    <p:sldId id="777" r:id="rId16"/>
    <p:sldId id="776" r:id="rId17"/>
    <p:sldId id="775" r:id="rId18"/>
    <p:sldId id="774" r:id="rId19"/>
    <p:sldId id="773" r:id="rId20"/>
    <p:sldId id="772" r:id="rId21"/>
    <p:sldId id="782" r:id="rId22"/>
    <p:sldId id="783" r:id="rId23"/>
    <p:sldId id="785" r:id="rId24"/>
    <p:sldId id="769" r:id="rId25"/>
    <p:sldId id="730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333333"/>
    <a:srgbClr val="003359"/>
    <a:srgbClr val="C0C0C0"/>
    <a:srgbClr val="41BEFF"/>
    <a:srgbClr val="FF8000"/>
    <a:srgbClr val="CB6C1D"/>
    <a:srgbClr val="ECE8C2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3899" autoAdjust="0"/>
  </p:normalViewPr>
  <p:slideViewPr>
    <p:cSldViewPr>
      <p:cViewPr varScale="1">
        <p:scale>
          <a:sx n="87" d="100"/>
          <a:sy n="87" d="100"/>
        </p:scale>
        <p:origin x="1435" y="62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898" y="6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Supervisor : </a:t>
            </a:r>
            <a:r>
              <a:rPr lang="en-US" dirty="0" err="1"/>
              <a:t>Manoj</a:t>
            </a:r>
            <a:endParaRPr lang="en-US" dirty="0"/>
          </a:p>
          <a:p>
            <a:r>
              <a:rPr lang="en-US" dirty="0" err="1"/>
              <a:t>CoSupervisor</a:t>
            </a:r>
            <a:r>
              <a:rPr lang="en-US" dirty="0"/>
              <a:t>:</a:t>
            </a:r>
            <a:r>
              <a:rPr lang="en-US" baseline="0" dirty="0"/>
              <a:t> Andreas </a:t>
            </a:r>
            <a:r>
              <a:rPr lang="en-US" baseline="0" dirty="0" err="1"/>
              <a:t>Kipf</a:t>
            </a:r>
            <a:r>
              <a:rPr lang="en-US" baseline="0" dirty="0"/>
              <a:t> from database chair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matthes.in.tum.d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" y="864066"/>
            <a:ext cx="9144508" cy="599393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57199" y="2465917"/>
            <a:ext cx="8722802" cy="1302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sp>
        <p:nvSpPr>
          <p:cNvPr id="16" name="Textfeld 15">
            <a:hlinkClick r:id="rId3"/>
          </p:cNvPr>
          <p:cNvSpPr txBox="1"/>
          <p:nvPr userDrawn="1"/>
        </p:nvSpPr>
        <p:spPr>
          <a:xfrm>
            <a:off x="0" y="4821509"/>
            <a:ext cx="8133646" cy="136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0000" tIns="140400" rIns="144000" bIns="140400" rtlCol="0">
            <a:spAutoFit/>
          </a:bodyPr>
          <a:lstStyle/>
          <a:p>
            <a:pPr marL="180000"/>
            <a:r>
              <a:rPr lang="en-US" sz="1400" b="0" i="0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Software Engineering for Business Information Systems (sebis) </a:t>
            </a:r>
          </a:p>
          <a:p>
            <a:pPr marL="180000"/>
            <a:r>
              <a:rPr lang="en-US" sz="1400" b="0" i="0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Department of Informatics</a:t>
            </a:r>
          </a:p>
          <a:p>
            <a:pPr marL="180000"/>
            <a:r>
              <a:rPr lang="en-US" sz="1400" b="0" i="0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Technische Universität München, Germany</a:t>
            </a:r>
          </a:p>
          <a:p>
            <a:pPr marL="180000"/>
            <a:endParaRPr lang="en-US" sz="1400" b="0" i="0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  <a:p>
            <a:pPr marL="180000"/>
            <a:r>
              <a:rPr lang="en-US" sz="1400" b="0" i="0" u="none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  <a:hlinkClick r:id="rId3"/>
              </a:rPr>
              <a:t>wwwmatthes.in.tum.de</a:t>
            </a:r>
            <a:endParaRPr lang="en-US" sz="1400" b="0" i="0" u="none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5387"/>
            <a:ext cx="8686800" cy="1302763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rmAutofit/>
          </a:bodyPr>
          <a:lstStyle>
            <a:lvl1pPr marL="180000" algn="l">
              <a:defRPr sz="3200" b="1" i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66608"/>
            <a:ext cx="87228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lvl1pPr marL="180000" indent="0">
              <a:buFontTx/>
              <a:buNone/>
              <a:defRPr sz="18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&lt;Date&gt; &lt;Location&gt;</a:t>
            </a:r>
          </a:p>
        </p:txBody>
      </p:sp>
      <p:pic>
        <p:nvPicPr>
          <p:cNvPr id="23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89"/>
          <a:stretch/>
        </p:blipFill>
        <p:spPr>
          <a:xfrm>
            <a:off x="1238868" y="349434"/>
            <a:ext cx="1830684" cy="362712"/>
          </a:xfrm>
          <a:prstGeom prst="rect">
            <a:avLst/>
          </a:prstGeom>
        </p:spPr>
      </p:pic>
      <p:pic>
        <p:nvPicPr>
          <p:cNvPr id="24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49434"/>
            <a:ext cx="680487" cy="36271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35885" cy="36053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140122  Matthes Slides sebis 2014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7BDD-BB6C-4858-BC45-195633B2F2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0"/>
            <a:ext cx="9180000" cy="684937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400426" y="3543263"/>
            <a:ext cx="5154740" cy="299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83" y="3830121"/>
            <a:ext cx="751997" cy="396142"/>
          </a:xfrm>
          <a:prstGeom prst="rect">
            <a:avLst/>
          </a:prstGeom>
        </p:spPr>
      </p:pic>
      <p:pic>
        <p:nvPicPr>
          <p:cNvPr id="16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950" y="3830121"/>
            <a:ext cx="1235373" cy="396142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5956825" y="4279801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0" dirty="0">
                <a:latin typeface="+mn-lt"/>
              </a:rPr>
              <a:t>Technische Universität München</a:t>
            </a:r>
          </a:p>
          <a:p>
            <a:r>
              <a:rPr lang="en-US" sz="1050" noProof="0" dirty="0">
                <a:latin typeface="+mn-lt"/>
              </a:rPr>
              <a:t>Department of Informatics</a:t>
            </a:r>
          </a:p>
          <a:p>
            <a:r>
              <a:rPr lang="en-US" sz="1050" noProof="0" dirty="0">
                <a:latin typeface="+mn-lt"/>
              </a:rPr>
              <a:t>Chair of Software Engineering for Business Information Systems</a:t>
            </a:r>
          </a:p>
          <a:p>
            <a:endParaRPr lang="en-US" sz="1050" noProof="0" dirty="0">
              <a:latin typeface="+mn-lt"/>
            </a:endParaRPr>
          </a:p>
          <a:p>
            <a:r>
              <a:rPr lang="en-US" sz="1050" noProof="0" dirty="0">
                <a:latin typeface="+mn-lt"/>
              </a:rPr>
              <a:t>Boltzmannstraße 3</a:t>
            </a:r>
          </a:p>
          <a:p>
            <a:r>
              <a:rPr lang="en-US" sz="1050" noProof="0" dirty="0">
                <a:latin typeface="+mn-lt"/>
              </a:rPr>
              <a:t>85748 Garching bei</a:t>
            </a:r>
            <a:r>
              <a:rPr lang="en-US" sz="1050" baseline="0" noProof="0" dirty="0">
                <a:latin typeface="+mn-lt"/>
              </a:rPr>
              <a:t> München</a:t>
            </a:r>
          </a:p>
          <a:p>
            <a:endParaRPr lang="en-US" sz="1050" baseline="0" noProof="0" dirty="0">
              <a:latin typeface="+mn-lt"/>
            </a:endParaRPr>
          </a:p>
          <a:p>
            <a:endParaRPr lang="en-US" sz="1050" baseline="0" noProof="0" dirty="0">
              <a:latin typeface="+mn-lt"/>
            </a:endParaRPr>
          </a:p>
          <a:p>
            <a:endParaRPr lang="en-US" sz="1050" baseline="0" noProof="0" dirty="0">
              <a:latin typeface="+mn-lt"/>
            </a:endParaRPr>
          </a:p>
          <a:p>
            <a:endParaRPr lang="en-US" sz="1050" baseline="0" noProof="0" dirty="0">
              <a:latin typeface="+mn-lt"/>
            </a:endParaRPr>
          </a:p>
          <a:p>
            <a:endParaRPr lang="en-US" sz="1050" baseline="0" noProof="0" dirty="0">
              <a:latin typeface="+mn-lt"/>
            </a:endParaRPr>
          </a:p>
          <a:p>
            <a:r>
              <a:rPr lang="en-US" sz="1050" baseline="0" noProof="0" dirty="0">
                <a:latin typeface="+mn-lt"/>
                <a:hlinkClick r:id="rId5"/>
              </a:rPr>
              <a:t>wwwmatthes.in.tum.de</a:t>
            </a:r>
            <a:endParaRPr lang="en-US" sz="1050" noProof="0" dirty="0">
              <a:latin typeface="+mn-lt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713883" y="4848225"/>
            <a:ext cx="2242942" cy="2359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13907" y="5109125"/>
            <a:ext cx="2242394" cy="25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25" y="6088063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885914"/>
            <a:ext cx="8723313" cy="1201737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216000" indent="0">
              <a:buNone/>
              <a:defRPr sz="28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&lt;Thank you and call for action&gt;</a:t>
            </a:r>
          </a:p>
        </p:txBody>
      </p:sp>
    </p:spTree>
    <p:extLst>
      <p:ext uri="{BB962C8B-B14F-4D97-AF65-F5344CB8AC3E}">
        <p14:creationId xmlns:p14="http://schemas.microsoft.com/office/powerpoint/2010/main" val="160058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0" y="6597352"/>
            <a:ext cx="9143492" cy="2606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-508" y="8620"/>
            <a:ext cx="9144000" cy="8727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140122  Matthes Slides sebis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71" y="436358"/>
            <a:ext cx="881203" cy="282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83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chemeClr val="bg1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Implementation of a Templated based Task Board</a:t>
            </a:r>
            <a:br>
              <a:rPr lang="en-US" dirty="0"/>
            </a:b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rPr>
              <a:t>Bachelor Thesis Kick-Off Presentation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Langlechner</a:t>
            </a:r>
            <a:r>
              <a:rPr lang="en-US" dirty="0"/>
              <a:t>, Lukas | 28.11.2016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Card - Task 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046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Card – Content 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04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Card – Attributes 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112"/>
            <a:ext cx="9144000" cy="51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930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Card – </a:t>
            </a:r>
            <a:r>
              <a:rPr lang="de-DE" b="1" dirty="0" err="1">
                <a:latin typeface="Arial" pitchFamily="34" charset="0"/>
              </a:rPr>
              <a:t>Activities</a:t>
            </a:r>
            <a:r>
              <a:rPr lang="de-DE" b="1" dirty="0">
                <a:latin typeface="Arial" pitchFamily="34" charset="0"/>
              </a:rPr>
              <a:t> 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206"/>
            <a:ext cx="9144000" cy="5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70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latin typeface="Arial" pitchFamily="34" charset="0"/>
              </a:rPr>
              <a:t>Overview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588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latin typeface="Arial" pitchFamily="34" charset="0"/>
              </a:rPr>
              <a:t>Adding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new</a:t>
            </a:r>
            <a:r>
              <a:rPr lang="de-DE" b="1" dirty="0">
                <a:latin typeface="Arial" pitchFamily="34" charset="0"/>
              </a:rPr>
              <a:t> Card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95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Empty Card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038"/>
            <a:ext cx="9144000" cy="51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86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New Name 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03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Edited Attributes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395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Task </a:t>
            </a:r>
            <a:r>
              <a:rPr lang="de-DE" b="1" dirty="0" err="1">
                <a:latin typeface="Arial" pitchFamily="34" charset="0"/>
              </a:rPr>
              <a:t>Completed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384"/>
            <a:ext cx="9144000" cy="51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12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3400" y="1143000"/>
            <a:ext cx="7315200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b="1" dirty="0">
                <a:latin typeface="Arial" pitchFamily="34" charset="0"/>
              </a:rPr>
              <a:t>Motivation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de-DE" b="1" dirty="0">
                <a:latin typeface="Arial" pitchFamily="34" charset="0"/>
              </a:rPr>
              <a:t>Key </a:t>
            </a:r>
            <a:r>
              <a:rPr lang="de-DE" b="1" dirty="0" err="1">
                <a:latin typeface="Arial" pitchFamily="34" charset="0"/>
              </a:rPr>
              <a:t>Requirements</a:t>
            </a:r>
            <a:endParaRPr lang="en-US" b="1" dirty="0">
              <a:latin typeface="Arial" pitchFamily="3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b="1" dirty="0">
                <a:latin typeface="Arial" pitchFamily="34" charset="0"/>
              </a:rPr>
              <a:t>Current Solutions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b="1" dirty="0">
                <a:latin typeface="Arial" pitchFamily="34" charset="0"/>
              </a:rPr>
              <a:t>Idea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b="1" dirty="0">
                <a:latin typeface="Arial" pitchFamily="34" charset="0"/>
              </a:rPr>
              <a:t>Mock-Up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b="1" dirty="0">
                <a:latin typeface="Arial" pitchFamily="34" charset="0"/>
              </a:rPr>
              <a:t>Timeline</a:t>
            </a:r>
          </a:p>
          <a:p>
            <a:pPr marL="342900" indent="-342900">
              <a:buAutoNum type="arabicPeriod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207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Next Task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473"/>
            <a:ext cx="9144000" cy="51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latin typeface="Arial" pitchFamily="34" charset="0"/>
              </a:rPr>
              <a:t>Finished</a:t>
            </a:r>
            <a:r>
              <a:rPr lang="de-DE" b="1" dirty="0">
                <a:latin typeface="Arial" pitchFamily="34" charset="0"/>
              </a:rPr>
              <a:t> Tasks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911"/>
            <a:ext cx="9144000" cy="51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020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New </a:t>
            </a:r>
            <a:r>
              <a:rPr lang="de-DE" b="1" dirty="0" err="1">
                <a:latin typeface="Arial" pitchFamily="34" charset="0"/>
              </a:rPr>
              <a:t>Overview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074"/>
            <a:ext cx="9144000" cy="51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27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Mapping </a:t>
            </a:r>
            <a:r>
              <a:rPr lang="de-DE" b="1" dirty="0" err="1">
                <a:latin typeface="Arial" pitchFamily="34" charset="0"/>
              </a:rPr>
              <a:t>to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SocioCortex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554"/>
            <a:ext cx="9144000" cy="51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07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" y="2066855"/>
            <a:ext cx="9106368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705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Lukas </a:t>
            </a:r>
            <a:r>
              <a:rPr lang="en-US" dirty="0" err="1"/>
              <a:t>Langlechner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rose@in.tum.de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Thank you for your attention!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713907" y="5109125"/>
            <a:ext cx="2242394" cy="253450"/>
          </a:xfrm>
        </p:spPr>
        <p:txBody>
          <a:bodyPr/>
          <a:lstStyle/>
          <a:p>
            <a:r>
              <a:rPr lang="en-US" i="1" dirty="0"/>
              <a:t>BSc. Informatics Student</a:t>
            </a:r>
          </a:p>
        </p:txBody>
      </p:sp>
    </p:spTree>
    <p:extLst>
      <p:ext uri="{BB962C8B-B14F-4D97-AF65-F5344CB8AC3E}">
        <p14:creationId xmlns:p14="http://schemas.microsoft.com/office/powerpoint/2010/main" val="23394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2400" y="1295400"/>
            <a:ext cx="8839200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noProof="1">
                <a:latin typeface="Arial" pitchFamily="34" charset="0"/>
              </a:rPr>
              <a:t>Processes usually are not completely structured:</a:t>
            </a:r>
          </a:p>
          <a:p>
            <a:endParaRPr lang="de-DE" noProof="1">
              <a:latin typeface="Arial" pitchFamily="34" charset="0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DE" noProof="1">
                <a:latin typeface="Arial" pitchFamily="34" charset="0"/>
              </a:rPr>
              <a:t>parts can be reused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DE" noProof="1">
                <a:latin typeface="Arial" pitchFamily="34" charset="0"/>
              </a:rPr>
              <a:t>deviations from schema still common</a:t>
            </a:r>
          </a:p>
          <a:p>
            <a:endParaRPr lang="de-DE" noProof="1">
              <a:latin typeface="Arial" pitchFamily="34" charset="0"/>
            </a:endParaRPr>
          </a:p>
          <a:p>
            <a:endParaRPr lang="de-DE" noProof="1"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noProof="1">
                <a:latin typeface="Arial" pitchFamily="34" charset="0"/>
                <a:sym typeface="Wingdings" panose="05000000000000000000" pitchFamily="2" charset="2"/>
              </a:rPr>
              <a:t>Goal: Developing a Task Board that supports templates as well as ad-hoc 	changes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1" noProof="1">
              <a:latin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DE" noProof="1">
                <a:latin typeface="Arial" pitchFamily="34" charset="0"/>
                <a:sym typeface="Wingdings" panose="05000000000000000000" pitchFamily="2" charset="2"/>
              </a:rPr>
              <a:t>Using templates to quickly start processes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de-DE" noProof="1">
                <a:latin typeface="Arial" pitchFamily="34" charset="0"/>
                <a:sym typeface="Wingdings" panose="05000000000000000000" pitchFamily="2" charset="2"/>
              </a:rPr>
              <a:t>Giving User freedom to change process instances</a:t>
            </a:r>
          </a:p>
          <a:p>
            <a:endParaRPr lang="de-DE" noProof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150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Requirements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2400" y="1295400"/>
            <a:ext cx="8839200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noProof="1">
                <a:latin typeface="Arial" pitchFamily="34" charset="0"/>
              </a:rPr>
              <a:t>Goal: Developing a template based Task Board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Arial" pitchFamily="34" charset="0"/>
              </a:rPr>
              <a:t>Key Requirements: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>
                <a:latin typeface="Arial" pitchFamily="34" charset="0"/>
              </a:rPr>
              <a:t>Templates for repeat Tasks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>
                <a:latin typeface="Arial" pitchFamily="34" charset="0"/>
              </a:rPr>
              <a:t>A way to sort Tasks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>
                <a:latin typeface="Arial" pitchFamily="34" charset="0"/>
              </a:rPr>
              <a:t>Changing Tasks on instance level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>
                <a:latin typeface="Arial" pitchFamily="34" charset="0"/>
              </a:rPr>
              <a:t>Support diversified Attributes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>
                <a:latin typeface="Arial" pitchFamily="34" charset="0"/>
              </a:rPr>
              <a:t>Allow free-form text in Tasks</a:t>
            </a:r>
          </a:p>
        </p:txBody>
      </p:sp>
    </p:spTree>
    <p:extLst>
      <p:ext uri="{BB962C8B-B14F-4D97-AF65-F5344CB8AC3E}">
        <p14:creationId xmlns:p14="http://schemas.microsoft.com/office/powerpoint/2010/main" val="40844569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Solutions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37827"/>
            <a:ext cx="1415006" cy="15636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9646"/>
            <a:ext cx="2526562" cy="12060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69" y="3328710"/>
            <a:ext cx="3043305" cy="8781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2064"/>
            <a:ext cx="3765261" cy="11578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6963"/>
            <a:ext cx="3352800" cy="8688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11" y="4648200"/>
            <a:ext cx="3577142" cy="7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72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Solutions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85800" y="4992469"/>
            <a:ext cx="79581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noProof="1">
                <a:latin typeface="Arial" pitchFamily="34" charset="0"/>
              </a:rPr>
              <a:t>Clear difference between BPM Systems and ToDo-Lists</a:t>
            </a:r>
          </a:p>
          <a:p>
            <a:r>
              <a:rPr lang="de-DE" noProof="1">
                <a:latin typeface="Arial" pitchFamily="34" charset="0"/>
              </a:rPr>
              <a:t>	</a:t>
            </a:r>
            <a:r>
              <a:rPr lang="de-DE" noProof="1">
                <a:latin typeface="Arial" pitchFamily="34" charset="0"/>
                <a:sym typeface="Wingdings" panose="05000000000000000000" pitchFamily="2" charset="2"/>
              </a:rPr>
              <a:t> Creating a Solution in-between</a:t>
            </a:r>
            <a:endParaRPr lang="de-DE" noProof="1">
              <a:latin typeface="Arial" pitchFamily="34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03" y="1295400"/>
            <a:ext cx="5886932" cy="3585824"/>
          </a:xfrm>
        </p:spPr>
      </p:pic>
    </p:spTree>
    <p:extLst>
      <p:ext uri="{BB962C8B-B14F-4D97-AF65-F5344CB8AC3E}">
        <p14:creationId xmlns:p14="http://schemas.microsoft.com/office/powerpoint/2010/main" val="12802046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sz="2000" b="1" dirty="0"/>
              <a:t>Using SocioCortex as the backend for this application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Tasks are already implemented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Different Attribute Types are supported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Rich Text is supported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EntityTypes can be used as Templates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dirty="0"/>
              <a:t>Template creation can be outsourced to modeler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051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latin typeface="Arial" pitchFamily="34" charset="0"/>
              </a:rPr>
              <a:t>Overview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041"/>
            <a:ext cx="9144000" cy="51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98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81000" y="926068"/>
            <a:ext cx="670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Card – Small Version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34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5" id="{63EC5FF0-1913-4E53-AD3C-D3E9D0616C7C}" vid="{80374664-8FC3-4CF5-A25D-A0B8BA7B692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sebis EN</Template>
  <TotalTime>0</TotalTime>
  <Words>240</Words>
  <Application>Microsoft Office PowerPoint</Application>
  <PresentationFormat>Bildschirmpräsentation (4:3)</PresentationFormat>
  <Paragraphs>106</Paragraphs>
  <Slides>25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Helvetica Neue</vt:lpstr>
      <vt:lpstr>Times New Roman</vt:lpstr>
      <vt:lpstr>TUM Neue Helvetica 75 Bold</vt:lpstr>
      <vt:lpstr>Wingdings</vt:lpstr>
      <vt:lpstr>Slides sebis 2013 2</vt:lpstr>
      <vt:lpstr>Design and Implementation of a Templated based Task Board Bachelor Thesis Kick-Off Presentation</vt:lpstr>
      <vt:lpstr>Agenda</vt:lpstr>
      <vt:lpstr>Motivation</vt:lpstr>
      <vt:lpstr>Key Requirements</vt:lpstr>
      <vt:lpstr>Current Solutions</vt:lpstr>
      <vt:lpstr>Current Solutions</vt:lpstr>
      <vt:lpstr>Idea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Mockup</vt:lpstr>
      <vt:lpstr>Timeline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Copyright sebis</dc:description>
  <cp:lastModifiedBy/>
  <cp:revision>1</cp:revision>
  <dcterms:created xsi:type="dcterms:W3CDTF">2014-11-28T14:31:11Z</dcterms:created>
  <dcterms:modified xsi:type="dcterms:W3CDTF">2017-03-14T10:49:37Z</dcterms:modified>
</cp:coreProperties>
</file>