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725" r:id="rId1"/>
  </p:sldMasterIdLst>
  <p:notesMasterIdLst>
    <p:notesMasterId r:id="rId22"/>
  </p:notesMasterIdLst>
  <p:handoutMasterIdLst>
    <p:handoutMasterId r:id="rId23"/>
  </p:handoutMasterIdLst>
  <p:sldIdLst>
    <p:sldId id="256" r:id="rId2"/>
    <p:sldId id="360" r:id="rId3"/>
    <p:sldId id="361" r:id="rId4"/>
    <p:sldId id="398" r:id="rId5"/>
    <p:sldId id="396" r:id="rId6"/>
    <p:sldId id="404" r:id="rId7"/>
    <p:sldId id="405" r:id="rId8"/>
    <p:sldId id="412" r:id="rId9"/>
    <p:sldId id="399" r:id="rId10"/>
    <p:sldId id="395" r:id="rId11"/>
    <p:sldId id="403" r:id="rId12"/>
    <p:sldId id="402" r:id="rId13"/>
    <p:sldId id="305" r:id="rId14"/>
    <p:sldId id="386" r:id="rId15"/>
    <p:sldId id="406" r:id="rId16"/>
    <p:sldId id="407" r:id="rId17"/>
    <p:sldId id="408" r:id="rId18"/>
    <p:sldId id="410" r:id="rId19"/>
    <p:sldId id="411" r:id="rId20"/>
    <p:sldId id="413" r:id="rId21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0F9142D0-2A9E-4FC7-957D-805A3D91C384}">
          <p14:sldIdLst>
            <p14:sldId id="256"/>
            <p14:sldId id="360"/>
            <p14:sldId id="361"/>
            <p14:sldId id="398"/>
            <p14:sldId id="396"/>
            <p14:sldId id="404"/>
            <p14:sldId id="405"/>
            <p14:sldId id="412"/>
            <p14:sldId id="399"/>
            <p14:sldId id="395"/>
            <p14:sldId id="403"/>
            <p14:sldId id="402"/>
            <p14:sldId id="305"/>
            <p14:sldId id="386"/>
            <p14:sldId id="406"/>
            <p14:sldId id="407"/>
            <p14:sldId id="408"/>
            <p14:sldId id="410"/>
            <p14:sldId id="411"/>
            <p14:sldId id="4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4042">
          <p15:clr>
            <a:srgbClr val="A4A3A4"/>
          </p15:clr>
        </p15:guide>
        <p15:guide id="4" pos="5624">
          <p15:clr>
            <a:srgbClr val="A4A3A4"/>
          </p15:clr>
        </p15:guide>
        <p15:guide id="5" pos="158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or" initials="A" lastIdx="0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41BEFF"/>
    <a:srgbClr val="00B050"/>
    <a:srgbClr val="000000"/>
    <a:srgbClr val="FF8000"/>
    <a:srgbClr val="CB6C1D"/>
    <a:srgbClr val="ECE8C2"/>
    <a:srgbClr val="91AC6B"/>
    <a:srgbClr val="074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24" autoAdjust="0"/>
    <p:restoredTop sz="95976" autoAdjust="0"/>
  </p:normalViewPr>
  <p:slideViewPr>
    <p:cSldViewPr>
      <p:cViewPr varScale="1">
        <p:scale>
          <a:sx n="110" d="100"/>
          <a:sy n="110" d="100"/>
        </p:scale>
        <p:origin x="1374" y="96"/>
      </p:cViewPr>
      <p:guideLst>
        <p:guide orient="horz" pos="2160"/>
        <p:guide orient="horz" pos="618"/>
        <p:guide orient="horz" pos="4042"/>
        <p:guide pos="5624"/>
        <p:guide pos="158"/>
        <p:guide pos="2880"/>
      </p:guideLst>
    </p:cSldViewPr>
  </p:slideViewPr>
  <p:outlineViewPr>
    <p:cViewPr>
      <p:scale>
        <a:sx n="33" d="100"/>
        <a:sy n="33" d="100"/>
      </p:scale>
      <p:origin x="0" y="39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EB3CCC-8DA9-4C83-88C0-0CCD49A5090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16DC06A-E177-460D-83AB-224CB20A83FC}">
      <dgm:prSet phldrT="[Text]"/>
      <dgm:spPr/>
      <dgm:t>
        <a:bodyPr/>
        <a:lstStyle/>
        <a:p>
          <a:r>
            <a:rPr lang="de-DE" dirty="0" err="1"/>
            <a:t>Concept</a:t>
          </a:r>
          <a:endParaRPr lang="de-DE" dirty="0"/>
        </a:p>
      </dgm:t>
    </dgm:pt>
    <dgm:pt modelId="{FA548AFB-96C6-4B34-81A6-EF836704D46B}" type="parTrans" cxnId="{7F795EB7-0F03-4121-A7B8-3E1E93DB1F99}">
      <dgm:prSet/>
      <dgm:spPr/>
      <dgm:t>
        <a:bodyPr/>
        <a:lstStyle/>
        <a:p>
          <a:endParaRPr lang="de-DE"/>
        </a:p>
      </dgm:t>
    </dgm:pt>
    <dgm:pt modelId="{BCC07A95-6588-4972-A572-54632F17A01D}" type="sibTrans" cxnId="{7F795EB7-0F03-4121-A7B8-3E1E93DB1F99}">
      <dgm:prSet/>
      <dgm:spPr/>
      <dgm:t>
        <a:bodyPr/>
        <a:lstStyle/>
        <a:p>
          <a:endParaRPr lang="de-DE"/>
        </a:p>
      </dgm:t>
    </dgm:pt>
    <dgm:pt modelId="{46AE6D2A-C556-417F-A4FE-195559CF6EB7}">
      <dgm:prSet phldrT="[Text]"/>
      <dgm:spPr/>
      <dgm:t>
        <a:bodyPr/>
        <a:lstStyle/>
        <a:p>
          <a:r>
            <a:rPr lang="de-DE" dirty="0" err="1"/>
            <a:t>Literature</a:t>
          </a:r>
          <a:r>
            <a:rPr lang="de-DE" dirty="0"/>
            <a:t> Research</a:t>
          </a:r>
        </a:p>
      </dgm:t>
    </dgm:pt>
    <dgm:pt modelId="{112E94FB-7111-4FD2-93DE-3CDEFBF07866}" type="parTrans" cxnId="{9E265B9F-D244-4B7D-9427-D3711C0AB0E9}">
      <dgm:prSet/>
      <dgm:spPr/>
      <dgm:t>
        <a:bodyPr/>
        <a:lstStyle/>
        <a:p>
          <a:endParaRPr lang="de-DE"/>
        </a:p>
      </dgm:t>
    </dgm:pt>
    <dgm:pt modelId="{4C7F97C6-0886-4040-B541-9F6C978EFEC9}" type="sibTrans" cxnId="{9E265B9F-D244-4B7D-9427-D3711C0AB0E9}">
      <dgm:prSet/>
      <dgm:spPr/>
      <dgm:t>
        <a:bodyPr/>
        <a:lstStyle/>
        <a:p>
          <a:endParaRPr lang="de-DE"/>
        </a:p>
      </dgm:t>
    </dgm:pt>
    <dgm:pt modelId="{0B293BF2-C081-41B3-8AC2-CD6443D3D55E}">
      <dgm:prSet phldrT="[Text]"/>
      <dgm:spPr/>
      <dgm:t>
        <a:bodyPr/>
        <a:lstStyle/>
        <a:p>
          <a:r>
            <a:rPr lang="de-DE" dirty="0"/>
            <a:t>Evaluation</a:t>
          </a:r>
        </a:p>
      </dgm:t>
    </dgm:pt>
    <dgm:pt modelId="{C396DDCD-FDFB-4823-97AB-221031EE03D0}" type="parTrans" cxnId="{0EEFB845-F4DA-4DA0-87D4-CCC9C9543621}">
      <dgm:prSet/>
      <dgm:spPr/>
      <dgm:t>
        <a:bodyPr/>
        <a:lstStyle/>
        <a:p>
          <a:endParaRPr lang="de-DE"/>
        </a:p>
      </dgm:t>
    </dgm:pt>
    <dgm:pt modelId="{6D789CDA-8832-4131-8A97-7B33564EDF83}" type="sibTrans" cxnId="{0EEFB845-F4DA-4DA0-87D4-CCC9C9543621}">
      <dgm:prSet/>
      <dgm:spPr/>
      <dgm:t>
        <a:bodyPr/>
        <a:lstStyle/>
        <a:p>
          <a:endParaRPr lang="de-DE"/>
        </a:p>
      </dgm:t>
    </dgm:pt>
    <dgm:pt modelId="{19F3D8B3-6426-40FC-8183-3F8622AA8862}">
      <dgm:prSet phldrT="[Text]"/>
      <dgm:spPr/>
      <dgm:t>
        <a:bodyPr/>
        <a:lstStyle/>
        <a:p>
          <a:r>
            <a:rPr lang="de-DE" dirty="0"/>
            <a:t>Writing </a:t>
          </a:r>
          <a:r>
            <a:rPr lang="de-DE" dirty="0" err="1"/>
            <a:t>the</a:t>
          </a:r>
          <a:r>
            <a:rPr lang="de-DE" dirty="0"/>
            <a:t> </a:t>
          </a:r>
          <a:r>
            <a:rPr lang="de-DE" dirty="0" err="1"/>
            <a:t>thesis</a:t>
          </a:r>
          <a:endParaRPr lang="de-DE" dirty="0"/>
        </a:p>
      </dgm:t>
    </dgm:pt>
    <dgm:pt modelId="{3F375A5A-8516-4DC5-91C9-DCB78D2CBAC0}" type="parTrans" cxnId="{A5CE97EF-AA04-4AA5-9D2C-1646EC018059}">
      <dgm:prSet/>
      <dgm:spPr/>
      <dgm:t>
        <a:bodyPr/>
        <a:lstStyle/>
        <a:p>
          <a:endParaRPr lang="de-DE"/>
        </a:p>
      </dgm:t>
    </dgm:pt>
    <dgm:pt modelId="{ACA0DA32-6AD8-41A6-B66B-BE846765CE60}" type="sibTrans" cxnId="{A5CE97EF-AA04-4AA5-9D2C-1646EC018059}">
      <dgm:prSet/>
      <dgm:spPr/>
      <dgm:t>
        <a:bodyPr/>
        <a:lstStyle/>
        <a:p>
          <a:endParaRPr lang="de-DE"/>
        </a:p>
      </dgm:t>
    </dgm:pt>
    <dgm:pt modelId="{345F30C8-451A-48AD-8BA0-DF2215981C42}">
      <dgm:prSet phldrT="[Text]"/>
      <dgm:spPr/>
      <dgm:t>
        <a:bodyPr/>
        <a:lstStyle/>
        <a:p>
          <a:endParaRPr lang="de-DE" dirty="0"/>
        </a:p>
      </dgm:t>
    </dgm:pt>
    <dgm:pt modelId="{64E00ABF-C8D0-4250-A7EB-5E5B2A067FFA}" type="parTrans" cxnId="{867DD04B-4417-4FB1-92DC-25779173E489}">
      <dgm:prSet/>
      <dgm:spPr/>
      <dgm:t>
        <a:bodyPr/>
        <a:lstStyle/>
        <a:p>
          <a:endParaRPr lang="de-DE"/>
        </a:p>
      </dgm:t>
    </dgm:pt>
    <dgm:pt modelId="{00B3B942-1695-4547-8B0B-A62E342AF07C}" type="sibTrans" cxnId="{867DD04B-4417-4FB1-92DC-25779173E489}">
      <dgm:prSet/>
      <dgm:spPr/>
      <dgm:t>
        <a:bodyPr/>
        <a:lstStyle/>
        <a:p>
          <a:endParaRPr lang="de-DE"/>
        </a:p>
      </dgm:t>
    </dgm:pt>
    <dgm:pt modelId="{978DD3F7-0BAD-4027-AA91-DD6A1EC5F3E0}" type="pres">
      <dgm:prSet presAssocID="{1EEB3CCC-8DA9-4C83-88C0-0CCD49A5090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17B250F9-9DB1-4A2F-BF89-AB6671F8140A}" type="pres">
      <dgm:prSet presAssocID="{116DC06A-E177-460D-83AB-224CB20A83FC}" presName="horFlow" presStyleCnt="0"/>
      <dgm:spPr/>
    </dgm:pt>
    <dgm:pt modelId="{D90246C7-39E0-44FE-8D35-159A79E66FFB}" type="pres">
      <dgm:prSet presAssocID="{116DC06A-E177-460D-83AB-224CB20A83FC}" presName="bigChev" presStyleLbl="node1" presStyleIdx="0" presStyleCnt="5" custScaleX="50332" custScaleY="33386" custLinFactNeighborX="-23051" custLinFactNeighborY="54678"/>
      <dgm:spPr/>
    </dgm:pt>
    <dgm:pt modelId="{93A2BAAC-503E-4C13-8ED9-38FEC35ACB07}" type="pres">
      <dgm:prSet presAssocID="{116DC06A-E177-460D-83AB-224CB20A83FC}" presName="vSp" presStyleCnt="0"/>
      <dgm:spPr/>
    </dgm:pt>
    <dgm:pt modelId="{02BB5B85-E520-4042-9545-5AE1D14EB2CB}" type="pres">
      <dgm:prSet presAssocID="{46AE6D2A-C556-417F-A4FE-195559CF6EB7}" presName="horFlow" presStyleCnt="0"/>
      <dgm:spPr/>
    </dgm:pt>
    <dgm:pt modelId="{DBC83F84-BC76-4249-9DA8-054BFE0ED4D6}" type="pres">
      <dgm:prSet presAssocID="{46AE6D2A-C556-417F-A4FE-195559CF6EB7}" presName="bigChev" presStyleLbl="node1" presStyleIdx="1" presStyleCnt="5" custScaleX="38624" custScaleY="33386" custLinFactNeighborX="-32586" custLinFactNeighborY="-41085"/>
      <dgm:spPr/>
    </dgm:pt>
    <dgm:pt modelId="{87791466-450D-41CA-A484-CDC7F98DD51D}" type="pres">
      <dgm:prSet presAssocID="{46AE6D2A-C556-417F-A4FE-195559CF6EB7}" presName="vSp" presStyleCnt="0"/>
      <dgm:spPr/>
    </dgm:pt>
    <dgm:pt modelId="{85523E14-16CA-41A7-9C83-16634DA294AF}" type="pres">
      <dgm:prSet presAssocID="{0B293BF2-C081-41B3-8AC2-CD6443D3D55E}" presName="horFlow" presStyleCnt="0"/>
      <dgm:spPr/>
    </dgm:pt>
    <dgm:pt modelId="{E0197E92-3012-4B3E-BC45-98C49CDAADCE}" type="pres">
      <dgm:prSet presAssocID="{0B293BF2-C081-41B3-8AC2-CD6443D3D55E}" presName="bigChev" presStyleLbl="node1" presStyleIdx="2" presStyleCnt="5" custScaleX="36901" custScaleY="33386" custLinFactX="15037" custLinFactY="29282" custLinFactNeighborX="100000" custLinFactNeighborY="100000"/>
      <dgm:spPr/>
    </dgm:pt>
    <dgm:pt modelId="{1A00A6A8-9D7D-4C5F-8E47-F440932030EA}" type="pres">
      <dgm:prSet presAssocID="{0B293BF2-C081-41B3-8AC2-CD6443D3D55E}" presName="vSp" presStyleCnt="0"/>
      <dgm:spPr/>
    </dgm:pt>
    <dgm:pt modelId="{0D133E1C-5C41-4B40-87DB-1F2DC94A61B8}" type="pres">
      <dgm:prSet presAssocID="{19F3D8B3-6426-40FC-8183-3F8622AA8862}" presName="horFlow" presStyleCnt="0"/>
      <dgm:spPr/>
    </dgm:pt>
    <dgm:pt modelId="{D6B8077C-1375-4BE4-8796-17F73EE240C7}" type="pres">
      <dgm:prSet presAssocID="{19F3D8B3-6426-40FC-8183-3F8622AA8862}" presName="bigChev" presStyleLbl="node1" presStyleIdx="3" presStyleCnt="5" custScaleX="141282" custScaleY="33386" custLinFactY="19073" custLinFactNeighborX="32184" custLinFactNeighborY="100000"/>
      <dgm:spPr/>
    </dgm:pt>
    <dgm:pt modelId="{28937ED9-CAD7-4E82-86F5-1A4890D599A5}" type="pres">
      <dgm:prSet presAssocID="{19F3D8B3-6426-40FC-8183-3F8622AA8862}" presName="vSp" presStyleCnt="0"/>
      <dgm:spPr/>
    </dgm:pt>
    <dgm:pt modelId="{A5684416-8C6A-49F5-AFDC-B221CF568DA6}" type="pres">
      <dgm:prSet presAssocID="{345F30C8-451A-48AD-8BA0-DF2215981C42}" presName="horFlow" presStyleCnt="0"/>
      <dgm:spPr/>
    </dgm:pt>
    <dgm:pt modelId="{B324236B-A795-49D3-AAD6-C67BBCD0B28B}" type="pres">
      <dgm:prSet presAssocID="{345F30C8-451A-48AD-8BA0-DF2215981C42}" presName="bigChev" presStyleLbl="node1" presStyleIdx="4" presStyleCnt="5" custScaleX="140242" custScaleY="108697" custLinFactNeighborX="-10304" custLinFactNeighborY="-84896"/>
      <dgm:spPr/>
    </dgm:pt>
  </dgm:ptLst>
  <dgm:cxnLst>
    <dgm:cxn modelId="{A5CE97EF-AA04-4AA5-9D2C-1646EC018059}" srcId="{1EEB3CCC-8DA9-4C83-88C0-0CCD49A50904}" destId="{19F3D8B3-6426-40FC-8183-3F8622AA8862}" srcOrd="3" destOrd="0" parTransId="{3F375A5A-8516-4DC5-91C9-DCB78D2CBAC0}" sibTransId="{ACA0DA32-6AD8-41A6-B66B-BE846765CE60}"/>
    <dgm:cxn modelId="{D0897017-1B48-4DD5-9A3A-C295EB500184}" type="presOf" srcId="{116DC06A-E177-460D-83AB-224CB20A83FC}" destId="{D90246C7-39E0-44FE-8D35-159A79E66FFB}" srcOrd="0" destOrd="0" presId="urn:microsoft.com/office/officeart/2005/8/layout/lProcess3"/>
    <dgm:cxn modelId="{22A9D073-86B3-4C67-B308-299A1FB4631E}" type="presOf" srcId="{46AE6D2A-C556-417F-A4FE-195559CF6EB7}" destId="{DBC83F84-BC76-4249-9DA8-054BFE0ED4D6}" srcOrd="0" destOrd="0" presId="urn:microsoft.com/office/officeart/2005/8/layout/lProcess3"/>
    <dgm:cxn modelId="{7F795EB7-0F03-4121-A7B8-3E1E93DB1F99}" srcId="{1EEB3CCC-8DA9-4C83-88C0-0CCD49A50904}" destId="{116DC06A-E177-460D-83AB-224CB20A83FC}" srcOrd="0" destOrd="0" parTransId="{FA548AFB-96C6-4B34-81A6-EF836704D46B}" sibTransId="{BCC07A95-6588-4972-A572-54632F17A01D}"/>
    <dgm:cxn modelId="{653D3835-AED1-455A-84A7-097D601856FC}" type="presOf" srcId="{19F3D8B3-6426-40FC-8183-3F8622AA8862}" destId="{D6B8077C-1375-4BE4-8796-17F73EE240C7}" srcOrd="0" destOrd="0" presId="urn:microsoft.com/office/officeart/2005/8/layout/lProcess3"/>
    <dgm:cxn modelId="{9E265B9F-D244-4B7D-9427-D3711C0AB0E9}" srcId="{1EEB3CCC-8DA9-4C83-88C0-0CCD49A50904}" destId="{46AE6D2A-C556-417F-A4FE-195559CF6EB7}" srcOrd="1" destOrd="0" parTransId="{112E94FB-7111-4FD2-93DE-3CDEFBF07866}" sibTransId="{4C7F97C6-0886-4040-B541-9F6C978EFEC9}"/>
    <dgm:cxn modelId="{0EEFB845-F4DA-4DA0-87D4-CCC9C9543621}" srcId="{1EEB3CCC-8DA9-4C83-88C0-0CCD49A50904}" destId="{0B293BF2-C081-41B3-8AC2-CD6443D3D55E}" srcOrd="2" destOrd="0" parTransId="{C396DDCD-FDFB-4823-97AB-221031EE03D0}" sibTransId="{6D789CDA-8832-4131-8A97-7B33564EDF83}"/>
    <dgm:cxn modelId="{18CA77D2-62DE-4165-A565-85790ABB5945}" type="presOf" srcId="{345F30C8-451A-48AD-8BA0-DF2215981C42}" destId="{B324236B-A795-49D3-AAD6-C67BBCD0B28B}" srcOrd="0" destOrd="0" presId="urn:microsoft.com/office/officeart/2005/8/layout/lProcess3"/>
    <dgm:cxn modelId="{C7E09D8A-6206-472E-9202-689835F4BDB0}" type="presOf" srcId="{1EEB3CCC-8DA9-4C83-88C0-0CCD49A50904}" destId="{978DD3F7-0BAD-4027-AA91-DD6A1EC5F3E0}" srcOrd="0" destOrd="0" presId="urn:microsoft.com/office/officeart/2005/8/layout/lProcess3"/>
    <dgm:cxn modelId="{867DD04B-4417-4FB1-92DC-25779173E489}" srcId="{1EEB3CCC-8DA9-4C83-88C0-0CCD49A50904}" destId="{345F30C8-451A-48AD-8BA0-DF2215981C42}" srcOrd="4" destOrd="0" parTransId="{64E00ABF-C8D0-4250-A7EB-5E5B2A067FFA}" sibTransId="{00B3B942-1695-4547-8B0B-A62E342AF07C}"/>
    <dgm:cxn modelId="{5BC511E5-501B-411A-8130-0CD8C2FA0B98}" type="presOf" srcId="{0B293BF2-C081-41B3-8AC2-CD6443D3D55E}" destId="{E0197E92-3012-4B3E-BC45-98C49CDAADCE}" srcOrd="0" destOrd="0" presId="urn:microsoft.com/office/officeart/2005/8/layout/lProcess3"/>
    <dgm:cxn modelId="{BFD74580-D0D2-4A4F-AB3C-092915278966}" type="presParOf" srcId="{978DD3F7-0BAD-4027-AA91-DD6A1EC5F3E0}" destId="{17B250F9-9DB1-4A2F-BF89-AB6671F8140A}" srcOrd="0" destOrd="0" presId="urn:microsoft.com/office/officeart/2005/8/layout/lProcess3"/>
    <dgm:cxn modelId="{5AB1B9D6-AE46-4277-9E43-C514BBB0FDF0}" type="presParOf" srcId="{17B250F9-9DB1-4A2F-BF89-AB6671F8140A}" destId="{D90246C7-39E0-44FE-8D35-159A79E66FFB}" srcOrd="0" destOrd="0" presId="urn:microsoft.com/office/officeart/2005/8/layout/lProcess3"/>
    <dgm:cxn modelId="{B89FF3DE-C327-4C81-9F06-B694EFE1BD0D}" type="presParOf" srcId="{978DD3F7-0BAD-4027-AA91-DD6A1EC5F3E0}" destId="{93A2BAAC-503E-4C13-8ED9-38FEC35ACB07}" srcOrd="1" destOrd="0" presId="urn:microsoft.com/office/officeart/2005/8/layout/lProcess3"/>
    <dgm:cxn modelId="{339A6A94-B84A-4A83-BB36-EBCDB4D683F1}" type="presParOf" srcId="{978DD3F7-0BAD-4027-AA91-DD6A1EC5F3E0}" destId="{02BB5B85-E520-4042-9545-5AE1D14EB2CB}" srcOrd="2" destOrd="0" presId="urn:microsoft.com/office/officeart/2005/8/layout/lProcess3"/>
    <dgm:cxn modelId="{44831C57-1625-4560-BC7B-791A89B0944E}" type="presParOf" srcId="{02BB5B85-E520-4042-9545-5AE1D14EB2CB}" destId="{DBC83F84-BC76-4249-9DA8-054BFE0ED4D6}" srcOrd="0" destOrd="0" presId="urn:microsoft.com/office/officeart/2005/8/layout/lProcess3"/>
    <dgm:cxn modelId="{BBCF5DF1-D08C-4ED8-BF0D-8D829BA31E85}" type="presParOf" srcId="{978DD3F7-0BAD-4027-AA91-DD6A1EC5F3E0}" destId="{87791466-450D-41CA-A484-CDC7F98DD51D}" srcOrd="3" destOrd="0" presId="urn:microsoft.com/office/officeart/2005/8/layout/lProcess3"/>
    <dgm:cxn modelId="{85907DED-3C00-4342-932C-59EE6CED7BC5}" type="presParOf" srcId="{978DD3F7-0BAD-4027-AA91-DD6A1EC5F3E0}" destId="{85523E14-16CA-41A7-9C83-16634DA294AF}" srcOrd="4" destOrd="0" presId="urn:microsoft.com/office/officeart/2005/8/layout/lProcess3"/>
    <dgm:cxn modelId="{FE8557C0-9068-4B11-AC8F-7CCAFEA00CE3}" type="presParOf" srcId="{85523E14-16CA-41A7-9C83-16634DA294AF}" destId="{E0197E92-3012-4B3E-BC45-98C49CDAADCE}" srcOrd="0" destOrd="0" presId="urn:microsoft.com/office/officeart/2005/8/layout/lProcess3"/>
    <dgm:cxn modelId="{5CA94C39-59A4-4F4D-91BE-105B7B49D4A7}" type="presParOf" srcId="{978DD3F7-0BAD-4027-AA91-DD6A1EC5F3E0}" destId="{1A00A6A8-9D7D-4C5F-8E47-F440932030EA}" srcOrd="5" destOrd="0" presId="urn:microsoft.com/office/officeart/2005/8/layout/lProcess3"/>
    <dgm:cxn modelId="{9B47E2C6-8765-40CB-A829-5A0226CFCA37}" type="presParOf" srcId="{978DD3F7-0BAD-4027-AA91-DD6A1EC5F3E0}" destId="{0D133E1C-5C41-4B40-87DB-1F2DC94A61B8}" srcOrd="6" destOrd="0" presId="urn:microsoft.com/office/officeart/2005/8/layout/lProcess3"/>
    <dgm:cxn modelId="{5B58D20A-6EFF-4067-874D-483DC06DB145}" type="presParOf" srcId="{0D133E1C-5C41-4B40-87DB-1F2DC94A61B8}" destId="{D6B8077C-1375-4BE4-8796-17F73EE240C7}" srcOrd="0" destOrd="0" presId="urn:microsoft.com/office/officeart/2005/8/layout/lProcess3"/>
    <dgm:cxn modelId="{F5B62EBF-0AEA-442C-96BC-4C07EE96BA05}" type="presParOf" srcId="{978DD3F7-0BAD-4027-AA91-DD6A1EC5F3E0}" destId="{28937ED9-CAD7-4E82-86F5-1A4890D599A5}" srcOrd="7" destOrd="0" presId="urn:microsoft.com/office/officeart/2005/8/layout/lProcess3"/>
    <dgm:cxn modelId="{06585B9E-A463-4099-8E08-D76B46998500}" type="presParOf" srcId="{978DD3F7-0BAD-4027-AA91-DD6A1EC5F3E0}" destId="{A5684416-8C6A-49F5-AFDC-B221CF568DA6}" srcOrd="8" destOrd="0" presId="urn:microsoft.com/office/officeart/2005/8/layout/lProcess3"/>
    <dgm:cxn modelId="{64DE938C-B3B0-4EE2-A191-BAA0E2E46AAB}" type="presParOf" srcId="{A5684416-8C6A-49F5-AFDC-B221CF568DA6}" destId="{B324236B-A795-49D3-AAD6-C67BBCD0B28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181042-A85C-4663-ACD9-A54874EB3BD7}" type="doc">
      <dgm:prSet loTypeId="urn:microsoft.com/office/officeart/2005/8/layout/cycle3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CBB34AC3-49DB-42A9-BDD3-9BF74710F96C}">
      <dgm:prSet phldrT="[Text]"/>
      <dgm:spPr/>
      <dgm:t>
        <a:bodyPr/>
        <a:lstStyle/>
        <a:p>
          <a:r>
            <a:rPr lang="de-DE" dirty="0"/>
            <a:t>Implementation</a:t>
          </a:r>
        </a:p>
      </dgm:t>
    </dgm:pt>
    <dgm:pt modelId="{F4ABA375-8328-4A1B-B7EC-B5082CE7FD0F}" type="parTrans" cxnId="{95A683E8-17CB-489A-94BE-3094545C93FC}">
      <dgm:prSet/>
      <dgm:spPr/>
      <dgm:t>
        <a:bodyPr/>
        <a:lstStyle/>
        <a:p>
          <a:endParaRPr lang="de-DE"/>
        </a:p>
      </dgm:t>
    </dgm:pt>
    <dgm:pt modelId="{DCF2D13A-30C4-4276-A7A2-597B8BB7B3CB}" type="sibTrans" cxnId="{95A683E8-17CB-489A-94BE-3094545C93FC}">
      <dgm:prSet/>
      <dgm:spPr/>
      <dgm:t>
        <a:bodyPr/>
        <a:lstStyle/>
        <a:p>
          <a:endParaRPr lang="de-DE"/>
        </a:p>
      </dgm:t>
    </dgm:pt>
    <dgm:pt modelId="{F573D9B3-8915-4C7F-BB6C-7948AD741F40}">
      <dgm:prSet phldrT="[Text]"/>
      <dgm:spPr/>
      <dgm:t>
        <a:bodyPr/>
        <a:lstStyle/>
        <a:p>
          <a:r>
            <a:rPr lang="de-DE" dirty="0" err="1"/>
            <a:t>Specification</a:t>
          </a:r>
          <a:endParaRPr lang="de-DE" dirty="0"/>
        </a:p>
      </dgm:t>
    </dgm:pt>
    <dgm:pt modelId="{490E5259-839E-4F54-988B-475AC2C93A1D}" type="parTrans" cxnId="{CE79F314-521C-4E0D-8DF3-0F1D524BD0F3}">
      <dgm:prSet/>
      <dgm:spPr/>
      <dgm:t>
        <a:bodyPr/>
        <a:lstStyle/>
        <a:p>
          <a:endParaRPr lang="de-DE"/>
        </a:p>
      </dgm:t>
    </dgm:pt>
    <dgm:pt modelId="{D787B375-55D2-40DA-A149-38BFECB48D37}" type="sibTrans" cxnId="{CE79F314-521C-4E0D-8DF3-0F1D524BD0F3}">
      <dgm:prSet/>
      <dgm:spPr/>
      <dgm:t>
        <a:bodyPr/>
        <a:lstStyle/>
        <a:p>
          <a:endParaRPr lang="de-DE"/>
        </a:p>
      </dgm:t>
    </dgm:pt>
    <dgm:pt modelId="{93741C99-67BA-441B-AD1B-EEF192453930}">
      <dgm:prSet phldrT="[Text]"/>
      <dgm:spPr/>
      <dgm:t>
        <a:bodyPr/>
        <a:lstStyle/>
        <a:p>
          <a:r>
            <a:rPr lang="de-DE" dirty="0"/>
            <a:t>Evaluation</a:t>
          </a:r>
        </a:p>
      </dgm:t>
    </dgm:pt>
    <dgm:pt modelId="{6989D152-21AE-46C5-A2FD-1202FAEA3AFE}" type="parTrans" cxnId="{BE292B41-9340-402C-9A50-99FBBDA6482A}">
      <dgm:prSet/>
      <dgm:spPr/>
      <dgm:t>
        <a:bodyPr/>
        <a:lstStyle/>
        <a:p>
          <a:endParaRPr lang="de-DE"/>
        </a:p>
      </dgm:t>
    </dgm:pt>
    <dgm:pt modelId="{15DAF095-97DD-41FA-9401-0D7FA08EFC67}" type="sibTrans" cxnId="{BE292B41-9340-402C-9A50-99FBBDA6482A}">
      <dgm:prSet/>
      <dgm:spPr/>
      <dgm:t>
        <a:bodyPr/>
        <a:lstStyle/>
        <a:p>
          <a:endParaRPr lang="de-DE"/>
        </a:p>
      </dgm:t>
    </dgm:pt>
    <dgm:pt modelId="{F3ACAE2A-54ED-4DAC-B6D1-87146673A194}" type="pres">
      <dgm:prSet presAssocID="{33181042-A85C-4663-ACD9-A54874EB3BD7}" presName="Name0" presStyleCnt="0">
        <dgm:presLayoutVars>
          <dgm:dir/>
          <dgm:resizeHandles val="exact"/>
        </dgm:presLayoutVars>
      </dgm:prSet>
      <dgm:spPr/>
    </dgm:pt>
    <dgm:pt modelId="{A89EAD22-5774-4355-9093-4E5E720A64D6}" type="pres">
      <dgm:prSet presAssocID="{33181042-A85C-4663-ACD9-A54874EB3BD7}" presName="cycle" presStyleCnt="0"/>
      <dgm:spPr/>
    </dgm:pt>
    <dgm:pt modelId="{BE466EE8-CEC1-4748-9C8A-720B85C8D7AF}" type="pres">
      <dgm:prSet presAssocID="{F573D9B3-8915-4C7F-BB6C-7948AD741F40}" presName="nodeFirstNode" presStyleLbl="node1" presStyleIdx="0" presStyleCnt="3">
        <dgm:presLayoutVars>
          <dgm:bulletEnabled val="1"/>
        </dgm:presLayoutVars>
      </dgm:prSet>
      <dgm:spPr/>
    </dgm:pt>
    <dgm:pt modelId="{91DB2D4E-CB88-4120-9355-54A7C66CFCBE}" type="pres">
      <dgm:prSet presAssocID="{D787B375-55D2-40DA-A149-38BFECB48D37}" presName="sibTransFirstNode" presStyleLbl="bgShp" presStyleIdx="0" presStyleCnt="1"/>
      <dgm:spPr/>
    </dgm:pt>
    <dgm:pt modelId="{02C68799-2420-40F8-8B3A-28069214F0F5}" type="pres">
      <dgm:prSet presAssocID="{CBB34AC3-49DB-42A9-BDD3-9BF74710F96C}" presName="nodeFollowingNodes" presStyleLbl="node1" presStyleIdx="1" presStyleCnt="3" custRadScaleRad="91988" custRadScaleInc="-7995">
        <dgm:presLayoutVars>
          <dgm:bulletEnabled val="1"/>
        </dgm:presLayoutVars>
      </dgm:prSet>
      <dgm:spPr/>
    </dgm:pt>
    <dgm:pt modelId="{DC2819D7-EC4D-4954-BDFA-930FEBC8FC28}" type="pres">
      <dgm:prSet presAssocID="{93741C99-67BA-441B-AD1B-EEF192453930}" presName="nodeFollowingNodes" presStyleLbl="node1" presStyleIdx="2" presStyleCnt="3" custRadScaleRad="83233" custRadScaleInc="5152">
        <dgm:presLayoutVars>
          <dgm:bulletEnabled val="1"/>
        </dgm:presLayoutVars>
      </dgm:prSet>
      <dgm:spPr/>
    </dgm:pt>
  </dgm:ptLst>
  <dgm:cxnLst>
    <dgm:cxn modelId="{EDC37033-6CAC-473D-BF37-A2176D8797BB}" type="presOf" srcId="{33181042-A85C-4663-ACD9-A54874EB3BD7}" destId="{F3ACAE2A-54ED-4DAC-B6D1-87146673A194}" srcOrd="0" destOrd="0" presId="urn:microsoft.com/office/officeart/2005/8/layout/cycle3"/>
    <dgm:cxn modelId="{9B42D593-48BE-443A-B53C-A3F33AFB56C3}" type="presOf" srcId="{93741C99-67BA-441B-AD1B-EEF192453930}" destId="{DC2819D7-EC4D-4954-BDFA-930FEBC8FC28}" srcOrd="0" destOrd="0" presId="urn:microsoft.com/office/officeart/2005/8/layout/cycle3"/>
    <dgm:cxn modelId="{CE79F314-521C-4E0D-8DF3-0F1D524BD0F3}" srcId="{33181042-A85C-4663-ACD9-A54874EB3BD7}" destId="{F573D9B3-8915-4C7F-BB6C-7948AD741F40}" srcOrd="0" destOrd="0" parTransId="{490E5259-839E-4F54-988B-475AC2C93A1D}" sibTransId="{D787B375-55D2-40DA-A149-38BFECB48D37}"/>
    <dgm:cxn modelId="{BE292B41-9340-402C-9A50-99FBBDA6482A}" srcId="{33181042-A85C-4663-ACD9-A54874EB3BD7}" destId="{93741C99-67BA-441B-AD1B-EEF192453930}" srcOrd="2" destOrd="0" parTransId="{6989D152-21AE-46C5-A2FD-1202FAEA3AFE}" sibTransId="{15DAF095-97DD-41FA-9401-0D7FA08EFC67}"/>
    <dgm:cxn modelId="{95A683E8-17CB-489A-94BE-3094545C93FC}" srcId="{33181042-A85C-4663-ACD9-A54874EB3BD7}" destId="{CBB34AC3-49DB-42A9-BDD3-9BF74710F96C}" srcOrd="1" destOrd="0" parTransId="{F4ABA375-8328-4A1B-B7EC-B5082CE7FD0F}" sibTransId="{DCF2D13A-30C4-4276-A7A2-597B8BB7B3CB}"/>
    <dgm:cxn modelId="{F475F5BD-68C2-45F8-9B35-55681E8A03F5}" type="presOf" srcId="{CBB34AC3-49DB-42A9-BDD3-9BF74710F96C}" destId="{02C68799-2420-40F8-8B3A-28069214F0F5}" srcOrd="0" destOrd="0" presId="urn:microsoft.com/office/officeart/2005/8/layout/cycle3"/>
    <dgm:cxn modelId="{A8387B6B-B841-4EBC-A64C-6BA299EC7F49}" type="presOf" srcId="{F573D9B3-8915-4C7F-BB6C-7948AD741F40}" destId="{BE466EE8-CEC1-4748-9C8A-720B85C8D7AF}" srcOrd="0" destOrd="0" presId="urn:microsoft.com/office/officeart/2005/8/layout/cycle3"/>
    <dgm:cxn modelId="{4062A899-D57E-4F6E-B7A5-9C2B4B1614BD}" type="presOf" srcId="{D787B375-55D2-40DA-A149-38BFECB48D37}" destId="{91DB2D4E-CB88-4120-9355-54A7C66CFCBE}" srcOrd="0" destOrd="0" presId="urn:microsoft.com/office/officeart/2005/8/layout/cycle3"/>
    <dgm:cxn modelId="{2E741615-F791-474A-AF0A-458A5756A232}" type="presParOf" srcId="{F3ACAE2A-54ED-4DAC-B6D1-87146673A194}" destId="{A89EAD22-5774-4355-9093-4E5E720A64D6}" srcOrd="0" destOrd="0" presId="urn:microsoft.com/office/officeart/2005/8/layout/cycle3"/>
    <dgm:cxn modelId="{E1549B33-BBF7-4EA1-8EB7-EB56AD9965AE}" type="presParOf" srcId="{A89EAD22-5774-4355-9093-4E5E720A64D6}" destId="{BE466EE8-CEC1-4748-9C8A-720B85C8D7AF}" srcOrd="0" destOrd="0" presId="urn:microsoft.com/office/officeart/2005/8/layout/cycle3"/>
    <dgm:cxn modelId="{34F525E7-B684-465A-8811-F227744C6B0C}" type="presParOf" srcId="{A89EAD22-5774-4355-9093-4E5E720A64D6}" destId="{91DB2D4E-CB88-4120-9355-54A7C66CFCBE}" srcOrd="1" destOrd="0" presId="urn:microsoft.com/office/officeart/2005/8/layout/cycle3"/>
    <dgm:cxn modelId="{B60F27C4-C096-4186-9450-5721F7C6F7EC}" type="presParOf" srcId="{A89EAD22-5774-4355-9093-4E5E720A64D6}" destId="{02C68799-2420-40F8-8B3A-28069214F0F5}" srcOrd="2" destOrd="0" presId="urn:microsoft.com/office/officeart/2005/8/layout/cycle3"/>
    <dgm:cxn modelId="{DB2CE5FC-79CA-4E50-84FB-B59EBD3D5A4E}" type="presParOf" srcId="{A89EAD22-5774-4355-9093-4E5E720A64D6}" destId="{DC2819D7-EC4D-4954-BDFA-930FEBC8FC28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246C7-39E0-44FE-8D35-159A79E66FFB}">
      <dsp:nvSpPr>
        <dsp:cNvPr id="0" name=""/>
        <dsp:cNvSpPr/>
      </dsp:nvSpPr>
      <dsp:spPr>
        <a:xfrm>
          <a:off x="1036515" y="743603"/>
          <a:ext cx="1706022" cy="4526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 err="1"/>
            <a:t>Concept</a:t>
          </a:r>
          <a:endParaRPr lang="de-DE" sz="1300" kern="1200" dirty="0"/>
        </a:p>
      </dsp:txBody>
      <dsp:txXfrm>
        <a:off x="1262841" y="743603"/>
        <a:ext cx="1253370" cy="452652"/>
      </dsp:txXfrm>
    </dsp:sp>
    <dsp:sp modelId="{DBC83F84-BC76-4249-9DA8-054BFE0ED4D6}">
      <dsp:nvSpPr>
        <dsp:cNvPr id="0" name=""/>
        <dsp:cNvSpPr/>
      </dsp:nvSpPr>
      <dsp:spPr>
        <a:xfrm>
          <a:off x="713323" y="87700"/>
          <a:ext cx="1309175" cy="4526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 err="1"/>
            <a:t>Literature</a:t>
          </a:r>
          <a:r>
            <a:rPr lang="de-DE" sz="1300" kern="1200" dirty="0"/>
            <a:t> Research</a:t>
          </a:r>
        </a:p>
      </dsp:txBody>
      <dsp:txXfrm>
        <a:off x="939649" y="87700"/>
        <a:ext cx="856523" cy="452652"/>
      </dsp:txXfrm>
    </dsp:sp>
    <dsp:sp modelId="{E0197E92-3012-4B3E-BC45-98C49CDAADCE}">
      <dsp:nvSpPr>
        <dsp:cNvPr id="0" name=""/>
        <dsp:cNvSpPr/>
      </dsp:nvSpPr>
      <dsp:spPr>
        <a:xfrm>
          <a:off x="5717060" y="3040028"/>
          <a:ext cx="1250773" cy="4526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Evaluation</a:t>
          </a:r>
        </a:p>
      </dsp:txBody>
      <dsp:txXfrm>
        <a:off x="5943386" y="3040028"/>
        <a:ext cx="798121" cy="452652"/>
      </dsp:txXfrm>
    </dsp:sp>
    <dsp:sp modelId="{D6B8077C-1375-4BE4-8796-17F73EE240C7}">
      <dsp:nvSpPr>
        <dsp:cNvPr id="0" name=""/>
        <dsp:cNvSpPr/>
      </dsp:nvSpPr>
      <dsp:spPr>
        <a:xfrm>
          <a:off x="2908726" y="3544080"/>
          <a:ext cx="4788807" cy="4526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Writing </a:t>
          </a:r>
          <a:r>
            <a:rPr lang="de-DE" sz="1300" kern="1200" dirty="0" err="1"/>
            <a:t>the</a:t>
          </a:r>
          <a:r>
            <a:rPr lang="de-DE" sz="1300" kern="1200" dirty="0"/>
            <a:t> </a:t>
          </a:r>
          <a:r>
            <a:rPr lang="de-DE" sz="1300" kern="1200" dirty="0" err="1"/>
            <a:t>thesis</a:t>
          </a:r>
          <a:endParaRPr lang="de-DE" sz="1300" kern="1200" dirty="0"/>
        </a:p>
      </dsp:txBody>
      <dsp:txXfrm>
        <a:off x="3135052" y="3544080"/>
        <a:ext cx="4336155" cy="452652"/>
      </dsp:txXfrm>
    </dsp:sp>
    <dsp:sp modelId="{B324236B-A795-49D3-AAD6-C67BBCD0B28B}">
      <dsp:nvSpPr>
        <dsp:cNvPr id="0" name=""/>
        <dsp:cNvSpPr/>
      </dsp:nvSpPr>
      <dsp:spPr>
        <a:xfrm>
          <a:off x="1468579" y="1421104"/>
          <a:ext cx="4753555" cy="1473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300" kern="1200" dirty="0"/>
        </a:p>
      </dsp:txBody>
      <dsp:txXfrm>
        <a:off x="2205444" y="1421104"/>
        <a:ext cx="3279825" cy="14737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B2D4E-CB88-4120-9355-54A7C66CFCBE}">
      <dsp:nvSpPr>
        <dsp:cNvPr id="0" name=""/>
        <dsp:cNvSpPr/>
      </dsp:nvSpPr>
      <dsp:spPr>
        <a:xfrm>
          <a:off x="366203" y="-38003"/>
          <a:ext cx="1425792" cy="1425792"/>
        </a:xfrm>
        <a:prstGeom prst="circularArrow">
          <a:avLst>
            <a:gd name="adj1" fmla="val 5689"/>
            <a:gd name="adj2" fmla="val 340510"/>
            <a:gd name="adj3" fmla="val 13026965"/>
            <a:gd name="adj4" fmla="val 17854111"/>
            <a:gd name="adj5" fmla="val 5908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466EE8-CEC1-4748-9C8A-720B85C8D7AF}">
      <dsp:nvSpPr>
        <dsp:cNvPr id="0" name=""/>
        <dsp:cNvSpPr/>
      </dsp:nvSpPr>
      <dsp:spPr>
        <a:xfrm>
          <a:off x="647038" y="60"/>
          <a:ext cx="864122" cy="43206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 err="1"/>
            <a:t>Specification</a:t>
          </a:r>
          <a:endParaRPr lang="de-DE" sz="800" kern="1200" dirty="0"/>
        </a:p>
      </dsp:txBody>
      <dsp:txXfrm>
        <a:off x="668129" y="21151"/>
        <a:ext cx="821940" cy="389879"/>
      </dsp:txXfrm>
    </dsp:sp>
    <dsp:sp modelId="{02C68799-2420-40F8-8B3A-28069214F0F5}">
      <dsp:nvSpPr>
        <dsp:cNvPr id="0" name=""/>
        <dsp:cNvSpPr/>
      </dsp:nvSpPr>
      <dsp:spPr>
        <a:xfrm>
          <a:off x="1176157" y="846510"/>
          <a:ext cx="864122" cy="432061"/>
        </a:xfrm>
        <a:prstGeom prst="roundRect">
          <a:avLst/>
        </a:prstGeom>
        <a:solidFill>
          <a:schemeClr val="accent4">
            <a:hueOff val="31378"/>
            <a:satOff val="0"/>
            <a:lumOff val="1156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Implementation</a:t>
          </a:r>
        </a:p>
      </dsp:txBody>
      <dsp:txXfrm>
        <a:off x="1197248" y="867601"/>
        <a:ext cx="821940" cy="389879"/>
      </dsp:txXfrm>
    </dsp:sp>
    <dsp:sp modelId="{DC2819D7-EC4D-4954-BDFA-930FEBC8FC28}">
      <dsp:nvSpPr>
        <dsp:cNvPr id="0" name=""/>
        <dsp:cNvSpPr/>
      </dsp:nvSpPr>
      <dsp:spPr>
        <a:xfrm>
          <a:off x="177741" y="846509"/>
          <a:ext cx="864122" cy="432061"/>
        </a:xfrm>
        <a:prstGeom prst="roundRect">
          <a:avLst/>
        </a:prstGeom>
        <a:solidFill>
          <a:schemeClr val="accent4">
            <a:hueOff val="62757"/>
            <a:satOff val="0"/>
            <a:lumOff val="2313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Evaluation</a:t>
          </a:r>
        </a:p>
      </dsp:txBody>
      <dsp:txXfrm>
        <a:off x="198832" y="867600"/>
        <a:ext cx="821940" cy="389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568" y="189833"/>
            <a:ext cx="3496595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38830" y="189833"/>
            <a:ext cx="2208376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  <a:pPr>
                <a:defRPr/>
              </a:pPr>
              <a:t>0</a:t>
            </a:fld>
            <a:endParaRPr lang="de-DE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9938"/>
            <a:ext cx="51149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2015"/>
            <a:ext cx="5205932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3858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8505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Titel -&gt; Funktionale Klassen</a:t>
            </a:r>
            <a:r>
              <a:rPr lang="de-DE" baseline="0" dirty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3586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Konrad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2471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matthes.in.tum.de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matthes.in.tum.de/" TargetMode="External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07" y="864066"/>
            <a:ext cx="9144508" cy="5993934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>
          <a:xfrm>
            <a:off x="457199" y="2465917"/>
            <a:ext cx="8722802" cy="1302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>
              <a:latin typeface="+mn-lt"/>
            </a:endParaRPr>
          </a:p>
        </p:txBody>
      </p:sp>
      <p:sp>
        <p:nvSpPr>
          <p:cNvPr id="16" name="Textfeld 15">
            <a:hlinkClick r:id="rId3"/>
          </p:cNvPr>
          <p:cNvSpPr txBox="1"/>
          <p:nvPr userDrawn="1"/>
        </p:nvSpPr>
        <p:spPr>
          <a:xfrm>
            <a:off x="0" y="4821509"/>
            <a:ext cx="8133646" cy="1360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540000" tIns="140400" rIns="144000" bIns="140400" rtlCol="0">
            <a:spAutoFit/>
          </a:bodyPr>
          <a:lstStyle/>
          <a:p>
            <a:pPr marL="180000"/>
            <a:r>
              <a:rPr lang="de-DE" sz="1400" b="0" i="0" noProof="1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Arial"/>
              </a:rPr>
              <a:t>Software Engineering für betriebliche Informationssysteme (sebis) </a:t>
            </a:r>
          </a:p>
          <a:p>
            <a:pPr marL="180000"/>
            <a:r>
              <a:rPr lang="de-DE" sz="1400" b="0" i="0" noProof="1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Arial"/>
              </a:rPr>
              <a:t>Fakultät für Informatik</a:t>
            </a:r>
          </a:p>
          <a:p>
            <a:pPr marL="180000"/>
            <a:r>
              <a:rPr lang="de-DE" sz="1400" b="0" i="0" noProof="1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Arial"/>
              </a:rPr>
              <a:t>Technische Universität München</a:t>
            </a:r>
          </a:p>
          <a:p>
            <a:pPr marL="180000"/>
            <a:endParaRPr lang="de-DE" sz="1400" b="0" i="0" noProof="1">
              <a:solidFill>
                <a:schemeClr val="tx1">
                  <a:lumMod val="60000"/>
                  <a:lumOff val="40000"/>
                </a:schemeClr>
              </a:solidFill>
              <a:latin typeface="+mn-lt"/>
              <a:cs typeface="Arial"/>
            </a:endParaRPr>
          </a:p>
          <a:p>
            <a:pPr marL="180000"/>
            <a:r>
              <a:rPr lang="de-DE" sz="1400" b="0" i="0" u="none" noProof="1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Arial"/>
                <a:hlinkClick r:id="rId3"/>
              </a:rPr>
              <a:t>wwwmatthes.in.tum.de</a:t>
            </a:r>
            <a:endParaRPr lang="de-DE" sz="1400" b="0" i="0" u="none" noProof="1">
              <a:solidFill>
                <a:schemeClr val="tx1">
                  <a:lumMod val="60000"/>
                  <a:lumOff val="40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465387"/>
            <a:ext cx="8686800" cy="1302763"/>
          </a:xfrm>
          <a:prstGeom prst="rect">
            <a:avLst/>
          </a:prstGeom>
          <a:noFill/>
          <a:ln>
            <a:noFill/>
          </a:ln>
        </p:spPr>
        <p:txBody>
          <a:bodyPr anchor="b" anchorCtr="0">
            <a:normAutofit/>
          </a:bodyPr>
          <a:lstStyle>
            <a:lvl1pPr marL="180000" algn="l">
              <a:defRPr sz="3200" b="1" i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de-DE" noProof="0" dirty="0"/>
              <a:t>&lt;Titel&gt;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3766608"/>
            <a:ext cx="8722802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>
            <a:lvl1pPr marL="180000" indent="0">
              <a:buFontTx/>
              <a:buNone/>
              <a:defRPr sz="18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&lt;Vortragender&gt; &lt;Datum&gt; &lt;Ort&gt;</a:t>
            </a:r>
          </a:p>
        </p:txBody>
      </p:sp>
      <p:pic>
        <p:nvPicPr>
          <p:cNvPr id="23" name="Bild 6" descr="TUMLogo_mZ_L_Vollflaeche_negativ_RGB (1)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089"/>
          <a:stretch/>
        </p:blipFill>
        <p:spPr>
          <a:xfrm>
            <a:off x="1238868" y="349434"/>
            <a:ext cx="1830684" cy="362712"/>
          </a:xfrm>
          <a:prstGeom prst="rect">
            <a:avLst/>
          </a:prstGeom>
        </p:spPr>
      </p:pic>
      <p:pic>
        <p:nvPicPr>
          <p:cNvPr id="24" name="Bild 6" descr="TUMLogo_mZ_L_Vollflaeche_negativ_RGB (1)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" y="349434"/>
            <a:ext cx="680487" cy="362712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0827" y="44451"/>
            <a:ext cx="7535885" cy="720725"/>
          </a:xfrm>
        </p:spPr>
        <p:txBody>
          <a:bodyPr/>
          <a:lstStyle>
            <a:lvl1pPr>
              <a:defRPr lang="de-DE" sz="2400" b="0" baseline="0" smtClean="0">
                <a:solidFill>
                  <a:schemeClr val="bg1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de-DE" noProof="0" dirty="0"/>
              <a:t>&lt;Titel&gt;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de-DE" noProof="0" dirty="0"/>
              <a:t>&lt;Text&gt;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Patrick Ruoff: Semantic Patterns in German Laws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0827" y="81212"/>
            <a:ext cx="7535885" cy="360535"/>
          </a:xfrm>
        </p:spPr>
        <p:txBody>
          <a:bodyPr/>
          <a:lstStyle>
            <a:lvl1pPr>
              <a:defRPr lang="de-DE" sz="2400" b="0" baseline="0" smtClean="0">
                <a:solidFill>
                  <a:schemeClr val="bg1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de-DE" noProof="0" dirty="0"/>
              <a:t>&lt;Titel&gt;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de-DE" noProof="0" dirty="0"/>
              <a:t>&lt;Text&gt;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Patrick Ruoff: Semantic Patterns in German Laws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441425"/>
            <a:ext cx="7561263" cy="395287"/>
          </a:xfrm>
        </p:spPr>
        <p:txBody>
          <a:bodyPr/>
          <a:lstStyle>
            <a:lvl1pPr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dirty="0"/>
              <a:t>&lt;</a:t>
            </a:r>
            <a:r>
              <a:rPr lang="en-US" noProof="0" dirty="0" err="1"/>
              <a:t>Untertitel</a:t>
            </a:r>
            <a:r>
              <a:rPr lang="en-US" noProof="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51793472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 dirty="0"/>
              <a:t>&lt;Titel&gt;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50827" y="981076"/>
            <a:ext cx="4244975" cy="540067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&lt;Text&gt;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1" y="981076"/>
            <a:ext cx="4244975" cy="540067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&lt;Text&gt;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Patrick Ruoff: Semantic Patterns in German Laws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9E22-1B76-46A8-871B-C48D8E59C6F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50827" y="981074"/>
            <a:ext cx="4246563" cy="661976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</a:t>
            </a:r>
            <a:r>
              <a:rPr lang="en-US" noProof="0" dirty="0" err="1"/>
              <a:t>Titel</a:t>
            </a:r>
            <a:r>
              <a:rPr lang="en-US" noProof="0" dirty="0"/>
              <a:t>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50827" y="1643049"/>
            <a:ext cx="4246563" cy="477362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&lt;Text&gt;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981078"/>
            <a:ext cx="4248150" cy="661975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</a:t>
            </a:r>
            <a:r>
              <a:rPr lang="en-US" noProof="0" dirty="0" err="1"/>
              <a:t>Titel</a:t>
            </a:r>
            <a:r>
              <a:rPr lang="en-US" noProof="0" dirty="0"/>
              <a:t>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5" y="1643049"/>
            <a:ext cx="4248150" cy="477362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&lt;Text&gt;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250827" y="44451"/>
            <a:ext cx="7535885" cy="720725"/>
          </a:xfrm>
        </p:spPr>
        <p:txBody>
          <a:bodyPr/>
          <a:lstStyle/>
          <a:p>
            <a:r>
              <a:rPr lang="de-DE" noProof="0" dirty="0"/>
              <a:t>&lt;Titel&gt;</a:t>
            </a:r>
            <a:endParaRPr lang="en-US" noProof="0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Patrick Ruoff: Semantic Patterns in German Laws</a:t>
            </a:r>
            <a:endParaRPr lang="en-US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CCB4-7108-4850-98BC-50E3A501EADB}" type="slidenum">
              <a:rPr lang="en-US" noProof="0" smtClean="0"/>
              <a:pPr>
                <a:defRPr/>
              </a:pPr>
              <a:t>‹#›</a:t>
            </a:fld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 dirty="0"/>
              <a:t>&lt;Titel&gt;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Patrick Ruoff: Semantic Patterns in German Laws</a:t>
            </a:r>
            <a:endParaRPr lang="de-DE" noProof="0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9391-FD8B-4951-B07A-A389C4C7CA7B}" type="slidenum">
              <a:rPr lang="de-DE" noProof="0"/>
              <a:pPr>
                <a:defRPr/>
              </a:pPr>
              <a:t>‹#›</a:t>
            </a:fld>
            <a:endParaRPr lang="de-DE" noProof="0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Patrick Ruoff: Semantic Patterns in German Laws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77BDD-BB6C-4858-BC45-195633B2F28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50826" y="981076"/>
            <a:ext cx="8642351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 dirty="0"/>
              <a:t>&lt;Text&gt;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0827" y="44451"/>
            <a:ext cx="7535885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/>
              <a:t>&lt;Titel&gt;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Patrick Ruoff: Semantic Patterns in German Laws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20"/>
            <a:ext cx="9180000" cy="6849379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3400426" y="3543263"/>
            <a:ext cx="5154740" cy="29983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latin typeface="+mn-lt"/>
            </a:endParaRP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883" y="3830121"/>
            <a:ext cx="751997" cy="396142"/>
          </a:xfrm>
          <a:prstGeom prst="rect">
            <a:avLst/>
          </a:prstGeom>
        </p:spPr>
      </p:pic>
      <p:pic>
        <p:nvPicPr>
          <p:cNvPr id="16" name="Bild 10" descr="sebis-Logo.g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7950" y="3830121"/>
            <a:ext cx="1235373" cy="396142"/>
          </a:xfrm>
          <a:prstGeom prst="rect">
            <a:avLst/>
          </a:prstGeom>
        </p:spPr>
      </p:pic>
      <p:sp>
        <p:nvSpPr>
          <p:cNvPr id="17" name="Textfeld 16"/>
          <p:cNvSpPr txBox="1"/>
          <p:nvPr userDrawn="1"/>
        </p:nvSpPr>
        <p:spPr>
          <a:xfrm>
            <a:off x="5956825" y="4279801"/>
            <a:ext cx="248285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noProof="0" dirty="0">
                <a:latin typeface="+mn-lt"/>
              </a:rPr>
              <a:t>Technische Universität München</a:t>
            </a:r>
          </a:p>
          <a:p>
            <a:r>
              <a:rPr lang="en-US" sz="1050" noProof="0" dirty="0">
                <a:latin typeface="+mn-lt"/>
              </a:rPr>
              <a:t>Department of Informatics</a:t>
            </a:r>
          </a:p>
          <a:p>
            <a:r>
              <a:rPr lang="en-US" sz="1050" noProof="0" dirty="0">
                <a:latin typeface="+mn-lt"/>
              </a:rPr>
              <a:t>Chair of Software Engineering for Business Information Systems</a:t>
            </a:r>
          </a:p>
          <a:p>
            <a:endParaRPr lang="en-US" sz="1050" noProof="0" dirty="0">
              <a:latin typeface="+mn-lt"/>
            </a:endParaRPr>
          </a:p>
          <a:p>
            <a:r>
              <a:rPr lang="en-US" sz="1050" noProof="0" dirty="0">
                <a:latin typeface="+mn-lt"/>
              </a:rPr>
              <a:t>Boltzmannstraße 3</a:t>
            </a:r>
          </a:p>
          <a:p>
            <a:r>
              <a:rPr lang="en-US" sz="1050" noProof="0" dirty="0">
                <a:latin typeface="+mn-lt"/>
              </a:rPr>
              <a:t>85748 Garching bei</a:t>
            </a:r>
            <a:r>
              <a:rPr lang="en-US" sz="1050" baseline="0" noProof="0" dirty="0">
                <a:latin typeface="+mn-lt"/>
              </a:rPr>
              <a:t> München</a:t>
            </a:r>
          </a:p>
          <a:p>
            <a:endParaRPr lang="en-US" sz="1050" baseline="0" noProof="0" dirty="0">
              <a:latin typeface="+mn-lt"/>
            </a:endParaRPr>
          </a:p>
          <a:p>
            <a:pPr>
              <a:tabLst>
                <a:tab pos="358775" algn="l"/>
              </a:tabLst>
            </a:pPr>
            <a:r>
              <a:rPr lang="en-US" sz="1050" baseline="0" noProof="0" dirty="0">
                <a:latin typeface="+mn-lt"/>
              </a:rPr>
              <a:t>Tel	+49.89.289.</a:t>
            </a:r>
          </a:p>
          <a:p>
            <a:pPr>
              <a:tabLst>
                <a:tab pos="358775" algn="l"/>
              </a:tabLst>
            </a:pPr>
            <a:r>
              <a:rPr lang="en-US" sz="1050" baseline="0" noProof="0" dirty="0">
                <a:latin typeface="+mn-lt"/>
              </a:rPr>
              <a:t>Fax	+49.89.289.17136</a:t>
            </a:r>
          </a:p>
          <a:p>
            <a:endParaRPr lang="en-US" sz="1050" baseline="0" noProof="0" dirty="0">
              <a:latin typeface="+mn-lt"/>
            </a:endParaRPr>
          </a:p>
          <a:p>
            <a:endParaRPr lang="en-US" sz="1050" baseline="0" noProof="0" dirty="0">
              <a:latin typeface="+mn-lt"/>
            </a:endParaRPr>
          </a:p>
          <a:p>
            <a:r>
              <a:rPr lang="en-US" sz="1050" baseline="0" noProof="0" dirty="0">
                <a:latin typeface="+mn-lt"/>
                <a:hlinkClick r:id="rId5"/>
              </a:rPr>
              <a:t>wwwmatthes.in.tum.de</a:t>
            </a:r>
            <a:endParaRPr lang="en-US" sz="1050" noProof="0" dirty="0">
              <a:latin typeface="+mn-lt"/>
            </a:endParaRP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713883" y="4848225"/>
            <a:ext cx="2242942" cy="23593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FontTx/>
              <a:buNone/>
              <a:defRPr sz="1400" b="1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&lt;Name&gt;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3713907" y="5109125"/>
            <a:ext cx="2242394" cy="253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 dirty="0"/>
              <a:t>&lt;Academic degree&gt;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7113108" y="5610225"/>
            <a:ext cx="1167303" cy="133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>
                <a:latin typeface="+mn-lt"/>
              </a:defRPr>
            </a:lvl1pPr>
          </a:lstStyle>
          <a:p>
            <a:pPr lvl="0"/>
            <a:r>
              <a:rPr lang="en-US" noProof="0" dirty="0"/>
              <a:t>&lt;Phone&gt;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25" y="6088063"/>
            <a:ext cx="2212975" cy="131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&lt;E-Mail&gt;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885914"/>
            <a:ext cx="8723313" cy="1201737"/>
          </a:xfrm>
          <a:prstGeom prst="rect">
            <a:avLst/>
          </a:prstGeom>
          <a:solidFill>
            <a:schemeClr val="bg1"/>
          </a:solidFill>
        </p:spPr>
        <p:txBody>
          <a:bodyPr vert="horz" anchor="ctr" anchorCtr="0"/>
          <a:lstStyle>
            <a:lvl1pPr marL="216000" indent="0">
              <a:buNone/>
              <a:defRPr sz="2800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&lt;Thank you and call for action&gt;</a:t>
            </a:r>
          </a:p>
        </p:txBody>
      </p:sp>
    </p:spTree>
    <p:extLst>
      <p:ext uri="{BB962C8B-B14F-4D97-AF65-F5344CB8AC3E}">
        <p14:creationId xmlns:p14="http://schemas.microsoft.com/office/powerpoint/2010/main" val="316230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 bwMode="auto">
          <a:xfrm>
            <a:off x="0" y="6597352"/>
            <a:ext cx="9143492" cy="26064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-508" y="8620"/>
            <a:ext cx="9144000" cy="87271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noProof="0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44450"/>
            <a:ext cx="75358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&lt;Titel&gt;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6423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&lt;Text&gt;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37388" y="6570615"/>
            <a:ext cx="16065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9677" y="6569075"/>
            <a:ext cx="43211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noProof="0"/>
              <a:t>Patrick Ruoff: Semantic Patterns in German Laws</a:t>
            </a:r>
            <a:endParaRPr lang="de-DE" noProof="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3938" y="6570615"/>
            <a:ext cx="2492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‹#›</a:t>
            </a:fld>
            <a:endParaRPr lang="de-DE" noProof="0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971" y="436358"/>
            <a:ext cx="881203" cy="2825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5" r:id="rId2"/>
    <p:sldLayoutId id="2147483778" r:id="rId3"/>
    <p:sldLayoutId id="2147483766" r:id="rId4"/>
    <p:sldLayoutId id="2147483767" r:id="rId5"/>
    <p:sldLayoutId id="2147483768" r:id="rId6"/>
    <p:sldLayoutId id="2147483769" r:id="rId7"/>
    <p:sldLayoutId id="2147483771" r:id="rId8"/>
    <p:sldLayoutId id="2147483779" r:id="rId9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chemeClr val="bg1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Spezifikation und Extraktion von Semantischen Mustern in Deutschen Gesetzen auf Basis von Linguistischen Eigenschaften unter der Verwendung von Apache Ruta</a:t>
            </a:r>
            <a:endParaRPr lang="de-DE" sz="11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57199" y="3766608"/>
            <a:ext cx="8722802" cy="369332"/>
          </a:xfrm>
        </p:spPr>
        <p:txBody>
          <a:bodyPr/>
          <a:lstStyle/>
          <a:p>
            <a:r>
              <a:rPr lang="en-US" dirty="0"/>
              <a:t>Patrick Ruoff, 24. </a:t>
            </a:r>
            <a:r>
              <a:rPr lang="en-US" dirty="0" err="1"/>
              <a:t>Oktober</a:t>
            </a:r>
            <a:r>
              <a:rPr lang="en-US" dirty="0"/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253754511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Evaluation &amp; Interpretation (1)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GmbH-</a:t>
            </a:r>
            <a:r>
              <a:rPr lang="en-US" sz="2000" dirty="0" err="1"/>
              <a:t>Gesetz</a:t>
            </a:r>
            <a:r>
              <a:rPr lang="en-US" sz="2000" dirty="0"/>
              <a:t> </a:t>
            </a:r>
            <a:r>
              <a:rPr lang="en-US" sz="2000" dirty="0" err="1"/>
              <a:t>als</a:t>
            </a:r>
            <a:r>
              <a:rPr lang="en-US" sz="2000" dirty="0"/>
              <a:t> </a:t>
            </a:r>
            <a:r>
              <a:rPr lang="en-US" sz="2000" dirty="0" err="1"/>
              <a:t>Evaluationskorpus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/>
              <a:t>Keine</a:t>
            </a:r>
            <a:r>
              <a:rPr lang="en-US" sz="2000" dirty="0"/>
              <a:t> Evaluation von </a:t>
            </a:r>
            <a:r>
              <a:rPr lang="en-US" sz="2000" dirty="0" err="1"/>
              <a:t>Rechtssubjekten</a:t>
            </a:r>
            <a:r>
              <a:rPr lang="en-US" sz="2000" dirty="0"/>
              <a:t> und </a:t>
            </a:r>
            <a:r>
              <a:rPr lang="en-US" sz="2000" dirty="0" err="1"/>
              <a:t>Tatbestandsvoraussetzungen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/>
              <a:t>Hinzunahme</a:t>
            </a:r>
            <a:r>
              <a:rPr lang="en-US" sz="2000" dirty="0"/>
              <a:t> </a:t>
            </a:r>
            <a:r>
              <a:rPr lang="en-US" sz="2000" dirty="0" err="1"/>
              <a:t>zweier</a:t>
            </a:r>
            <a:r>
              <a:rPr lang="en-US" sz="2000" dirty="0"/>
              <a:t> </a:t>
            </a:r>
            <a:r>
              <a:rPr lang="en-US" sz="2000" dirty="0" err="1"/>
              <a:t>funktionaler</a:t>
            </a:r>
            <a:r>
              <a:rPr lang="en-US" sz="2000" dirty="0"/>
              <a:t> Klassen</a:t>
            </a:r>
          </a:p>
          <a:p>
            <a:pPr marL="642937" lvl="1" indent="-285750">
              <a:buFont typeface="Wingdings" panose="05000000000000000000" pitchFamily="2" charset="2"/>
              <a:buChar char="Ø"/>
            </a:pPr>
            <a:r>
              <a:rPr lang="en-US" sz="2000" b="1" dirty="0" err="1"/>
              <a:t>Sonstige</a:t>
            </a:r>
            <a:r>
              <a:rPr lang="en-US" sz="2000" b="1" dirty="0"/>
              <a:t> </a:t>
            </a:r>
            <a:r>
              <a:rPr lang="en-US" sz="2000" b="1" dirty="0" err="1"/>
              <a:t>Rechtsvorschrift</a:t>
            </a:r>
            <a:br>
              <a:rPr lang="en-US" sz="2000" dirty="0"/>
            </a:br>
            <a:r>
              <a:rPr lang="en-US" sz="1600" i="1" dirty="0" err="1">
                <a:solidFill>
                  <a:srgbClr val="000000"/>
                </a:solidFill>
              </a:rPr>
              <a:t>Enthalten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implizite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Verhaltensaufforderungen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oder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eröffnen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Handlungsmöglichkeiten</a:t>
            </a:r>
            <a:endParaRPr lang="en-US" sz="2000" dirty="0"/>
          </a:p>
          <a:p>
            <a:pPr marL="642937" lvl="1" indent="-285750">
              <a:buClr>
                <a:srgbClr val="002143"/>
              </a:buClr>
              <a:buFont typeface="Wingdings" panose="05000000000000000000" pitchFamily="2" charset="2"/>
              <a:buChar char="Ø"/>
            </a:pPr>
            <a:r>
              <a:rPr lang="en-US" sz="2000" b="1" dirty="0" err="1"/>
              <a:t>Keine</a:t>
            </a:r>
            <a:r>
              <a:rPr lang="en-US" sz="2000" b="1" dirty="0"/>
              <a:t> </a:t>
            </a:r>
            <a:r>
              <a:rPr lang="en-US" sz="2000" b="1" dirty="0" err="1"/>
              <a:t>Funktionalität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1600" i="1" dirty="0" err="1">
                <a:solidFill>
                  <a:srgbClr val="000000"/>
                </a:solidFill>
              </a:rPr>
              <a:t>Enthalten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keine</a:t>
            </a:r>
            <a:r>
              <a:rPr lang="en-US" sz="1600" i="1" dirty="0">
                <a:solidFill>
                  <a:srgbClr val="000000"/>
                </a:solidFill>
              </a:rPr>
              <a:t> der </a:t>
            </a:r>
            <a:r>
              <a:rPr lang="en-US" sz="1600" i="1" dirty="0" err="1">
                <a:solidFill>
                  <a:srgbClr val="000000"/>
                </a:solidFill>
              </a:rPr>
              <a:t>definierten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Funktionen</a:t>
            </a:r>
            <a:endParaRPr lang="en-US" sz="1600" i="1" dirty="0">
              <a:solidFill>
                <a:srgbClr val="000000"/>
              </a:solidFill>
            </a:endParaRPr>
          </a:p>
          <a:p>
            <a:pPr marL="642937" lvl="1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Patrick Ruoff: Semantic Patterns in German Laws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6076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Evaluation &amp; Interpretation (2)</a:t>
            </a: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Patrick Ruoff: Semantic Patterns in German Laws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2416900"/>
            <a:ext cx="8642350" cy="2529024"/>
          </a:xfrm>
        </p:spPr>
      </p:pic>
    </p:spTree>
    <p:extLst>
      <p:ext uri="{BB962C8B-B14F-4D97-AF65-F5344CB8AC3E}">
        <p14:creationId xmlns:p14="http://schemas.microsoft.com/office/powerpoint/2010/main" val="57920338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Evaluation &amp; Interpretation (3)</a:t>
            </a: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Patrick Ruoff: Semantic Patterns in German Laws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pic>
        <p:nvPicPr>
          <p:cNvPr id="12" name="Inhaltsplatzhalt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20" y="2852402"/>
            <a:ext cx="6889360" cy="1658020"/>
          </a:xfrm>
        </p:spPr>
      </p:pic>
    </p:spTree>
    <p:extLst>
      <p:ext uri="{BB962C8B-B14F-4D97-AF65-F5344CB8AC3E}">
        <p14:creationId xmlns:p14="http://schemas.microsoft.com/office/powerpoint/2010/main" val="414238628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Patrick Ruoff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17124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6054725" y="6088063"/>
            <a:ext cx="2212975" cy="131762"/>
          </a:xfrm>
        </p:spPr>
        <p:txBody>
          <a:bodyPr/>
          <a:lstStyle/>
          <a:p>
            <a:r>
              <a:rPr lang="en-US" dirty="0"/>
              <a:t>ga54kuc@mytum.de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>
                <a:latin typeface="+mn-lt"/>
              </a:rPr>
              <a:t>Danke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für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ihre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Aufmerksamkeit</a:t>
            </a:r>
            <a:r>
              <a:rPr lang="en-US" dirty="0">
                <a:latin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7190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Roadmap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317692"/>
              </p:ext>
            </p:extLst>
          </p:nvPr>
        </p:nvGraphicFramePr>
        <p:xfrm>
          <a:off x="250827" y="1124916"/>
          <a:ext cx="8641200" cy="4968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240">
                  <a:extLst>
                    <a:ext uri="{9D8B030D-6E8A-4147-A177-3AD203B41FA5}">
                      <a16:colId xmlns:a16="http://schemas.microsoft.com/office/drawing/2014/main" val="2404768484"/>
                    </a:ext>
                  </a:extLst>
                </a:gridCol>
                <a:gridCol w="1728240">
                  <a:extLst>
                    <a:ext uri="{9D8B030D-6E8A-4147-A177-3AD203B41FA5}">
                      <a16:colId xmlns:a16="http://schemas.microsoft.com/office/drawing/2014/main" val="2948726858"/>
                    </a:ext>
                  </a:extLst>
                </a:gridCol>
                <a:gridCol w="1728240">
                  <a:extLst>
                    <a:ext uri="{9D8B030D-6E8A-4147-A177-3AD203B41FA5}">
                      <a16:colId xmlns:a16="http://schemas.microsoft.com/office/drawing/2014/main" val="2657865584"/>
                    </a:ext>
                  </a:extLst>
                </a:gridCol>
                <a:gridCol w="1728240">
                  <a:extLst>
                    <a:ext uri="{9D8B030D-6E8A-4147-A177-3AD203B41FA5}">
                      <a16:colId xmlns:a16="http://schemas.microsoft.com/office/drawing/2014/main" val="3766101433"/>
                    </a:ext>
                  </a:extLst>
                </a:gridCol>
                <a:gridCol w="1728240">
                  <a:extLst>
                    <a:ext uri="{9D8B030D-6E8A-4147-A177-3AD203B41FA5}">
                      <a16:colId xmlns:a16="http://schemas.microsoft.com/office/drawing/2014/main" val="1757090117"/>
                    </a:ext>
                  </a:extLst>
                </a:gridCol>
              </a:tblGrid>
              <a:tr h="848045">
                <a:tc>
                  <a:txBody>
                    <a:bodyPr/>
                    <a:lstStyle/>
                    <a:p>
                      <a:r>
                        <a:rPr lang="de-DE" dirty="0"/>
                        <a:t>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July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October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430696"/>
                  </a:ext>
                </a:extLst>
              </a:tr>
              <a:tr h="412033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987539"/>
                  </a:ext>
                </a:extLst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Patrick Ruoff: Semantic Patterns in German Laws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2938625080"/>
              </p:ext>
            </p:extLst>
          </p:nvPr>
        </p:nvGraphicFramePr>
        <p:xfrm>
          <a:off x="367117" y="2045158"/>
          <a:ext cx="8424483" cy="4048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290260"/>
              </p:ext>
            </p:extLst>
          </p:nvPr>
        </p:nvGraphicFramePr>
        <p:xfrm>
          <a:off x="3131840" y="3573016"/>
          <a:ext cx="2158199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664783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WCOMMA-Annotation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03648" y="1916832"/>
            <a:ext cx="5472608" cy="2062103"/>
          </a:xfrm>
          <a:solidFill>
            <a:srgbClr val="C0C0C0"/>
          </a:solidFill>
        </p:spPr>
        <p:txBody>
          <a:bodyPr>
            <a:spAutoFit/>
          </a:bodyPr>
          <a:lstStyle/>
          <a:p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DECLARE WCOMMA;</a:t>
            </a:r>
          </a:p>
          <a:p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Token{</a:t>
            </a:r>
          </a:p>
          <a:p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AND(NOT(IS(PERIOD)),NOT(IS(SEMICOLON)),NOT(IS(COLON))</a:t>
            </a:r>
          </a:p>
          <a:p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 WCOMMA};</a:t>
            </a:r>
          </a:p>
          <a:p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// Ausnahme bei "Abs."</a:t>
            </a:r>
          </a:p>
          <a:p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W{REGEXP("</a:t>
            </a:r>
            <a:r>
              <a:rPr lang="de-D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Abs</a:t>
            </a: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")} PERIOD{-&gt; MARK(WCOMMA)};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Patrick Ruoff: Semantic Patterns in German Laws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93704" y="1465029"/>
            <a:ext cx="140294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>
                <a:latin typeface="Arial" pitchFamily="34" charset="0"/>
              </a:rPr>
              <a:t>Ruta-Skript:</a:t>
            </a:r>
          </a:p>
        </p:txBody>
      </p:sp>
    </p:spTree>
    <p:extLst>
      <p:ext uri="{BB962C8B-B14F-4D97-AF65-F5344CB8AC3E}">
        <p14:creationId xmlns:p14="http://schemas.microsoft.com/office/powerpoint/2010/main" val="54874530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Finale syntaktische Regel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Patrick Ruoff: Semantic Patterns in German Laws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468" y="4493246"/>
            <a:ext cx="4229100" cy="18288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201700"/>
            <a:ext cx="71056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1353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Finales Ruta Skript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8075" y="1124744"/>
            <a:ext cx="8424936" cy="4444294"/>
          </a:xfrm>
          <a:solidFill>
            <a:srgbClr val="C0C0C0"/>
          </a:solidFill>
        </p:spPr>
        <p:txBody>
          <a:bodyPr wrap="square">
            <a:spAutoFit/>
          </a:bodyPr>
          <a:lstStyle/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 Erkennung der ganzen Norm als</a:t>
            </a: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 mögliche Anspruchsgrundlage</a:t>
            </a: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(WCOMMA* W{OR(IS(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WennWort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 IS(WennWort2))}</a:t>
            </a: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#{AND(-CONTAINS(COLON),-CONTAINS(SEMICOLON),-CONTAINS(PERIOD))}</a:t>
            </a: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@COMMA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DannWort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? KKDD WCOMMA*)</a:t>
            </a: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{AND(-PARTOF(Anspruchsgrundlage))-&gt;MARK(Anspruchsgrundlage)};</a:t>
            </a: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 Regeln innerhalb des BLOCK-Statements werden nur innerhalb</a:t>
            </a: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 der Anspruchsgrundlage-Annotation ausgeführt</a:t>
            </a: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BLOCK(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Anspruchsgrundlage{} {</a:t>
            </a: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//Markieren des Bereichs "-I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-" als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AnspruchsgrundlageEnde</a:t>
            </a:r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W{OR(IS(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WennWort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 IS(WennWort2))}</a:t>
            </a: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#{AND(-CONTAINS(COLON),-CONTAINS(SEMICOLON),-CONTAINS(PERIOD))}</a:t>
            </a: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@COMMA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DannWort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? KKDD WCOMMA*{-&gt;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AnspruchsgrundlageEnde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 Checken der Bedingungen</a:t>
            </a:r>
          </a:p>
          <a:p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AnspruchsgrundlageEnde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{AND(-CONTAINS(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AnspruchsInhaberN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-CONTAINS(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FordernVerlangen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))-&gt; UNMARK(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AnspruchsgrundlageEnde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)};</a:t>
            </a:r>
          </a:p>
          <a:p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Patrick Ruoff: Semantic Patterns in German Laws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346845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Finales Ruta Skript - Fortsetzung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8075" y="1124744"/>
            <a:ext cx="8424936" cy="5176802"/>
          </a:xfrm>
          <a:solidFill>
            <a:srgbClr val="C0C0C0"/>
          </a:solidFill>
        </p:spPr>
        <p:txBody>
          <a:bodyPr wrap="square">
            <a:spAutoFit/>
          </a:bodyPr>
          <a:lstStyle/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 Regeln innerhalb des BLOCK-Statements werden nur innerhalb</a:t>
            </a: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 der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AnspruchsgrundlageEnde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-Annotation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ausgef¨uhrt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 Wird ¨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ubersprungen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falls vorherige Bedingungen nicht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erf¨ullt</a:t>
            </a:r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BLOCK(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AnspruchsgrundlageEnde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{} {// Der Abschnitt sortiert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Annoationen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aus SONST aus</a:t>
            </a: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WCOMMA*{AND(-CONTAINS(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AnspruchsinhaberNToken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-CONTAINS(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FordernVerlangen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-CONTAINS(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GegenAnspruchsinhaberDToken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-CONTAINS(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Wenn_Token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-CONTAINS(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AusnahmePhraseToken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-PARTOFNEQ(Sonst)) // nur die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gr¨oßte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zusammenh¨angende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Phrase</a:t>
            </a: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-&gt;MARK(Sonst)};</a:t>
            </a: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Boolsche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Variable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ContainsNegationInSonst</a:t>
            </a:r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ASSIGN(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ContainsNegationInSonst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 Wenn Sonst eine Negation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enth¨alt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wird die Variable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Sonst{CONTAINS(Negation) -&gt;</a:t>
            </a: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ASSIGN(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ContainsNegationInSonst,true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)};</a:t>
            </a: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//Sonstige Annotationen werden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hinzugef¨ugt</a:t>
            </a:r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Sonst{CONTAINS(W),-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ContainsNegationInSonst</a:t>
            </a:r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-&gt;Anspruchsinhalt};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Patrick Ruoff: Semantic Patterns in German Laws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418914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Finales Ruta Skript - Fortsetzung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9532" y="964996"/>
            <a:ext cx="8424936" cy="5435334"/>
          </a:xfrm>
          <a:solidFill>
            <a:srgbClr val="C0C0C0"/>
          </a:solidFill>
        </p:spPr>
        <p:txBody>
          <a:bodyPr wrap="square">
            <a:spAutoFit/>
          </a:bodyPr>
          <a:lstStyle/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Sonst{CONTAINS(W),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ContainsNegationInSonst</a:t>
            </a:r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NichtAnspruchsinhalt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Wenn_{-&gt; Tatbestandsvoraussetzung};</a:t>
            </a:r>
          </a:p>
          <a:p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AusnahmePhrase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{-&gt; Tatbestandsvoraussetzung};</a:t>
            </a: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//Ende des BLOCKs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AnspruchsgrundlageEnde</a:t>
            </a:r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 Speichert, ob die Norm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postitiv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oder negativ ist</a:t>
            </a:r>
          </a:p>
          <a:p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AnspruchsgrundlageEnde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ContainsNegationInSonst</a:t>
            </a:r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-&gt;UNMARK(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AnspruchsgrundlageEnde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MARK(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NichtAnspruchsgrundlageEnde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)};</a:t>
            </a: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 Fügt die erste Tatbestandsvoraussetzung dazu</a:t>
            </a: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(W{OR(IS(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WennWort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),IS(WennWort2))} W*)</a:t>
            </a: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{PARTOF(Anspruchsgrundlage)-&gt;Tatbestandsvoraussetzung}</a:t>
            </a: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COMMA;</a:t>
            </a: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//Ende des BLOCKs Anspruchsgrundlage</a:t>
            </a: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 Wenn Negation in Sonst -&gt; 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NichtAnspruchsgrundlageEnde</a:t>
            </a:r>
            <a:endParaRPr lang="de-DE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Anspruchsgrundlage{CONTAINS(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NichtAnspruchsgrundlageEnde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-&gt; MARK(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NichtAnspruchsgrundlage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)};</a:t>
            </a: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 Falls Bedingungen nicht erfüllt oder Negation in Sonst</a:t>
            </a: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Anspruchsgrundlage{-CONTAINS(</a:t>
            </a:r>
            <a:r>
              <a:rPr lang="de-DE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AnspruchsgrundlageEnde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-&gt;UNMARK(Anspruchsgrundlage)};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Patrick Ruoff: Semantic Patterns in German Laws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901814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980728"/>
            <a:ext cx="8642350" cy="5400675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Einleitung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Problemstellung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Methode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Beispiel</a:t>
            </a:r>
            <a:r>
              <a:rPr lang="en-US" dirty="0"/>
              <a:t> der </a:t>
            </a:r>
            <a:r>
              <a:rPr lang="en-US" dirty="0" err="1"/>
              <a:t>Umsetzung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Aufgetretene</a:t>
            </a:r>
            <a:r>
              <a:rPr lang="en-US" dirty="0"/>
              <a:t> </a:t>
            </a:r>
            <a:r>
              <a:rPr lang="en-US" dirty="0" err="1"/>
              <a:t>Probleme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Evaluation &amp; Interpretation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Patrick Ruoff: Semantic Patterns in German Laws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839665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Evaluation - Quoten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1212" y="2500312"/>
            <a:ext cx="4981575" cy="2362200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Patrick Ruoff: Semantic Patterns in German Laws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907353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Einleitung - Rechtsinformatik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Die </a:t>
            </a:r>
            <a:r>
              <a:rPr lang="en-US" sz="2000" dirty="0" err="1"/>
              <a:t>Arbeit</a:t>
            </a:r>
            <a:r>
              <a:rPr lang="en-US" sz="2000" dirty="0"/>
              <a:t> von </a:t>
            </a:r>
            <a:r>
              <a:rPr lang="en-US" sz="2000" dirty="0" err="1"/>
              <a:t>Juristen</a:t>
            </a:r>
            <a:r>
              <a:rPr lang="en-US" sz="2000" dirty="0"/>
              <a:t> </a:t>
            </a:r>
            <a:r>
              <a:rPr lang="en-US" sz="2000" dirty="0" err="1"/>
              <a:t>ist</a:t>
            </a:r>
            <a:r>
              <a:rPr lang="en-US" sz="2000" dirty="0"/>
              <a:t>..</a:t>
            </a:r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... </a:t>
            </a:r>
            <a:r>
              <a:rPr lang="en-US" sz="2000" dirty="0" err="1"/>
              <a:t>zeitintensiv</a:t>
            </a:r>
            <a:endParaRPr lang="en-US" sz="2000" dirty="0"/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... </a:t>
            </a:r>
            <a:r>
              <a:rPr lang="en-US" sz="2000" dirty="0" err="1"/>
              <a:t>wissensintensiv</a:t>
            </a:r>
            <a:endParaRPr lang="en-US" sz="2000" dirty="0"/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... </a:t>
            </a:r>
            <a:r>
              <a:rPr lang="en-US" sz="2000" dirty="0" err="1"/>
              <a:t>datenintensiv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Die </a:t>
            </a:r>
            <a:r>
              <a:rPr lang="en-US" sz="2000" dirty="0" err="1"/>
              <a:t>Rechtsinformatik</a:t>
            </a:r>
            <a:r>
              <a:rPr lang="en-US" sz="2000" dirty="0"/>
              <a:t> </a:t>
            </a:r>
            <a:r>
              <a:rPr lang="en-US" sz="2000" dirty="0" err="1"/>
              <a:t>gewinnt</a:t>
            </a:r>
            <a:r>
              <a:rPr lang="en-US" sz="2000" dirty="0"/>
              <a:t> an </a:t>
            </a:r>
            <a:r>
              <a:rPr lang="en-US" sz="2000" dirty="0" err="1"/>
              <a:t>Bedeutung</a:t>
            </a:r>
            <a:r>
              <a:rPr lang="en-US" sz="2000" dirty="0"/>
              <a:t>, </a:t>
            </a:r>
            <a:r>
              <a:rPr lang="en-US" sz="2000" dirty="0" err="1"/>
              <a:t>denn</a:t>
            </a:r>
            <a:r>
              <a:rPr lang="en-US" sz="2000" dirty="0"/>
              <a:t>…</a:t>
            </a:r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… </a:t>
            </a:r>
            <a:r>
              <a:rPr lang="en-US" sz="2000" dirty="0" err="1"/>
              <a:t>Rechenzeit</a:t>
            </a:r>
            <a:r>
              <a:rPr lang="en-US" sz="2000" dirty="0"/>
              <a:t> und </a:t>
            </a:r>
            <a:r>
              <a:rPr lang="en-US" sz="2000" dirty="0" err="1"/>
              <a:t>Speicherplatz</a:t>
            </a:r>
            <a:r>
              <a:rPr lang="en-US" sz="2000" dirty="0"/>
              <a:t> </a:t>
            </a:r>
            <a:r>
              <a:rPr lang="en-US" sz="2000" dirty="0" err="1"/>
              <a:t>wird</a:t>
            </a:r>
            <a:r>
              <a:rPr lang="en-US" sz="2000" dirty="0"/>
              <a:t> </a:t>
            </a:r>
            <a:r>
              <a:rPr lang="en-US" sz="2000" dirty="0" err="1"/>
              <a:t>günstiger</a:t>
            </a:r>
            <a:endParaRPr lang="en-US" sz="2000" dirty="0"/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… </a:t>
            </a:r>
            <a:r>
              <a:rPr lang="en-US" sz="2000" dirty="0" err="1"/>
              <a:t>Algorithmen</a:t>
            </a:r>
            <a:r>
              <a:rPr lang="en-US" sz="2000" dirty="0"/>
              <a:t> </a:t>
            </a:r>
            <a:r>
              <a:rPr lang="en-US" sz="2000" dirty="0" err="1"/>
              <a:t>verarbeiten</a:t>
            </a:r>
            <a:r>
              <a:rPr lang="en-US" sz="2000" dirty="0"/>
              <a:t> </a:t>
            </a:r>
            <a:r>
              <a:rPr lang="en-US" sz="2000" dirty="0" err="1"/>
              <a:t>Daten</a:t>
            </a:r>
            <a:r>
              <a:rPr lang="en-US" sz="2000" dirty="0"/>
              <a:t> </a:t>
            </a:r>
            <a:r>
              <a:rPr lang="en-US" sz="2000" dirty="0" err="1"/>
              <a:t>schnell</a:t>
            </a:r>
            <a:r>
              <a:rPr lang="en-US" sz="2000" dirty="0"/>
              <a:t> und </a:t>
            </a:r>
            <a:r>
              <a:rPr lang="en-US" sz="2000" dirty="0" err="1"/>
              <a:t>akkurat</a:t>
            </a:r>
            <a:endParaRPr lang="en-US" sz="2000" dirty="0"/>
          </a:p>
          <a:p>
            <a:pPr marL="642937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Um die </a:t>
            </a:r>
            <a:r>
              <a:rPr lang="en-US" sz="2000" dirty="0" err="1"/>
              <a:t>Algorithmen</a:t>
            </a:r>
            <a:r>
              <a:rPr lang="en-US" sz="2000" dirty="0"/>
              <a:t> </a:t>
            </a:r>
            <a:r>
              <a:rPr lang="en-US" sz="2000" dirty="0" err="1"/>
              <a:t>zu</a:t>
            </a:r>
            <a:r>
              <a:rPr lang="en-US" sz="2000" dirty="0"/>
              <a:t> </a:t>
            </a:r>
            <a:r>
              <a:rPr lang="en-US" sz="2000" dirty="0" err="1"/>
              <a:t>optimieren</a:t>
            </a:r>
            <a:r>
              <a:rPr lang="en-US" sz="2000" dirty="0"/>
              <a:t>, </a:t>
            </a:r>
            <a:r>
              <a:rPr lang="en-US" sz="2000" dirty="0" err="1"/>
              <a:t>wurden</a:t>
            </a:r>
            <a:r>
              <a:rPr lang="en-US" sz="2000" dirty="0"/>
              <a:t> die </a:t>
            </a:r>
            <a:r>
              <a:rPr lang="en-US" sz="2000" dirty="0" err="1"/>
              <a:t>Systeme</a:t>
            </a:r>
            <a:r>
              <a:rPr lang="en-US" sz="2000" dirty="0"/>
              <a:t> an die </a:t>
            </a:r>
            <a:r>
              <a:rPr lang="en-US" sz="2000" dirty="0" err="1"/>
              <a:t>Domäne</a:t>
            </a:r>
            <a:r>
              <a:rPr lang="en-US" sz="2000" dirty="0"/>
              <a:t> </a:t>
            </a:r>
            <a:r>
              <a:rPr lang="en-US" sz="2000" dirty="0" err="1"/>
              <a:t>angepasst</a:t>
            </a:r>
            <a:endParaRPr lang="en-US" sz="2000" dirty="0"/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Deutsche </a:t>
            </a:r>
            <a:r>
              <a:rPr lang="en-US" sz="2000" dirty="0" err="1"/>
              <a:t>Rechtswerke</a:t>
            </a:r>
            <a:r>
              <a:rPr lang="en-US" sz="2000" dirty="0"/>
              <a:t> (</a:t>
            </a:r>
            <a:r>
              <a:rPr lang="en-US" sz="2000" dirty="0" err="1"/>
              <a:t>Gesetze</a:t>
            </a:r>
            <a:r>
              <a:rPr lang="en-US" sz="2000" dirty="0"/>
              <a:t>, </a:t>
            </a:r>
            <a:r>
              <a:rPr lang="en-US" sz="2000" dirty="0" err="1"/>
              <a:t>Verträge</a:t>
            </a:r>
            <a:r>
              <a:rPr lang="en-US" sz="2000" dirty="0"/>
              <a:t>, etc.)</a:t>
            </a:r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Modelle</a:t>
            </a:r>
            <a:r>
              <a:rPr lang="en-US" sz="2000" dirty="0"/>
              <a:t> </a:t>
            </a:r>
            <a:r>
              <a:rPr lang="en-US" sz="2000" dirty="0" err="1"/>
              <a:t>angepasst</a:t>
            </a:r>
            <a:r>
              <a:rPr lang="en-US" sz="2000" dirty="0"/>
              <a:t> an </a:t>
            </a:r>
            <a:r>
              <a:rPr lang="en-US" sz="2000" dirty="0" err="1"/>
              <a:t>rechtliche</a:t>
            </a:r>
            <a:r>
              <a:rPr lang="en-US" sz="2000" dirty="0"/>
              <a:t> </a:t>
            </a:r>
            <a:r>
              <a:rPr lang="en-US" sz="2000" dirty="0" err="1"/>
              <a:t>Daten</a:t>
            </a:r>
            <a:endParaRPr lang="en-US" sz="2000" dirty="0"/>
          </a:p>
          <a:p>
            <a:pPr marL="642937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9677" y="6569075"/>
            <a:ext cx="4321175" cy="288925"/>
          </a:xfrm>
        </p:spPr>
        <p:txBody>
          <a:bodyPr/>
          <a:lstStyle/>
          <a:p>
            <a:pPr>
              <a:defRPr/>
            </a:pPr>
            <a:r>
              <a:rPr lang="en-US"/>
              <a:t>Patrick Ruoff: Semantic Patterns in German Laws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464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Problem - </a:t>
            </a:r>
            <a:r>
              <a:rPr lang="en-US" sz="2600" dirty="0" err="1"/>
              <a:t>Funktionale</a:t>
            </a:r>
            <a:r>
              <a:rPr lang="en-US" sz="2600" dirty="0"/>
              <a:t> </a:t>
            </a:r>
            <a:r>
              <a:rPr lang="en-US" sz="2600" dirty="0" err="1"/>
              <a:t>Klassifikation</a:t>
            </a:r>
            <a:r>
              <a:rPr lang="en-US" sz="2600" dirty="0"/>
              <a:t> von </a:t>
            </a:r>
            <a:r>
              <a:rPr lang="en-US" sz="2600" dirty="0" err="1"/>
              <a:t>Normen</a:t>
            </a:r>
            <a:endParaRPr lang="en-US" sz="2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err="1"/>
              <a:t>Funktionale</a:t>
            </a:r>
            <a:r>
              <a:rPr lang="en-US" sz="2400" dirty="0"/>
              <a:t> Klassen:</a:t>
            </a:r>
          </a:p>
          <a:p>
            <a:pPr marL="700087" lvl="1" indent="-342900">
              <a:buFont typeface="Wingdings" panose="05000000000000000000" pitchFamily="2" charset="2"/>
              <a:buChar char="Ø"/>
            </a:pPr>
            <a:r>
              <a:rPr lang="en-US" sz="2400" b="1" dirty="0" err="1"/>
              <a:t>Rechtsmacht</a:t>
            </a:r>
            <a:r>
              <a:rPr lang="en-US" sz="2400" b="1" dirty="0"/>
              <a:t>, </a:t>
            </a:r>
            <a:r>
              <a:rPr lang="en-US" sz="2400" b="1" dirty="0" err="1"/>
              <a:t>Nicht-Rechtsmacht</a:t>
            </a:r>
            <a:br>
              <a:rPr lang="en-US" sz="2400" dirty="0"/>
            </a:br>
            <a:r>
              <a:rPr lang="en-US" sz="1400" i="1" dirty="0" err="1"/>
              <a:t>Recht</a:t>
            </a:r>
            <a:r>
              <a:rPr lang="en-US" sz="1400" i="1" dirty="0"/>
              <a:t> </a:t>
            </a:r>
            <a:r>
              <a:rPr lang="en-US" sz="1400" i="1" dirty="0" err="1"/>
              <a:t>zu</a:t>
            </a:r>
            <a:r>
              <a:rPr lang="en-US" sz="1400" i="1" dirty="0"/>
              <a:t> </a:t>
            </a:r>
            <a:r>
              <a:rPr lang="en-US" sz="1400" i="1" dirty="0" err="1"/>
              <a:t>einem</a:t>
            </a:r>
            <a:r>
              <a:rPr lang="en-US" sz="1400" i="1" dirty="0"/>
              <a:t> </a:t>
            </a:r>
            <a:r>
              <a:rPr lang="en-US" sz="1400" i="1" dirty="0" err="1"/>
              <a:t>Tun</a:t>
            </a:r>
            <a:r>
              <a:rPr lang="en-US" sz="1400" i="1" dirty="0"/>
              <a:t> </a:t>
            </a:r>
            <a:r>
              <a:rPr lang="en-US" sz="1400" i="1" dirty="0" err="1"/>
              <a:t>oder</a:t>
            </a:r>
            <a:r>
              <a:rPr lang="en-US" sz="1400" i="1" dirty="0"/>
              <a:t> </a:t>
            </a:r>
            <a:r>
              <a:rPr lang="en-US" sz="1400" i="1" dirty="0" err="1"/>
              <a:t>Unterlassen</a:t>
            </a:r>
            <a:r>
              <a:rPr lang="en-US" sz="1400" i="1" dirty="0"/>
              <a:t> </a:t>
            </a:r>
            <a:r>
              <a:rPr lang="en-US" sz="1400" i="1" dirty="0" err="1"/>
              <a:t>wird</a:t>
            </a:r>
            <a:r>
              <a:rPr lang="en-US" sz="1400" i="1" dirty="0"/>
              <a:t> (</a:t>
            </a:r>
            <a:r>
              <a:rPr lang="en-US" sz="1400" i="1" dirty="0" err="1"/>
              <a:t>nicht</a:t>
            </a:r>
            <a:r>
              <a:rPr lang="en-US" sz="1400" i="1" dirty="0"/>
              <a:t> </a:t>
            </a:r>
            <a:r>
              <a:rPr lang="en-US" sz="1400" i="1" dirty="0" err="1"/>
              <a:t>oder</a:t>
            </a:r>
            <a:r>
              <a:rPr lang="en-US" sz="1400" i="1" dirty="0"/>
              <a:t> in </a:t>
            </a:r>
            <a:r>
              <a:rPr lang="en-US" sz="1400" i="1" dirty="0" err="1"/>
              <a:t>begrenztem</a:t>
            </a:r>
            <a:r>
              <a:rPr lang="en-US" sz="1400" i="1" dirty="0"/>
              <a:t> </a:t>
            </a:r>
            <a:r>
              <a:rPr lang="en-US" sz="1400" i="1" dirty="0" err="1"/>
              <a:t>Umfang</a:t>
            </a:r>
            <a:r>
              <a:rPr lang="en-US" sz="1400" i="1" dirty="0"/>
              <a:t>) </a:t>
            </a:r>
            <a:r>
              <a:rPr lang="en-US" sz="1400" i="1" dirty="0" err="1"/>
              <a:t>eingeräumt</a:t>
            </a:r>
            <a:endParaRPr lang="en-US" sz="1400" i="1" dirty="0"/>
          </a:p>
          <a:p>
            <a:pPr marL="700087" lvl="1" indent="-342900">
              <a:buFont typeface="Wingdings" panose="05000000000000000000" pitchFamily="2" charset="2"/>
              <a:buChar char="Ø"/>
            </a:pPr>
            <a:r>
              <a:rPr lang="en-US" sz="2400" b="1" dirty="0" err="1"/>
              <a:t>Rechtspflicht</a:t>
            </a:r>
            <a:r>
              <a:rPr lang="en-US" sz="2400" b="1" dirty="0"/>
              <a:t>, </a:t>
            </a:r>
            <a:r>
              <a:rPr lang="en-US" sz="2400" b="1" dirty="0" err="1"/>
              <a:t>Nicht-Rechtspflicht</a:t>
            </a:r>
            <a:br>
              <a:rPr lang="en-US" sz="3200" dirty="0"/>
            </a:br>
            <a:r>
              <a:rPr lang="en-US" sz="1400" i="1" dirty="0" err="1"/>
              <a:t>Pflicht</a:t>
            </a:r>
            <a:r>
              <a:rPr lang="en-US" sz="1400" i="1" dirty="0"/>
              <a:t> </a:t>
            </a:r>
            <a:r>
              <a:rPr lang="en-US" sz="1400" i="1" dirty="0" err="1"/>
              <a:t>zu</a:t>
            </a:r>
            <a:r>
              <a:rPr lang="en-US" sz="1400" i="1" dirty="0"/>
              <a:t> </a:t>
            </a:r>
            <a:r>
              <a:rPr lang="en-US" sz="1400" i="1" dirty="0" err="1"/>
              <a:t>einem</a:t>
            </a:r>
            <a:r>
              <a:rPr lang="en-US" sz="1400" i="1" dirty="0"/>
              <a:t> </a:t>
            </a:r>
            <a:r>
              <a:rPr lang="en-US" sz="1400" i="1" dirty="0" err="1"/>
              <a:t>Tun</a:t>
            </a:r>
            <a:r>
              <a:rPr lang="en-US" sz="1400" i="1" dirty="0"/>
              <a:t> </a:t>
            </a:r>
            <a:r>
              <a:rPr lang="en-US" sz="1400" i="1" dirty="0" err="1"/>
              <a:t>oder</a:t>
            </a:r>
            <a:r>
              <a:rPr lang="en-US" sz="1400" i="1" dirty="0"/>
              <a:t> </a:t>
            </a:r>
            <a:r>
              <a:rPr lang="en-US" sz="1400" i="1" dirty="0" err="1"/>
              <a:t>Unterlassen</a:t>
            </a:r>
            <a:r>
              <a:rPr lang="en-US" sz="1400" i="1" dirty="0"/>
              <a:t> </a:t>
            </a:r>
            <a:r>
              <a:rPr lang="en-US" sz="1400" i="1" dirty="0" err="1"/>
              <a:t>wird</a:t>
            </a:r>
            <a:r>
              <a:rPr lang="en-US" sz="1400" i="1" dirty="0"/>
              <a:t> (</a:t>
            </a:r>
            <a:r>
              <a:rPr lang="en-US" sz="1400" i="1" dirty="0" err="1"/>
              <a:t>nicht</a:t>
            </a:r>
            <a:r>
              <a:rPr lang="en-US" sz="1400" i="1" dirty="0"/>
              <a:t> </a:t>
            </a:r>
            <a:r>
              <a:rPr lang="en-US" sz="1400" i="1" dirty="0" err="1"/>
              <a:t>oder</a:t>
            </a:r>
            <a:r>
              <a:rPr lang="en-US" sz="1400" i="1" dirty="0"/>
              <a:t> in </a:t>
            </a:r>
            <a:r>
              <a:rPr lang="en-US" sz="1400" i="1" dirty="0" err="1"/>
              <a:t>begrenztem</a:t>
            </a:r>
            <a:r>
              <a:rPr lang="en-US" sz="1400" i="1" dirty="0"/>
              <a:t> </a:t>
            </a:r>
            <a:r>
              <a:rPr lang="en-US" sz="1400" i="1" dirty="0" err="1"/>
              <a:t>Umfang</a:t>
            </a:r>
            <a:r>
              <a:rPr lang="en-US" sz="1400" i="1" dirty="0"/>
              <a:t>) </a:t>
            </a:r>
            <a:r>
              <a:rPr lang="en-US" sz="1400" i="1" dirty="0" err="1"/>
              <a:t>eingeräumt</a:t>
            </a:r>
            <a:endParaRPr lang="en-US" dirty="0"/>
          </a:p>
          <a:p>
            <a:pPr marL="700087" lvl="1" indent="-342900">
              <a:buFont typeface="Wingdings" panose="05000000000000000000" pitchFamily="2" charset="2"/>
              <a:buChar char="Ø"/>
            </a:pPr>
            <a:r>
              <a:rPr lang="en-US" sz="2400" b="1" dirty="0" err="1"/>
              <a:t>Anspruchsgrundlage</a:t>
            </a:r>
            <a:r>
              <a:rPr lang="en-US" sz="2400" b="1" dirty="0"/>
              <a:t>, </a:t>
            </a:r>
            <a:r>
              <a:rPr lang="en-US" sz="2400" b="1" dirty="0" err="1"/>
              <a:t>Nicht-Anspruchsgrundlage</a:t>
            </a:r>
            <a:br>
              <a:rPr lang="en-US" sz="3200" dirty="0"/>
            </a:br>
            <a:r>
              <a:rPr lang="en-US" sz="1400" i="1" dirty="0" err="1"/>
              <a:t>Rechtssubjekt</a:t>
            </a:r>
            <a:r>
              <a:rPr lang="en-US" sz="1400" i="1" dirty="0"/>
              <a:t> </a:t>
            </a:r>
            <a:r>
              <a:rPr lang="en-US" sz="1400" i="1" dirty="0" err="1"/>
              <a:t>wird</a:t>
            </a:r>
            <a:r>
              <a:rPr lang="en-US" sz="1400" i="1" dirty="0"/>
              <a:t> die </a:t>
            </a:r>
            <a:r>
              <a:rPr lang="en-US" sz="1400" i="1" dirty="0" err="1"/>
              <a:t>Rechtsmacht</a:t>
            </a:r>
            <a:r>
              <a:rPr lang="en-US" sz="1400" i="1" dirty="0"/>
              <a:t> (</a:t>
            </a:r>
            <a:r>
              <a:rPr lang="en-US" sz="1400" i="1" dirty="0" err="1"/>
              <a:t>nicht</a:t>
            </a:r>
            <a:r>
              <a:rPr lang="en-US" sz="1400" i="1" dirty="0"/>
              <a:t> </a:t>
            </a:r>
            <a:r>
              <a:rPr lang="en-US" sz="1400" i="1" dirty="0" err="1"/>
              <a:t>oder</a:t>
            </a:r>
            <a:r>
              <a:rPr lang="en-US" sz="1400" i="1" dirty="0"/>
              <a:t> in </a:t>
            </a:r>
            <a:r>
              <a:rPr lang="en-US" sz="1400" i="1" dirty="0" err="1"/>
              <a:t>begrenztem</a:t>
            </a:r>
            <a:r>
              <a:rPr lang="en-US" sz="1400" i="1" dirty="0"/>
              <a:t> </a:t>
            </a:r>
            <a:r>
              <a:rPr lang="en-US" sz="1400" i="1" dirty="0" err="1"/>
              <a:t>Umfang</a:t>
            </a:r>
            <a:r>
              <a:rPr lang="en-US" sz="1400" i="1" dirty="0"/>
              <a:t>) </a:t>
            </a:r>
            <a:r>
              <a:rPr lang="en-US" sz="1400" i="1" dirty="0" err="1"/>
              <a:t>eingeräumt</a:t>
            </a:r>
            <a:r>
              <a:rPr lang="en-US" sz="1400" i="1" dirty="0"/>
              <a:t> von </a:t>
            </a:r>
            <a:r>
              <a:rPr lang="en-US" sz="1400" i="1" dirty="0" err="1"/>
              <a:t>einem</a:t>
            </a:r>
            <a:r>
              <a:rPr lang="en-US" sz="1400" i="1" dirty="0"/>
              <a:t> </a:t>
            </a:r>
            <a:r>
              <a:rPr lang="en-US" sz="1400" i="1" dirty="0" err="1"/>
              <a:t>anderen</a:t>
            </a:r>
            <a:r>
              <a:rPr lang="en-US" sz="1400" i="1" dirty="0"/>
              <a:t> </a:t>
            </a:r>
            <a:r>
              <a:rPr lang="en-US" sz="1400" i="1" dirty="0" err="1"/>
              <a:t>Rechtssubjekt</a:t>
            </a:r>
            <a:r>
              <a:rPr lang="en-US" sz="1400" i="1" dirty="0"/>
              <a:t> </a:t>
            </a:r>
            <a:r>
              <a:rPr lang="en-US" sz="1400" i="1" dirty="0" err="1"/>
              <a:t>ein</a:t>
            </a:r>
            <a:r>
              <a:rPr lang="en-US" sz="1400" i="1" dirty="0"/>
              <a:t> </a:t>
            </a:r>
            <a:r>
              <a:rPr lang="en-US" sz="1400" i="1" dirty="0" err="1"/>
              <a:t>Tun</a:t>
            </a:r>
            <a:r>
              <a:rPr lang="en-US" sz="1400" i="1" dirty="0"/>
              <a:t> </a:t>
            </a:r>
            <a:r>
              <a:rPr lang="en-US" sz="1400" i="1" dirty="0" err="1"/>
              <a:t>oder</a:t>
            </a:r>
            <a:r>
              <a:rPr lang="en-US" sz="1400" i="1" dirty="0"/>
              <a:t> </a:t>
            </a:r>
            <a:r>
              <a:rPr lang="en-US" sz="1400" i="1" dirty="0" err="1"/>
              <a:t>Unterlassen</a:t>
            </a:r>
            <a:r>
              <a:rPr lang="en-US" sz="1400" i="1" dirty="0"/>
              <a:t> </a:t>
            </a:r>
            <a:r>
              <a:rPr lang="en-US" sz="1400" i="1" dirty="0" err="1"/>
              <a:t>zu</a:t>
            </a:r>
            <a:r>
              <a:rPr lang="en-US" sz="1400" i="1" dirty="0"/>
              <a:t> </a:t>
            </a:r>
            <a:r>
              <a:rPr lang="en-US" sz="1400" i="1" dirty="0" err="1"/>
              <a:t>verlangen</a:t>
            </a:r>
            <a:endParaRPr lang="en-US" sz="1400" i="1" dirty="0"/>
          </a:p>
          <a:p>
            <a:pPr marL="700087" lvl="1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Soll-</a:t>
            </a:r>
            <a:r>
              <a:rPr lang="en-US" sz="2400" b="1" dirty="0" err="1"/>
              <a:t>Vorschrift</a:t>
            </a:r>
            <a:br>
              <a:rPr lang="en-US" sz="3200" dirty="0">
                <a:solidFill>
                  <a:srgbClr val="000000"/>
                </a:solidFill>
                <a:ea typeface="+mn-ea"/>
              </a:rPr>
            </a:br>
            <a:r>
              <a:rPr lang="en-US" sz="1400" i="1" dirty="0" err="1">
                <a:solidFill>
                  <a:srgbClr val="000000"/>
                </a:solidFill>
                <a:ea typeface="+mn-ea"/>
              </a:rPr>
              <a:t>Nahelegen</a:t>
            </a:r>
            <a:r>
              <a:rPr lang="en-US" sz="1400" i="1" dirty="0">
                <a:solidFill>
                  <a:srgbClr val="000000"/>
                </a:solidFill>
                <a:ea typeface="+mn-ea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a typeface="+mn-ea"/>
              </a:rPr>
              <a:t>eines</a:t>
            </a:r>
            <a:r>
              <a:rPr lang="en-US" sz="1400" i="1" dirty="0">
                <a:solidFill>
                  <a:srgbClr val="000000"/>
                </a:solidFill>
                <a:ea typeface="+mn-ea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a typeface="+mn-ea"/>
              </a:rPr>
              <a:t>bestimmten</a:t>
            </a:r>
            <a:r>
              <a:rPr lang="en-US" sz="1400" i="1" dirty="0">
                <a:solidFill>
                  <a:srgbClr val="000000"/>
                </a:solidFill>
                <a:ea typeface="+mn-ea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a typeface="+mn-ea"/>
              </a:rPr>
              <a:t>Verhaltens</a:t>
            </a:r>
            <a:r>
              <a:rPr lang="en-US" sz="1400" i="1" dirty="0">
                <a:solidFill>
                  <a:srgbClr val="000000"/>
                </a:solidFill>
                <a:ea typeface="+mn-ea"/>
              </a:rPr>
              <a:t>, das hinter </a:t>
            </a:r>
            <a:r>
              <a:rPr lang="en-US" sz="1400" i="1" dirty="0" err="1">
                <a:solidFill>
                  <a:srgbClr val="000000"/>
                </a:solidFill>
                <a:ea typeface="+mn-ea"/>
              </a:rPr>
              <a:t>einer</a:t>
            </a:r>
            <a:r>
              <a:rPr lang="en-US" sz="1400" i="1" dirty="0">
                <a:solidFill>
                  <a:srgbClr val="000000"/>
                </a:solidFill>
                <a:ea typeface="+mn-ea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a typeface="+mn-ea"/>
              </a:rPr>
              <a:t>Rechtspflicht</a:t>
            </a:r>
            <a:r>
              <a:rPr lang="en-US" sz="1400" i="1" dirty="0">
                <a:solidFill>
                  <a:srgbClr val="000000"/>
                </a:solidFill>
                <a:ea typeface="+mn-ea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a typeface="+mn-ea"/>
              </a:rPr>
              <a:t>zurück</a:t>
            </a:r>
            <a:r>
              <a:rPr lang="en-US" sz="1400" i="1" dirty="0">
                <a:solidFill>
                  <a:srgbClr val="000000"/>
                </a:solidFill>
                <a:ea typeface="+mn-ea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a typeface="+mn-ea"/>
              </a:rPr>
              <a:t>bleibt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Patrick Ruoff: Semantic Patterns in German Laws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809239" y="4429450"/>
            <a:ext cx="744306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§ 630e Abs. 1 BGB: Der Behandelnde ist verpflichtet, den Patienten </a:t>
            </a:r>
          </a:p>
          <a:p>
            <a:r>
              <a:rPr lang="de-DE" dirty="0"/>
              <a:t>über sämtliche für die Einwilligung wesentlichen Umstände aufzuklären</a:t>
            </a:r>
            <a:endParaRPr lang="de-DE" dirty="0">
              <a:latin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51359" y="4640997"/>
            <a:ext cx="7596951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§ 546 BGB: Der Mieter ist verpflichtet, die Mietsache nach Beendigung </a:t>
            </a:r>
          </a:p>
          <a:p>
            <a:r>
              <a:rPr lang="de-DE" dirty="0"/>
              <a:t>des Mietverhältnisses zurückzugeben. </a:t>
            </a:r>
          </a:p>
          <a:p>
            <a:endParaRPr lang="de-DE" dirty="0">
              <a:latin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28432" y="3785425"/>
            <a:ext cx="721223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§ 1036 I BGB: Der Nießbraucher ist zum Besitz der Sache berechtigt</a:t>
            </a:r>
            <a:endParaRPr lang="de-DE" dirty="0">
              <a:latin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20182" y="4383332"/>
            <a:ext cx="8003025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§ 2119 BGB: Geld, das nach den Regeln einer ordnungsmäßigen Wirtschaft </a:t>
            </a:r>
          </a:p>
          <a:p>
            <a:r>
              <a:rPr lang="de-DE" dirty="0"/>
              <a:t>dauernd anzulegen ist, </a:t>
            </a:r>
            <a:r>
              <a:rPr lang="de-DE" b="1" dirty="0"/>
              <a:t>darf</a:t>
            </a:r>
            <a:r>
              <a:rPr lang="de-DE" dirty="0"/>
              <a:t> der Vorerbe </a:t>
            </a:r>
            <a:r>
              <a:rPr lang="de-DE" b="1" dirty="0"/>
              <a:t>nur</a:t>
            </a:r>
            <a:r>
              <a:rPr lang="de-DE" dirty="0"/>
              <a:t> nach den für die Anlegung von </a:t>
            </a:r>
          </a:p>
          <a:p>
            <a:r>
              <a:rPr lang="de-DE" dirty="0"/>
              <a:t>Mündelgeld geltenden Vorschriften anlegen.</a:t>
            </a:r>
            <a:endParaRPr lang="de-DE" dirty="0">
              <a:latin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59050" y="5011658"/>
            <a:ext cx="846905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§ 555c II BGB: Der Vermieter soll den Mieter in der Modernisierungsankündigung</a:t>
            </a:r>
          </a:p>
          <a:p>
            <a:r>
              <a:rPr lang="de-DE" dirty="0"/>
              <a:t> auf (…) hinweisen.</a:t>
            </a:r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840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Methode</a:t>
            </a:r>
            <a:endParaRPr lang="en-US" sz="2800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28800"/>
            <a:ext cx="5007183" cy="3816424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Patrick Ruoff: Semantic Patterns in German Laws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840768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Lösung - Hilfsregel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16248" y="3511510"/>
            <a:ext cx="5472608" cy="2499146"/>
          </a:xfrm>
          <a:solidFill>
            <a:srgbClr val="C0C0C0"/>
          </a:solidFill>
        </p:spPr>
        <p:txBody>
          <a:bodyPr>
            <a:spAutoFit/>
          </a:bodyPr>
          <a:lstStyle/>
          <a:p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DECLARE </a:t>
            </a:r>
            <a:r>
              <a:rPr lang="de-DE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WennWort</a:t>
            </a:r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W{REGEXP("</a:t>
            </a:r>
            <a:r>
              <a:rPr lang="de-DE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Wenn|wenn</a:t>
            </a:r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") -&gt; </a:t>
            </a:r>
            <a:r>
              <a:rPr lang="de-DE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WennWort</a:t>
            </a:r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W{REGEXP("</a:t>
            </a:r>
            <a:r>
              <a:rPr lang="de-DE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Sofern|sofern</a:t>
            </a:r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") -&gt; </a:t>
            </a:r>
            <a:r>
              <a:rPr lang="de-DE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WennWort</a:t>
            </a:r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W{REGEXP("</a:t>
            </a:r>
            <a:r>
              <a:rPr lang="de-DE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Sobald|sobald</a:t>
            </a:r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") -&gt; </a:t>
            </a:r>
            <a:r>
              <a:rPr lang="de-DE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WennWort</a:t>
            </a:r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W{REGEXP("</a:t>
            </a:r>
            <a:r>
              <a:rPr lang="de-DE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Soweit|soweit</a:t>
            </a:r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") -&gt; </a:t>
            </a:r>
            <a:r>
              <a:rPr lang="de-DE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WennWort</a:t>
            </a:r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W{REGEXP("</a:t>
            </a:r>
            <a:r>
              <a:rPr lang="de-DE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Insoweit|insoweit</a:t>
            </a:r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") -&gt; </a:t>
            </a:r>
            <a:r>
              <a:rPr lang="de-DE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WennWort</a:t>
            </a:r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W{REGEXP("</a:t>
            </a:r>
            <a:r>
              <a:rPr lang="de-DE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Falls|falls</a:t>
            </a:r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") -&gt; </a:t>
            </a:r>
            <a:r>
              <a:rPr lang="de-DE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WennWort</a:t>
            </a:r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Patrick Ruoff: Semantic Patterns in German Laws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7165"/>
            <a:ext cx="6561905" cy="55238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93704" y="1259600"/>
            <a:ext cx="245131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000" dirty="0">
                <a:latin typeface="Arial" pitchFamily="34" charset="0"/>
              </a:rPr>
              <a:t>Syntaktische Regel: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28416" y="2956448"/>
            <a:ext cx="15376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000" dirty="0">
                <a:latin typeface="Arial" pitchFamily="34" charset="0"/>
              </a:rPr>
              <a:t>Ruta-Skript:</a:t>
            </a:r>
          </a:p>
        </p:txBody>
      </p:sp>
    </p:spTree>
    <p:extLst>
      <p:ext uri="{BB962C8B-B14F-4D97-AF65-F5344CB8AC3E}">
        <p14:creationId xmlns:p14="http://schemas.microsoft.com/office/powerpoint/2010/main" val="1180049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Lösung – Beispiel für syntaktische Regel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608" y="3610340"/>
            <a:ext cx="6912768" cy="2447925"/>
          </a:xfrm>
          <a:solidFill>
            <a:srgbClr val="C0C0C0"/>
          </a:solidFill>
        </p:spPr>
        <p:txBody>
          <a:bodyPr>
            <a:noAutofit/>
          </a:bodyPr>
          <a:lstStyle/>
          <a:p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DECLARE Anspruchsgrundlage;</a:t>
            </a:r>
          </a:p>
          <a:p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WCOMMA* @COMMA </a:t>
            </a:r>
            <a:r>
              <a:rPr lang="de-DE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WennWort</a:t>
            </a:r>
            <a:endParaRPr lang="de-DE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WCOMMA*? COMMA </a:t>
            </a:r>
            <a:r>
              <a:rPr lang="de-DE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KannWort</a:t>
            </a:r>
            <a:endParaRPr lang="de-DE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WCOMMA*? </a:t>
            </a:r>
            <a:r>
              <a:rPr lang="de-DE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pos.N</a:t>
            </a:r>
            <a:endParaRPr lang="de-DE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WCOMMA*? W{REGEXP("</a:t>
            </a:r>
            <a:r>
              <a:rPr lang="de-DE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verlangen"|"fordern</a:t>
            </a:r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")}</a:t>
            </a:r>
          </a:p>
          <a:p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WCOMMA*)</a:t>
            </a:r>
          </a:p>
          <a:p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{AND(-PARTOF(Anspruchsgrundlage))-&gt; MARK(Anspruchsgrundlage)};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Patrick Ruoff: Semantic Patterns in German Laws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67544" y="1176616"/>
            <a:ext cx="222368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>
                <a:latin typeface="Arial" pitchFamily="34" charset="0"/>
              </a:rPr>
              <a:t>Syntaktische Regel:</a:t>
            </a:r>
          </a:p>
        </p:txBody>
      </p:sp>
      <p:pic>
        <p:nvPicPr>
          <p:cNvPr id="8" name="Inhaltsplatzhalt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8"/>
          <a:stretch/>
        </p:blipFill>
        <p:spPr bwMode="auto">
          <a:xfrm>
            <a:off x="1259698" y="1595909"/>
            <a:ext cx="6527014" cy="150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497577" y="3145215"/>
            <a:ext cx="140294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>
                <a:latin typeface="Arial" pitchFamily="34" charset="0"/>
              </a:rPr>
              <a:t>Ruta-Skript:</a:t>
            </a:r>
          </a:p>
        </p:txBody>
      </p:sp>
    </p:spTree>
    <p:extLst>
      <p:ext uri="{BB962C8B-B14F-4D97-AF65-F5344CB8AC3E}">
        <p14:creationId xmlns:p14="http://schemas.microsoft.com/office/powerpoint/2010/main" val="160999252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Lösung – Testen in </a:t>
            </a:r>
            <a:r>
              <a:rPr lang="de-DE" sz="2800" dirty="0" err="1"/>
              <a:t>Lexia</a:t>
            </a:r>
            <a:endParaRPr lang="de-DE" sz="2800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2505235"/>
            <a:ext cx="8642350" cy="2352355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Patrick Ruoff: Semantic Patterns in German Laws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757299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Aufgetretene</a:t>
            </a:r>
            <a:r>
              <a:rPr lang="en-US" sz="2800" dirty="0"/>
              <a:t> </a:t>
            </a:r>
            <a:r>
              <a:rPr lang="en-US" sz="2800" dirty="0" err="1"/>
              <a:t>Probleme</a:t>
            </a:r>
            <a:endParaRPr lang="en-US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err="1"/>
              <a:t>Erkennung</a:t>
            </a:r>
            <a:r>
              <a:rPr lang="en-US" sz="2200" dirty="0"/>
              <a:t> des </a:t>
            </a:r>
            <a:r>
              <a:rPr lang="en-US" sz="2200" dirty="0" err="1"/>
              <a:t>Kasus</a:t>
            </a:r>
            <a:r>
              <a:rPr lang="en-US" sz="2200" dirty="0"/>
              <a:t> von </a:t>
            </a:r>
            <a:r>
              <a:rPr lang="en-US" sz="2200" dirty="0" err="1"/>
              <a:t>Subjekten</a:t>
            </a:r>
            <a:endParaRPr lang="en-US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/>
              <a:t>Erkennung</a:t>
            </a:r>
            <a:r>
              <a:rPr lang="en-US" sz="2200" dirty="0"/>
              <a:t> von </a:t>
            </a:r>
            <a:r>
              <a:rPr lang="en-US" sz="2200" dirty="0" err="1"/>
              <a:t>Haupt</a:t>
            </a:r>
            <a:r>
              <a:rPr lang="en-US" sz="2200" dirty="0"/>
              <a:t>- und </a:t>
            </a:r>
            <a:r>
              <a:rPr lang="en-US" sz="2200" dirty="0" err="1"/>
              <a:t>Nebensätzen</a:t>
            </a:r>
            <a:endParaRPr lang="en-US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err="1"/>
              <a:t>Maximale</a:t>
            </a:r>
            <a:r>
              <a:rPr lang="en-US" sz="2200" dirty="0"/>
              <a:t> </a:t>
            </a:r>
            <a:r>
              <a:rPr lang="en-US" sz="2200" dirty="0" err="1"/>
              <a:t>Größe</a:t>
            </a:r>
            <a:r>
              <a:rPr lang="en-US" sz="2200" dirty="0"/>
              <a:t> der </a:t>
            </a:r>
            <a:r>
              <a:rPr lang="en-US" sz="2200" dirty="0" err="1"/>
              <a:t>Ruta-Skripte</a:t>
            </a:r>
            <a:endParaRPr lang="en-US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err="1"/>
              <a:t>Fehler</a:t>
            </a:r>
            <a:r>
              <a:rPr lang="en-US" sz="2200" dirty="0"/>
              <a:t> </a:t>
            </a:r>
            <a:r>
              <a:rPr lang="en-US" sz="2200" dirty="0" err="1"/>
              <a:t>im</a:t>
            </a:r>
            <a:r>
              <a:rPr lang="en-US" sz="2200" dirty="0"/>
              <a:t> </a:t>
            </a:r>
            <a:r>
              <a:rPr lang="en-US" sz="2200" dirty="0" err="1"/>
              <a:t>Ruta</a:t>
            </a:r>
            <a:r>
              <a:rPr lang="en-US" sz="2200" dirty="0"/>
              <a:t>-Compiler von </a:t>
            </a:r>
            <a:r>
              <a:rPr lang="en-US" sz="2200" dirty="0" err="1"/>
              <a:t>Lexia</a:t>
            </a:r>
            <a:endParaRPr lang="en-US" sz="2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Patrick Ruoff: Semantic Patterns in German Laws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5184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olien sebis 2013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lnDef>
      <a:spPr bwMode="auto">
        <a:ln>
          <a:headEnd type="none" w="med" len="med"/>
          <a:tailEnd type="none" w="med" len="med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Folien sebis 2013</Template>
  <TotalTime>0</TotalTime>
  <Words>935</Words>
  <Application>Microsoft Office PowerPoint</Application>
  <PresentationFormat>On-screen Show (4:3)</PresentationFormat>
  <Paragraphs>230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Folien sebis 2013</vt:lpstr>
      <vt:lpstr>Spezifikation und Extraktion von Semantischen Mustern in Deutschen Gesetzen auf Basis von Linguistischen Eigenschaften unter der Verwendung von Apache Ruta</vt:lpstr>
      <vt:lpstr>Gliederung</vt:lpstr>
      <vt:lpstr>Einleitung - Rechtsinformatik</vt:lpstr>
      <vt:lpstr>Problem - Funktionale Klassifikation von Normen</vt:lpstr>
      <vt:lpstr>Methode</vt:lpstr>
      <vt:lpstr>Lösung - Hilfsregel</vt:lpstr>
      <vt:lpstr>Lösung – Beispiel für syntaktische Regel</vt:lpstr>
      <vt:lpstr>Lösung – Testen in Lexia</vt:lpstr>
      <vt:lpstr>Aufgetretene Probleme</vt:lpstr>
      <vt:lpstr>Evaluation &amp; Interpretation (1)</vt:lpstr>
      <vt:lpstr>Evaluation &amp; Interpretation (2)</vt:lpstr>
      <vt:lpstr>Evaluation &amp; Interpretation (3)</vt:lpstr>
      <vt:lpstr>PowerPoint Presentation</vt:lpstr>
      <vt:lpstr>Roadmap</vt:lpstr>
      <vt:lpstr>WCOMMA-Annotation</vt:lpstr>
      <vt:lpstr>Finale syntaktische Regel</vt:lpstr>
      <vt:lpstr>Finales Ruta Skript</vt:lpstr>
      <vt:lpstr>Finales Ruta Skript - Fortsetzung</vt:lpstr>
      <vt:lpstr>Finales Ruta Skript - Fortsetzung</vt:lpstr>
      <vt:lpstr>Evaluation - Quoten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Specification and Extraction of Semantic Patterns in German Laws based on Linguistics Features using Apache Ruta</dc:title>
  <dc:creator/>
  <dc:description>Copyright sebis</dc:description>
  <cp:lastModifiedBy/>
  <cp:revision>2</cp:revision>
  <dcterms:created xsi:type="dcterms:W3CDTF">2013-11-21T15:35:12Z</dcterms:created>
  <dcterms:modified xsi:type="dcterms:W3CDTF">2016-10-24T09:45:05Z</dcterms:modified>
</cp:coreProperties>
</file>