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69"/>
  </p:notesMasterIdLst>
  <p:handoutMasterIdLst>
    <p:handoutMasterId r:id="rId70"/>
  </p:handoutMasterIdLst>
  <p:sldIdLst>
    <p:sldId id="697" r:id="rId2"/>
    <p:sldId id="745" r:id="rId3"/>
    <p:sldId id="809" r:id="rId4"/>
    <p:sldId id="810" r:id="rId5"/>
    <p:sldId id="811" r:id="rId6"/>
    <p:sldId id="813" r:id="rId7"/>
    <p:sldId id="814" r:id="rId8"/>
    <p:sldId id="815" r:id="rId9"/>
    <p:sldId id="816" r:id="rId10"/>
    <p:sldId id="817" r:id="rId11"/>
    <p:sldId id="818" r:id="rId12"/>
    <p:sldId id="819" r:id="rId13"/>
    <p:sldId id="821" r:id="rId14"/>
    <p:sldId id="820" r:id="rId15"/>
    <p:sldId id="822" r:id="rId16"/>
    <p:sldId id="823" r:id="rId17"/>
    <p:sldId id="824" r:id="rId18"/>
    <p:sldId id="825" r:id="rId19"/>
    <p:sldId id="832" r:id="rId20"/>
    <p:sldId id="833" r:id="rId21"/>
    <p:sldId id="836" r:id="rId22"/>
    <p:sldId id="837" r:id="rId23"/>
    <p:sldId id="838" r:id="rId24"/>
    <p:sldId id="839" r:id="rId25"/>
    <p:sldId id="841" r:id="rId26"/>
    <p:sldId id="840" r:id="rId27"/>
    <p:sldId id="842" r:id="rId28"/>
    <p:sldId id="843" r:id="rId29"/>
    <p:sldId id="844" r:id="rId30"/>
    <p:sldId id="845" r:id="rId31"/>
    <p:sldId id="846" r:id="rId32"/>
    <p:sldId id="848" r:id="rId33"/>
    <p:sldId id="849" r:id="rId34"/>
    <p:sldId id="847" r:id="rId35"/>
    <p:sldId id="850" r:id="rId36"/>
    <p:sldId id="851" r:id="rId37"/>
    <p:sldId id="852" r:id="rId38"/>
    <p:sldId id="853" r:id="rId39"/>
    <p:sldId id="854" r:id="rId40"/>
    <p:sldId id="855" r:id="rId41"/>
    <p:sldId id="858" r:id="rId42"/>
    <p:sldId id="856" r:id="rId43"/>
    <p:sldId id="857" r:id="rId44"/>
    <p:sldId id="859" r:id="rId45"/>
    <p:sldId id="860" r:id="rId46"/>
    <p:sldId id="861" r:id="rId47"/>
    <p:sldId id="862" r:id="rId48"/>
    <p:sldId id="864" r:id="rId49"/>
    <p:sldId id="863" r:id="rId50"/>
    <p:sldId id="865" r:id="rId51"/>
    <p:sldId id="866" r:id="rId52"/>
    <p:sldId id="867" r:id="rId53"/>
    <p:sldId id="868" r:id="rId54"/>
    <p:sldId id="870" r:id="rId55"/>
    <p:sldId id="869" r:id="rId56"/>
    <p:sldId id="871" r:id="rId57"/>
    <p:sldId id="872" r:id="rId58"/>
    <p:sldId id="873" r:id="rId59"/>
    <p:sldId id="874" r:id="rId60"/>
    <p:sldId id="812" r:id="rId61"/>
    <p:sldId id="826" r:id="rId62"/>
    <p:sldId id="827" r:id="rId63"/>
    <p:sldId id="828" r:id="rId64"/>
    <p:sldId id="829" r:id="rId65"/>
    <p:sldId id="830" r:id="rId66"/>
    <p:sldId id="831" r:id="rId67"/>
    <p:sldId id="834" r:id="rId68"/>
  </p:sldIdLst>
  <p:sldSz cx="9144000" cy="6858000" type="screen4x3"/>
  <p:notesSz cx="6797675" cy="9928225"/>
  <p:custDataLst>
    <p:tags r:id="rId71"/>
  </p:custDataLst>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521415D9-36F7-43E2-AB2F-B90AF26B5E84}">
      <p14:sectionLst xmlns:p14="http://schemas.microsoft.com/office/powerpoint/2010/main">
        <p14:section name="Default Section" id="{F1A0D473-A5AD-644A-A0F6-77D89DB4F09A}">
          <p14:sldIdLst>
            <p14:sldId id="697"/>
            <p14:sldId id="745"/>
            <p14:sldId id="809"/>
            <p14:sldId id="810"/>
            <p14:sldId id="811"/>
            <p14:sldId id="813"/>
            <p14:sldId id="814"/>
            <p14:sldId id="815"/>
            <p14:sldId id="816"/>
            <p14:sldId id="817"/>
            <p14:sldId id="818"/>
            <p14:sldId id="819"/>
            <p14:sldId id="821"/>
            <p14:sldId id="820"/>
            <p14:sldId id="822"/>
            <p14:sldId id="823"/>
            <p14:sldId id="824"/>
            <p14:sldId id="825"/>
            <p14:sldId id="832"/>
            <p14:sldId id="833"/>
            <p14:sldId id="836"/>
            <p14:sldId id="837"/>
            <p14:sldId id="838"/>
            <p14:sldId id="839"/>
            <p14:sldId id="841"/>
            <p14:sldId id="840"/>
            <p14:sldId id="842"/>
            <p14:sldId id="843"/>
            <p14:sldId id="844"/>
            <p14:sldId id="845"/>
            <p14:sldId id="846"/>
            <p14:sldId id="848"/>
            <p14:sldId id="849"/>
            <p14:sldId id="847"/>
            <p14:sldId id="850"/>
            <p14:sldId id="851"/>
            <p14:sldId id="852"/>
            <p14:sldId id="853"/>
            <p14:sldId id="854"/>
            <p14:sldId id="855"/>
            <p14:sldId id="858"/>
            <p14:sldId id="856"/>
            <p14:sldId id="857"/>
            <p14:sldId id="859"/>
            <p14:sldId id="860"/>
            <p14:sldId id="861"/>
            <p14:sldId id="862"/>
            <p14:sldId id="864"/>
            <p14:sldId id="863"/>
            <p14:sldId id="865"/>
            <p14:sldId id="866"/>
            <p14:sldId id="867"/>
            <p14:sldId id="868"/>
            <p14:sldId id="870"/>
            <p14:sldId id="869"/>
            <p14:sldId id="871"/>
            <p14:sldId id="872"/>
            <p14:sldId id="873"/>
            <p14:sldId id="874"/>
          </p14:sldIdLst>
        </p14:section>
        <p14:section name="Backup" id="{C6E5893A-0CC3-FC43-B6E3-B0529972CCDF}">
          <p14:sldIdLst>
            <p14:sldId id="812"/>
            <p14:sldId id="826"/>
            <p14:sldId id="827"/>
            <p14:sldId id="828"/>
            <p14:sldId id="829"/>
            <p14:sldId id="830"/>
            <p14:sldId id="831"/>
            <p14:sldId id="834"/>
          </p14:sldIdLst>
        </p14:section>
      </p14:sectionLst>
    </p:ext>
    <p:ext uri="{EFAFB233-063F-42B5-8137-9DF3F51BA10A}">
      <p15:sldGuideLst xmlns:p15="http://schemas.microsoft.com/office/powerpoint/2012/main">
        <p15:guide id="1" orient="horz" pos="3385" userDrawn="1">
          <p15:clr>
            <a:srgbClr val="A4A3A4"/>
          </p15:clr>
        </p15:guide>
        <p15:guide id="2" orient="horz" pos="618">
          <p15:clr>
            <a:srgbClr val="A4A3A4"/>
          </p15:clr>
        </p15:guide>
        <p15:guide id="3" orient="horz" pos="4020" userDrawn="1">
          <p15:clr>
            <a:srgbClr val="A4A3A4"/>
          </p15:clr>
        </p15:guide>
        <p15:guide id="4" pos="5624">
          <p15:clr>
            <a:srgbClr val="A4A3A4"/>
          </p15:clr>
        </p15:guide>
        <p15:guide id="5" pos="158">
          <p15:clr>
            <a:srgbClr val="A4A3A4"/>
          </p15:clr>
        </p15:guide>
        <p15:guide id="6"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9B5"/>
    <a:srgbClr val="41BEFF"/>
    <a:srgbClr val="CB6C1D"/>
    <a:srgbClr val="FFFF99"/>
    <a:srgbClr val="FFFF00"/>
    <a:srgbClr val="FCF0EA"/>
    <a:srgbClr val="91AC6B"/>
    <a:srgbClr val="FF8000"/>
    <a:srgbClr val="ECE8C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8" autoAdjust="0"/>
    <p:restoredTop sz="91830" autoAdjust="0"/>
  </p:normalViewPr>
  <p:slideViewPr>
    <p:cSldViewPr>
      <p:cViewPr varScale="1">
        <p:scale>
          <a:sx n="90" d="100"/>
          <a:sy n="90" d="100"/>
        </p:scale>
        <p:origin x="1051" y="62"/>
      </p:cViewPr>
      <p:guideLst>
        <p:guide orient="horz" pos="3385"/>
        <p:guide orient="horz" pos="618"/>
        <p:guide orient="horz" pos="4020"/>
        <p:guide pos="5624"/>
        <p:guide pos="158"/>
        <p:guide pos="288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03239" y="184150"/>
            <a:ext cx="3348037" cy="496888"/>
          </a:xfrm>
          <a:prstGeom prst="rect">
            <a:avLst/>
          </a:prstGeom>
          <a:noFill/>
          <a:ln w="9525">
            <a:noFill/>
            <a:miter lim="800000"/>
            <a:headEnd/>
            <a:tailEnd/>
          </a:ln>
          <a:effectLst/>
        </p:spPr>
        <p:txBody>
          <a:bodyPr vert="horz" wrap="square" lIns="95564" tIns="47783" rIns="95564" bIns="47783"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en-GB" dirty="0">
              <a:latin typeface="Arial Unicode MS" pitchFamily="34" charset="-128"/>
            </a:endParaRPr>
          </a:p>
        </p:txBody>
      </p:sp>
      <p:sp>
        <p:nvSpPr>
          <p:cNvPr id="14339" name="Rectangle 3"/>
          <p:cNvSpPr>
            <a:spLocks noGrp="1" noChangeArrowheads="1"/>
          </p:cNvSpPr>
          <p:nvPr>
            <p:ph type="dt" sz="quarter" idx="1"/>
          </p:nvPr>
        </p:nvSpPr>
        <p:spPr bwMode="auto">
          <a:xfrm>
            <a:off x="4154488" y="184150"/>
            <a:ext cx="2114550" cy="496888"/>
          </a:xfrm>
          <a:prstGeom prst="rect">
            <a:avLst/>
          </a:prstGeom>
          <a:noFill/>
          <a:ln w="9525">
            <a:noFill/>
            <a:miter lim="800000"/>
            <a:headEnd/>
            <a:tailEnd/>
          </a:ln>
          <a:effectLst/>
        </p:spPr>
        <p:txBody>
          <a:bodyPr vert="horz" wrap="square" lIns="95564" tIns="47783" rIns="95564" bIns="47783"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en-GB" dirty="0">
              <a:latin typeface="Arial Unicode MS" pitchFamily="34" charset="-128"/>
            </a:endParaRPr>
          </a:p>
        </p:txBody>
      </p:sp>
      <p:sp>
        <p:nvSpPr>
          <p:cNvPr id="14340" name="Rectangle 4"/>
          <p:cNvSpPr>
            <a:spLocks noGrp="1" noChangeArrowheads="1"/>
          </p:cNvSpPr>
          <p:nvPr>
            <p:ph type="ftr" sz="quarter" idx="2"/>
          </p:nvPr>
        </p:nvSpPr>
        <p:spPr bwMode="auto">
          <a:xfrm>
            <a:off x="0" y="9431339"/>
            <a:ext cx="2946400" cy="496887"/>
          </a:xfrm>
          <a:prstGeom prst="rect">
            <a:avLst/>
          </a:prstGeom>
          <a:noFill/>
          <a:ln w="9525">
            <a:noFill/>
            <a:miter lim="800000"/>
            <a:headEnd/>
            <a:tailEnd/>
          </a:ln>
          <a:effectLst/>
        </p:spPr>
        <p:txBody>
          <a:bodyPr vert="horz" wrap="square" lIns="95564" tIns="47783" rIns="95564" bIns="47783"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en-GB" dirty="0">
              <a:latin typeface="Arial Unicode MS" pitchFamily="34" charset="-128"/>
            </a:endParaRPr>
          </a:p>
        </p:txBody>
      </p:sp>
      <p:sp>
        <p:nvSpPr>
          <p:cNvPr id="14341" name="Rectangle 5"/>
          <p:cNvSpPr>
            <a:spLocks noGrp="1" noChangeArrowheads="1"/>
          </p:cNvSpPr>
          <p:nvPr>
            <p:ph type="sldNum" sz="quarter" idx="3"/>
          </p:nvPr>
        </p:nvSpPr>
        <p:spPr bwMode="auto">
          <a:xfrm>
            <a:off x="3851275" y="9431339"/>
            <a:ext cx="2946400" cy="496887"/>
          </a:xfrm>
          <a:prstGeom prst="rect">
            <a:avLst/>
          </a:prstGeom>
          <a:noFill/>
          <a:ln w="9525">
            <a:noFill/>
            <a:miter lim="800000"/>
            <a:headEnd/>
            <a:tailEnd/>
          </a:ln>
          <a:effectLst/>
        </p:spPr>
        <p:txBody>
          <a:bodyPr vert="horz" wrap="square" lIns="95564" tIns="47783" rIns="95564" bIns="47783"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en-GB" smtClean="0">
                <a:latin typeface="Arial Unicode MS" pitchFamily="34" charset="-128"/>
              </a:rPr>
              <a:pPr>
                <a:defRPr/>
              </a:pPr>
              <a:t>‹#›</a:t>
            </a:fld>
            <a:endParaRPr lang="en-GB"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564" tIns="47783" rIns="95564" bIns="47783"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en-GB"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5564" tIns="47783" rIns="95564" bIns="47783"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en-GB" dirty="0"/>
          </a:p>
        </p:txBody>
      </p:sp>
      <p:sp>
        <p:nvSpPr>
          <p:cNvPr id="29700"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6464"/>
            <a:ext cx="4984750" cy="4467225"/>
          </a:xfrm>
          <a:prstGeom prst="rect">
            <a:avLst/>
          </a:prstGeom>
          <a:noFill/>
          <a:ln w="9525">
            <a:noFill/>
            <a:miter lim="800000"/>
            <a:headEnd/>
            <a:tailEnd/>
          </a:ln>
          <a:effectLst/>
        </p:spPr>
        <p:txBody>
          <a:bodyPr vert="horz" wrap="square" lIns="95564" tIns="47783" rIns="95564" bIns="47783" numCol="1" anchor="t" anchorCtr="0" compatLnSpc="1">
            <a:prstTxWarp prst="textNoShape">
              <a:avLst/>
            </a:prstTxWarp>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4102" name="Rectangle 6"/>
          <p:cNvSpPr>
            <a:spLocks noGrp="1" noChangeArrowheads="1"/>
          </p:cNvSpPr>
          <p:nvPr>
            <p:ph type="ftr" sz="quarter" idx="4"/>
          </p:nvPr>
        </p:nvSpPr>
        <p:spPr bwMode="auto">
          <a:xfrm>
            <a:off x="0" y="9431339"/>
            <a:ext cx="2946400" cy="496887"/>
          </a:xfrm>
          <a:prstGeom prst="rect">
            <a:avLst/>
          </a:prstGeom>
          <a:noFill/>
          <a:ln w="9525">
            <a:noFill/>
            <a:miter lim="800000"/>
            <a:headEnd/>
            <a:tailEnd/>
          </a:ln>
          <a:effectLst/>
        </p:spPr>
        <p:txBody>
          <a:bodyPr vert="horz" wrap="square" lIns="95564" tIns="47783" rIns="95564" bIns="47783"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en-GB" dirty="0"/>
          </a:p>
        </p:txBody>
      </p:sp>
      <p:sp>
        <p:nvSpPr>
          <p:cNvPr id="4103" name="Rectangle 7"/>
          <p:cNvSpPr>
            <a:spLocks noGrp="1" noChangeArrowheads="1"/>
          </p:cNvSpPr>
          <p:nvPr>
            <p:ph type="sldNum" sz="quarter" idx="5"/>
          </p:nvPr>
        </p:nvSpPr>
        <p:spPr bwMode="auto">
          <a:xfrm>
            <a:off x="3851275" y="9431339"/>
            <a:ext cx="2946400" cy="496887"/>
          </a:xfrm>
          <a:prstGeom prst="rect">
            <a:avLst/>
          </a:prstGeom>
          <a:noFill/>
          <a:ln w="9525">
            <a:noFill/>
            <a:miter lim="800000"/>
            <a:headEnd/>
            <a:tailEnd/>
          </a:ln>
          <a:effectLst/>
        </p:spPr>
        <p:txBody>
          <a:bodyPr vert="horz" wrap="square" lIns="95564" tIns="47783" rIns="95564" bIns="47783"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en-GB" smtClean="0"/>
              <a:pPr>
                <a:defRPr/>
              </a:pPr>
              <a:t>‹#›</a:t>
            </a:fld>
            <a:endParaRPr lang="en-GB"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en-GB" smtClean="0"/>
              <a:pPr>
                <a:defRPr/>
              </a:pPr>
              <a:t>1</a:t>
            </a:fld>
            <a:endParaRPr lang="en-GB" dirty="0"/>
          </a:p>
        </p:txBody>
      </p:sp>
    </p:spTree>
    <p:extLst>
      <p:ext uri="{BB962C8B-B14F-4D97-AF65-F5344CB8AC3E}">
        <p14:creationId xmlns:p14="http://schemas.microsoft.com/office/powerpoint/2010/main" val="246589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6C6751A6-D9E4-4C75-A0D8-D3842DDC1436}" type="slidenum">
              <a:rPr lang="en-GB" smtClean="0"/>
              <a:pPr>
                <a:defRPr/>
              </a:pPr>
              <a:t>2</a:t>
            </a:fld>
            <a:endParaRPr lang="en-GB" dirty="0"/>
          </a:p>
        </p:txBody>
      </p:sp>
    </p:spTree>
    <p:extLst>
      <p:ext uri="{BB962C8B-B14F-4D97-AF65-F5344CB8AC3E}">
        <p14:creationId xmlns:p14="http://schemas.microsoft.com/office/powerpoint/2010/main" val="162935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pPr>
              <a:defRPr/>
            </a:pPr>
            <a:fld id="{D1CBFA17-2001-43FC-BD93-086B619BC2A9}" type="slidenum">
              <a:rPr lang="en-GB" smtClean="0"/>
              <a:pPr>
                <a:defRPr/>
              </a:pPr>
              <a:t>35</a:t>
            </a:fld>
            <a:endParaRPr lang="en-GB" dirty="0"/>
          </a:p>
        </p:txBody>
      </p:sp>
    </p:spTree>
    <p:extLst>
      <p:ext uri="{BB962C8B-B14F-4D97-AF65-F5344CB8AC3E}">
        <p14:creationId xmlns:p14="http://schemas.microsoft.com/office/powerpoint/2010/main" val="1432907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matthes.in.tum.de"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7" y="864066"/>
            <a:ext cx="9144508" cy="5993934"/>
          </a:xfrm>
          <a:prstGeom prst="rect">
            <a:avLst/>
          </a:prstGeom>
        </p:spPr>
      </p:pic>
      <p:sp>
        <p:nvSpPr>
          <p:cNvPr id="15" name="Rechteck 14"/>
          <p:cNvSpPr/>
          <p:nvPr userDrawn="1"/>
        </p:nvSpPr>
        <p:spPr>
          <a:xfrm>
            <a:off x="457199" y="2465917"/>
            <a:ext cx="8722802" cy="13022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atin typeface="+mn-lt"/>
            </a:endParaRPr>
          </a:p>
        </p:txBody>
      </p:sp>
      <p:sp>
        <p:nvSpPr>
          <p:cNvPr id="16" name="Textfeld 15">
            <a:hlinkClick r:id="rId3"/>
          </p:cNvPr>
          <p:cNvSpPr txBox="1"/>
          <p:nvPr userDrawn="1"/>
        </p:nvSpPr>
        <p:spPr>
          <a:xfrm>
            <a:off x="0" y="4821509"/>
            <a:ext cx="8133646" cy="1360760"/>
          </a:xfrm>
          <a:prstGeom prst="rect">
            <a:avLst/>
          </a:prstGeom>
          <a:solidFill>
            <a:schemeClr val="bg1">
              <a:lumMod val="95000"/>
            </a:schemeClr>
          </a:solidFill>
        </p:spPr>
        <p:txBody>
          <a:bodyPr wrap="square" lIns="540000" tIns="140400" rIns="144000" bIns="140400" rtlCol="0">
            <a:spAutoFit/>
          </a:bodyPr>
          <a:lstStyle/>
          <a:p>
            <a:pPr marL="180000"/>
            <a:r>
              <a:rPr lang="en-GB" sz="1400" b="0" i="0" noProof="1" smtClean="0">
                <a:solidFill>
                  <a:schemeClr val="tx1">
                    <a:lumMod val="60000"/>
                    <a:lumOff val="40000"/>
                  </a:schemeClr>
                </a:solidFill>
                <a:latin typeface="+mn-lt"/>
                <a:cs typeface="Arial"/>
              </a:rPr>
              <a:t>Software Engineering für betriebliche Informationssysteme (sebis) </a:t>
            </a:r>
          </a:p>
          <a:p>
            <a:pPr marL="180000"/>
            <a:r>
              <a:rPr lang="en-GB" sz="1400" b="0" i="0" noProof="1" smtClean="0">
                <a:solidFill>
                  <a:schemeClr val="tx1">
                    <a:lumMod val="60000"/>
                    <a:lumOff val="40000"/>
                  </a:schemeClr>
                </a:solidFill>
                <a:latin typeface="+mn-lt"/>
                <a:cs typeface="Arial"/>
              </a:rPr>
              <a:t>Fakultät für Informatik</a:t>
            </a:r>
          </a:p>
          <a:p>
            <a:pPr marL="180000"/>
            <a:r>
              <a:rPr lang="en-GB" sz="1400" b="0" i="0" noProof="1" smtClean="0">
                <a:solidFill>
                  <a:schemeClr val="tx1">
                    <a:lumMod val="60000"/>
                    <a:lumOff val="40000"/>
                  </a:schemeClr>
                </a:solidFill>
                <a:latin typeface="+mn-lt"/>
                <a:cs typeface="Arial"/>
              </a:rPr>
              <a:t>Technische Universität München</a:t>
            </a:r>
          </a:p>
          <a:p>
            <a:pPr marL="180000"/>
            <a:endParaRPr lang="en-GB" sz="1400" b="0" i="0" noProof="1" smtClean="0">
              <a:solidFill>
                <a:schemeClr val="tx1">
                  <a:lumMod val="60000"/>
                  <a:lumOff val="40000"/>
                </a:schemeClr>
              </a:solidFill>
              <a:latin typeface="+mn-lt"/>
              <a:cs typeface="Arial"/>
            </a:endParaRPr>
          </a:p>
          <a:p>
            <a:pPr marL="180000"/>
            <a:r>
              <a:rPr lang="en-GB" sz="1400" b="0" i="0" u="none" noProof="1" smtClean="0">
                <a:solidFill>
                  <a:schemeClr val="tx1">
                    <a:lumMod val="60000"/>
                    <a:lumOff val="40000"/>
                  </a:schemeClr>
                </a:solidFill>
                <a:latin typeface="+mn-lt"/>
                <a:cs typeface="Arial"/>
                <a:hlinkClick r:id="rId3"/>
              </a:rPr>
              <a:t>wwwmatthes.in.tum.de</a:t>
            </a:r>
            <a:endParaRPr lang="en-GB" sz="1400" b="0" i="0" u="none" noProof="1">
              <a:solidFill>
                <a:schemeClr val="tx1">
                  <a:lumMod val="60000"/>
                  <a:lumOff val="40000"/>
                </a:schemeClr>
              </a:solidFill>
              <a:latin typeface="+mn-lt"/>
              <a:cs typeface="Arial"/>
            </a:endParaRPr>
          </a:p>
        </p:txBody>
      </p:sp>
      <p:sp>
        <p:nvSpPr>
          <p:cNvPr id="17" name="Titel 1"/>
          <p:cNvSpPr>
            <a:spLocks noGrp="1"/>
          </p:cNvSpPr>
          <p:nvPr>
            <p:ph type="title" hasCustomPrompt="1"/>
          </p:nvPr>
        </p:nvSpPr>
        <p:spPr>
          <a:xfrm>
            <a:off x="457200" y="2465387"/>
            <a:ext cx="8686800" cy="1302763"/>
          </a:xfrm>
          <a:prstGeom prst="rect">
            <a:avLst/>
          </a:prstGeom>
          <a:noFill/>
          <a:ln>
            <a:noFill/>
          </a:ln>
        </p:spPr>
        <p:txBody>
          <a:bodyPr anchor="b" anchorCtr="0">
            <a:normAutofit/>
          </a:bodyPr>
          <a:lstStyle>
            <a:lvl1pPr marL="180000" algn="l">
              <a:defRPr sz="3200" b="1" i="0">
                <a:solidFill>
                  <a:schemeClr val="tx2"/>
                </a:solidFill>
                <a:latin typeface="+mj-lt"/>
                <a:cs typeface="Arial"/>
              </a:defRPr>
            </a:lvl1pPr>
          </a:lstStyle>
          <a:p>
            <a:r>
              <a:rPr lang="en-GB" noProof="0" dirty="0" smtClean="0"/>
              <a:t>&lt;</a:t>
            </a:r>
            <a:r>
              <a:rPr lang="en-GB" noProof="0" dirty="0" err="1" smtClean="0"/>
              <a:t>Titel</a:t>
            </a:r>
            <a:r>
              <a:rPr lang="en-GB" noProof="0" dirty="0" smtClean="0"/>
              <a:t>&gt;</a:t>
            </a:r>
            <a:endParaRPr lang="en-GB" noProof="0" dirty="0"/>
          </a:p>
        </p:txBody>
      </p:sp>
      <p:sp>
        <p:nvSpPr>
          <p:cNvPr id="22" name="Textplatzhalter 4"/>
          <p:cNvSpPr>
            <a:spLocks noGrp="1"/>
          </p:cNvSpPr>
          <p:nvPr>
            <p:ph type="body" sz="quarter" idx="10" hasCustomPrompt="1"/>
          </p:nvPr>
        </p:nvSpPr>
        <p:spPr>
          <a:xfrm>
            <a:off x="457199" y="3766608"/>
            <a:ext cx="8722802" cy="369332"/>
          </a:xfrm>
          <a:prstGeom prst="rect">
            <a:avLst/>
          </a:prstGeom>
          <a:solidFill>
            <a:srgbClr val="FFFFFF"/>
          </a:solidFill>
        </p:spPr>
        <p:txBody>
          <a:bodyPr wrap="square">
            <a:spAutoFit/>
          </a:bodyPr>
          <a:lstStyle>
            <a:lvl1pPr marL="180000" indent="0">
              <a:buFontTx/>
              <a:buNone/>
              <a:defRPr sz="18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smtClean="0"/>
              <a:t>&lt;</a:t>
            </a:r>
            <a:r>
              <a:rPr lang="en-GB" noProof="0" dirty="0" err="1" smtClean="0"/>
              <a:t>Vortragender</a:t>
            </a:r>
            <a:r>
              <a:rPr lang="en-GB" noProof="0" dirty="0" smtClean="0"/>
              <a:t>&gt; &lt;Datum&gt; &lt;Ort&gt;</a:t>
            </a:r>
            <a:endParaRPr lang="en-GB" noProof="0" dirty="0"/>
          </a:p>
        </p:txBody>
      </p:sp>
      <p:pic>
        <p:nvPicPr>
          <p:cNvPr id="23" name="Bild 6" descr="TUMLogo_mZ_L_Vollflaeche_negativ_RGB (1).png"/>
          <p:cNvPicPr>
            <a:picLocks noChangeAspect="1"/>
          </p:cNvPicPr>
          <p:nvPr userDrawn="1"/>
        </p:nvPicPr>
        <p:blipFill rotWithShape="1">
          <a:blip r:embed="rId4" cstate="print">
            <a:extLst>
              <a:ext uri="{28A0092B-C50C-407E-A947-70E740481C1C}">
                <a14:useLocalDpi xmlns:a14="http://schemas.microsoft.com/office/drawing/2010/main"/>
              </a:ext>
            </a:extLst>
          </a:blip>
          <a:srcRect r="29089"/>
          <a:stretch/>
        </p:blipFill>
        <p:spPr>
          <a:xfrm>
            <a:off x="1238868" y="349434"/>
            <a:ext cx="1830684" cy="362712"/>
          </a:xfrm>
          <a:prstGeom prst="rect">
            <a:avLst/>
          </a:prstGeom>
        </p:spPr>
      </p:pic>
      <p:pic>
        <p:nvPicPr>
          <p:cNvPr id="24" name="Bild 6" descr="TUMLogo_mZ_L_Vollflaeche_negativ_RGB (1).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7199" y="349434"/>
            <a:ext cx="680487" cy="362712"/>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44451"/>
            <a:ext cx="7535885" cy="720725"/>
          </a:xfrm>
        </p:spPr>
        <p:txBody>
          <a:bodyPr/>
          <a:lstStyle>
            <a:lvl1pPr>
              <a:defRPr lang="de-DE" sz="2400" b="0" baseline="0" smtClean="0">
                <a:solidFill>
                  <a:schemeClr val="bg1"/>
                </a:solidFill>
                <a:latin typeface="+mj-lt"/>
                <a:ea typeface="+mj-ea"/>
                <a:cs typeface="Arial Unicode MS" pitchFamily="34" charset="-128"/>
              </a:defRPr>
            </a:lvl1pPr>
          </a:lstStyle>
          <a:p>
            <a:r>
              <a:rPr lang="en-GB" noProof="0" dirty="0" smtClean="0"/>
              <a:t>&lt;</a:t>
            </a:r>
            <a:r>
              <a:rPr lang="en-GB" noProof="0" dirty="0" err="1" smtClean="0"/>
              <a:t>Titel</a:t>
            </a:r>
            <a:r>
              <a:rPr lang="en-GB" noProof="0" dirty="0" smtClean="0"/>
              <a:t>&gt;</a:t>
            </a:r>
            <a:endParaRPr lang="en-GB" dirty="0"/>
          </a:p>
        </p:txBody>
      </p:sp>
      <p:sp>
        <p:nvSpPr>
          <p:cNvPr id="3" name="Inhaltsplatzhalter 2"/>
          <p:cNvSpPr>
            <a:spLocks noGrp="1"/>
          </p:cNvSpPr>
          <p:nvPr>
            <p:ph idx="1" hasCustomPrompt="1"/>
          </p:nvPr>
        </p:nvSpPr>
        <p:spPr/>
        <p:txBody>
          <a:bodyPr>
            <a:normAutofit/>
          </a:bodyPr>
          <a:lstStyle>
            <a:lvl1pPr>
              <a:defRPr sz="1800"/>
            </a:lvl1pPr>
            <a:lvl3pPr>
              <a:defRPr/>
            </a:lvl3pPr>
          </a:lstStyle>
          <a:p>
            <a:pPr lvl="0"/>
            <a:r>
              <a:rPr lang="en-GB" noProof="0" dirty="0" smtClean="0"/>
              <a:t>&lt;Text&gt;</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GB" dirty="0" smtClean="0"/>
              <a:t>© sebis</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Florian Mittrücker - Master Thesis</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en-GB" smtClean="0"/>
              <a:pPr>
                <a:defRPr/>
              </a:pPr>
              <a:t>‹#›</a:t>
            </a:fld>
            <a:endParaRPr lang="en-GB" dirty="0"/>
          </a:p>
        </p:txBody>
      </p:sp>
      <p:sp>
        <p:nvSpPr>
          <p:cNvPr id="7" name="Rectangle 5"/>
          <p:cNvSpPr txBox="1">
            <a:spLocks noChangeArrowheads="1"/>
          </p:cNvSpPr>
          <p:nvPr userDrawn="1"/>
        </p:nvSpPr>
        <p:spPr bwMode="auto">
          <a:xfrm>
            <a:off x="2670502" y="6567533"/>
            <a:ext cx="3413666"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endParaRPr lang="en-GB"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81212"/>
            <a:ext cx="7535885" cy="360535"/>
          </a:xfrm>
        </p:spPr>
        <p:txBody>
          <a:bodyPr/>
          <a:lstStyle>
            <a:lvl1pPr>
              <a:defRPr lang="de-DE" sz="2400" b="0" baseline="0" smtClean="0">
                <a:solidFill>
                  <a:schemeClr val="bg1"/>
                </a:solidFill>
                <a:latin typeface="+mj-lt"/>
                <a:ea typeface="+mj-ea"/>
                <a:cs typeface="Arial Unicode MS" pitchFamily="34" charset="-128"/>
              </a:defRPr>
            </a:lvl1pPr>
          </a:lstStyle>
          <a:p>
            <a:r>
              <a:rPr lang="en-GB" noProof="0" dirty="0" smtClean="0"/>
              <a:t>&lt;</a:t>
            </a:r>
            <a:r>
              <a:rPr lang="en-GB" noProof="0" dirty="0" err="1" smtClean="0"/>
              <a:t>Titel</a:t>
            </a:r>
            <a:r>
              <a:rPr lang="en-GB" noProof="0" dirty="0" smtClean="0"/>
              <a:t>&gt;</a:t>
            </a:r>
            <a:endParaRPr lang="en-GB" dirty="0"/>
          </a:p>
        </p:txBody>
      </p:sp>
      <p:sp>
        <p:nvSpPr>
          <p:cNvPr id="3" name="Inhaltsplatzhalter 2"/>
          <p:cNvSpPr>
            <a:spLocks noGrp="1"/>
          </p:cNvSpPr>
          <p:nvPr>
            <p:ph idx="1" hasCustomPrompt="1"/>
          </p:nvPr>
        </p:nvSpPr>
        <p:spPr/>
        <p:txBody>
          <a:bodyPr>
            <a:normAutofit/>
          </a:bodyPr>
          <a:lstStyle>
            <a:lvl1pPr>
              <a:defRPr sz="1800"/>
            </a:lvl1pPr>
            <a:lvl3pPr>
              <a:defRPr/>
            </a:lvl3pPr>
          </a:lstStyle>
          <a:p>
            <a:pPr lvl="0"/>
            <a:r>
              <a:rPr lang="en-GB" noProof="0" dirty="0" smtClean="0"/>
              <a:t>&lt;Text&gt;</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GB" dirty="0" smtClean="0"/>
              <a:t>© sebis</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Florian Mittrücker - Master Thesis</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en-GB" smtClean="0"/>
              <a:pPr>
                <a:defRPr/>
              </a:pPr>
              <a:t>‹#›</a:t>
            </a:fld>
            <a:endParaRPr lang="en-GB" dirty="0"/>
          </a:p>
        </p:txBody>
      </p:sp>
      <p:sp>
        <p:nvSpPr>
          <p:cNvPr id="12" name="Textplatzhalter 11"/>
          <p:cNvSpPr>
            <a:spLocks noGrp="1"/>
          </p:cNvSpPr>
          <p:nvPr>
            <p:ph type="body" sz="quarter" idx="13" hasCustomPrompt="1"/>
          </p:nvPr>
        </p:nvSpPr>
        <p:spPr>
          <a:xfrm>
            <a:off x="250825" y="441425"/>
            <a:ext cx="7561263" cy="395287"/>
          </a:xfrm>
        </p:spPr>
        <p:txBody>
          <a:bodyPr/>
          <a:lstStyle>
            <a:lvl1pPr>
              <a:defRPr sz="2000">
                <a:solidFill>
                  <a:schemeClr val="accent6"/>
                </a:solidFill>
              </a:defRPr>
            </a:lvl1pPr>
          </a:lstStyle>
          <a:p>
            <a:pPr lvl="0"/>
            <a:r>
              <a:rPr lang="en-GB" noProof="0" dirty="0" smtClean="0"/>
              <a:t>&lt;</a:t>
            </a:r>
            <a:r>
              <a:rPr lang="en-GB" noProof="0" dirty="0" err="1" smtClean="0"/>
              <a:t>Untertitel</a:t>
            </a:r>
            <a:r>
              <a:rPr lang="en-GB" noProof="0" dirty="0" smtClean="0"/>
              <a:t>&gt;</a:t>
            </a:r>
            <a:endParaRPr lang="en-GB" noProof="0" dirty="0"/>
          </a:p>
        </p:txBody>
      </p:sp>
      <p:sp>
        <p:nvSpPr>
          <p:cNvPr id="8" name="Rectangle 5"/>
          <p:cNvSpPr txBox="1">
            <a:spLocks noChangeArrowheads="1"/>
          </p:cNvSpPr>
          <p:nvPr userDrawn="1"/>
        </p:nvSpPr>
        <p:spPr bwMode="auto">
          <a:xfrm>
            <a:off x="2670502" y="6567533"/>
            <a:ext cx="3413666"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endParaRPr lang="en-GB" dirty="0"/>
          </a:p>
        </p:txBody>
      </p:sp>
    </p:spTree>
    <p:extLst>
      <p:ext uri="{BB962C8B-B14F-4D97-AF65-F5344CB8AC3E}">
        <p14:creationId xmlns:p14="http://schemas.microsoft.com/office/powerpoint/2010/main" val="351793472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smtClean="0"/>
              <a:t>&lt;</a:t>
            </a:r>
            <a:r>
              <a:rPr lang="en-GB" noProof="0" dirty="0" err="1" smtClean="0"/>
              <a:t>Titel</a:t>
            </a:r>
            <a:r>
              <a:rPr lang="en-GB" noProof="0" dirty="0" smtClean="0"/>
              <a:t>&gt;</a:t>
            </a:r>
            <a:endParaRPr lang="en-GB" dirty="0"/>
          </a:p>
        </p:txBody>
      </p:sp>
      <p:sp>
        <p:nvSpPr>
          <p:cNvPr id="3" name="Inhaltsplatzhalter 2"/>
          <p:cNvSpPr>
            <a:spLocks noGrp="1"/>
          </p:cNvSpPr>
          <p:nvPr>
            <p:ph sz="half" idx="1" hasCustomPrompt="1"/>
          </p:nvPr>
        </p:nvSpPr>
        <p:spPr>
          <a:xfrm>
            <a:off x="250827"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smtClean="0"/>
              <a:t>&lt;Text&gt;</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4" name="Inhaltsplatzhalter 3"/>
          <p:cNvSpPr>
            <a:spLocks noGrp="1"/>
          </p:cNvSpPr>
          <p:nvPr>
            <p:ph sz="half" idx="2" hasCustomPrompt="1"/>
          </p:nvPr>
        </p:nvSpPr>
        <p:spPr>
          <a:xfrm>
            <a:off x="4648201"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smtClean="0"/>
              <a:t>&lt;Text&gt;</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GB" dirty="0" smtClean="0"/>
              <a:t>© sebis</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Florian Mittrücker - Master Thesis</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en-GB" smtClean="0"/>
              <a:pPr>
                <a:defRPr/>
              </a:pPr>
              <a:t>‹#›</a:t>
            </a:fld>
            <a:endParaRPr lang="en-GB" dirty="0"/>
          </a:p>
        </p:txBody>
      </p:sp>
      <p:sp>
        <p:nvSpPr>
          <p:cNvPr id="8" name="Rectangle 5"/>
          <p:cNvSpPr txBox="1">
            <a:spLocks noChangeArrowheads="1"/>
          </p:cNvSpPr>
          <p:nvPr userDrawn="1"/>
        </p:nvSpPr>
        <p:spPr bwMode="auto">
          <a:xfrm>
            <a:off x="2670502" y="6567533"/>
            <a:ext cx="3413666"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endParaRPr lang="en-GB"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50827" y="981074"/>
            <a:ext cx="4246563" cy="661976"/>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&lt;</a:t>
            </a:r>
            <a:r>
              <a:rPr lang="en-GB" noProof="0" dirty="0" err="1" smtClean="0"/>
              <a:t>Titel</a:t>
            </a:r>
            <a:r>
              <a:rPr lang="en-GB" noProof="0" dirty="0" smtClean="0"/>
              <a:t>&gt;</a:t>
            </a:r>
          </a:p>
        </p:txBody>
      </p:sp>
      <p:sp>
        <p:nvSpPr>
          <p:cNvPr id="4" name="Inhaltsplatzhalter 3"/>
          <p:cNvSpPr>
            <a:spLocks noGrp="1"/>
          </p:cNvSpPr>
          <p:nvPr>
            <p:ph sz="half" idx="2" hasCustomPrompt="1"/>
          </p:nvPr>
        </p:nvSpPr>
        <p:spPr>
          <a:xfrm>
            <a:off x="250827" y="1643049"/>
            <a:ext cx="4246563" cy="4773625"/>
          </a:xfrm>
          <a:ln/>
        </p:spPr>
        <p:style>
          <a:lnRef idx="1">
            <a:schemeClr val="accent3"/>
          </a:lnRef>
          <a:fillRef idx="2">
            <a:schemeClr val="accent3"/>
          </a:fillRef>
          <a:effectRef idx="1">
            <a:schemeClr val="accent3"/>
          </a:effectRef>
          <a:fontRef idx="none"/>
        </p:style>
        <p:txBody>
          <a:bodyPr/>
          <a:lstStyle>
            <a:lvl1pPr>
              <a:defRPr sz="18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dirty="0" smtClean="0"/>
              <a:t>&lt;Text&gt;</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5" name="Textplatzhalter 4"/>
          <p:cNvSpPr>
            <a:spLocks noGrp="1"/>
          </p:cNvSpPr>
          <p:nvPr>
            <p:ph type="body" sz="quarter" idx="3" hasCustomPrompt="1"/>
          </p:nvPr>
        </p:nvSpPr>
        <p:spPr>
          <a:xfrm>
            <a:off x="4645025" y="981078"/>
            <a:ext cx="4248150" cy="661975"/>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&lt;</a:t>
            </a:r>
            <a:r>
              <a:rPr lang="en-GB" noProof="0" dirty="0" err="1" smtClean="0"/>
              <a:t>Titel</a:t>
            </a:r>
            <a:r>
              <a:rPr lang="en-GB" noProof="0" dirty="0" smtClean="0"/>
              <a:t>&gt;</a:t>
            </a:r>
          </a:p>
        </p:txBody>
      </p:sp>
      <p:sp>
        <p:nvSpPr>
          <p:cNvPr id="6" name="Inhaltsplatzhalter 5"/>
          <p:cNvSpPr>
            <a:spLocks noGrp="1"/>
          </p:cNvSpPr>
          <p:nvPr>
            <p:ph sz="quarter" idx="4" hasCustomPrompt="1"/>
          </p:nvPr>
        </p:nvSpPr>
        <p:spPr>
          <a:xfrm>
            <a:off x="4645025" y="1643049"/>
            <a:ext cx="4248150" cy="4773625"/>
          </a:xfrm>
          <a:ln/>
        </p:spPr>
        <p:style>
          <a:lnRef idx="1">
            <a:schemeClr val="accent3"/>
          </a:lnRef>
          <a:fillRef idx="2">
            <a:schemeClr val="accent3"/>
          </a:fillRef>
          <a:effectRef idx="1">
            <a:schemeClr val="accent3"/>
          </a:effectRef>
          <a:fontRef idx="none"/>
        </p:style>
        <p:txBody>
          <a:bodyPr/>
          <a:lstStyle>
            <a:lvl1pPr>
              <a:defRPr sz="18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GB" noProof="0" dirty="0" smtClean="0"/>
              <a:t>&lt;Text&gt;</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10" name="Titel 1"/>
          <p:cNvSpPr>
            <a:spLocks noGrp="1"/>
          </p:cNvSpPr>
          <p:nvPr>
            <p:ph type="title" hasCustomPrompt="1"/>
          </p:nvPr>
        </p:nvSpPr>
        <p:spPr>
          <a:xfrm>
            <a:off x="250827" y="44451"/>
            <a:ext cx="7535885" cy="720725"/>
          </a:xfrm>
        </p:spPr>
        <p:txBody>
          <a:bodyPr/>
          <a:lstStyle/>
          <a:p>
            <a:r>
              <a:rPr lang="en-GB" noProof="0" dirty="0" smtClean="0"/>
              <a:t>&lt;</a:t>
            </a:r>
            <a:r>
              <a:rPr lang="en-GB" noProof="0" dirty="0" err="1" smtClean="0"/>
              <a:t>Titel</a:t>
            </a:r>
            <a:r>
              <a:rPr lang="en-GB" noProof="0" dirty="0" smtClean="0"/>
              <a:t>&gt;</a:t>
            </a:r>
            <a:endParaRPr lang="en-GB" noProof="0" dirty="0"/>
          </a:p>
        </p:txBody>
      </p:sp>
      <p:sp>
        <p:nvSpPr>
          <p:cNvPr id="7" name="Rectangle 4"/>
          <p:cNvSpPr>
            <a:spLocks noGrp="1" noChangeArrowheads="1"/>
          </p:cNvSpPr>
          <p:nvPr>
            <p:ph type="dt" sz="half" idx="10"/>
          </p:nvPr>
        </p:nvSpPr>
        <p:spPr>
          <a:ln/>
        </p:spPr>
        <p:txBody>
          <a:bodyPr/>
          <a:lstStyle>
            <a:lvl1pPr>
              <a:defRPr/>
            </a:lvl1pPr>
          </a:lstStyle>
          <a:p>
            <a:pPr>
              <a:defRPr/>
            </a:pPr>
            <a:r>
              <a:rPr lang="en-GB" noProof="0" dirty="0" smtClean="0"/>
              <a:t>© sebis</a:t>
            </a:r>
            <a:endParaRPr lang="en-GB"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smtClean="0"/>
              <a:t>Florian Mittrücker - Master Thesis</a:t>
            </a: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GB" noProof="0" smtClean="0"/>
              <a:pPr>
                <a:defRPr/>
              </a:pPr>
              <a:t>‹#›</a:t>
            </a:fld>
            <a:endParaRPr lang="en-GB" noProof="0" dirty="0"/>
          </a:p>
        </p:txBody>
      </p:sp>
      <p:sp>
        <p:nvSpPr>
          <p:cNvPr id="11" name="Rectangle 5"/>
          <p:cNvSpPr txBox="1">
            <a:spLocks noChangeArrowheads="1"/>
          </p:cNvSpPr>
          <p:nvPr userDrawn="1"/>
        </p:nvSpPr>
        <p:spPr bwMode="auto">
          <a:xfrm>
            <a:off x="2670502" y="6567533"/>
            <a:ext cx="3413666"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endParaRPr lang="en-GB"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3" name="Fußzeilenplatzhalter 2"/>
          <p:cNvSpPr>
            <a:spLocks noGrp="1"/>
          </p:cNvSpPr>
          <p:nvPr>
            <p:ph type="ftr" sz="quarter" idx="10"/>
          </p:nvPr>
        </p:nvSpPr>
        <p:spPr/>
        <p:txBody>
          <a:bodyPr/>
          <a:lstStyle/>
          <a:p>
            <a:pPr>
              <a:defRPr/>
            </a:pPr>
            <a:r>
              <a:rPr lang="en-GB" dirty="0" smtClean="0"/>
              <a:t>Florian Mittrücker - Master Thesis </a:t>
            </a:r>
            <a:endParaRPr lang="en-GB" dirty="0"/>
          </a:p>
        </p:txBody>
      </p:sp>
      <p:sp>
        <p:nvSpPr>
          <p:cNvPr id="5" name="Foliennummernplatzhalter 4"/>
          <p:cNvSpPr>
            <a:spLocks noGrp="1"/>
          </p:cNvSpPr>
          <p:nvPr>
            <p:ph type="sldNum" sz="quarter" idx="12"/>
          </p:nvPr>
        </p:nvSpPr>
        <p:spPr/>
        <p:txBody>
          <a:bodyPr/>
          <a:lstStyle/>
          <a:p>
            <a:pPr>
              <a:defRPr/>
            </a:pPr>
            <a:fld id="{8774BFEF-BA1A-4E34-8ADC-0E379F10AB38}" type="slidenum">
              <a:rPr lang="en-GB" smtClean="0"/>
              <a:pPr>
                <a:defRPr/>
              </a:pPr>
              <a:t>‹#›</a:t>
            </a:fld>
            <a:endParaRPr lang="en-GB" dirty="0"/>
          </a:p>
        </p:txBody>
      </p:sp>
    </p:spTree>
    <p:extLst>
      <p:ext uri="{BB962C8B-B14F-4D97-AF65-F5344CB8AC3E}">
        <p14:creationId xmlns:p14="http://schemas.microsoft.com/office/powerpoint/2010/main" val="18860997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en-US" sz="2400" kern="1200" dirty="0">
                <a:solidFill>
                  <a:schemeClr val="bg1"/>
                </a:solidFill>
              </a:defRPr>
            </a:lvl1pPr>
          </a:lstStyle>
          <a:p>
            <a:pPr lvl="0"/>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3" name="Inhaltsplatzhalter 2"/>
          <p:cNvSpPr>
            <a:spLocks noGrp="1"/>
          </p:cNvSpPr>
          <p:nvPr>
            <p:ph idx="1"/>
          </p:nvPr>
        </p:nvSpPr>
        <p:spPr/>
        <p:txBody>
          <a:bodyPr/>
          <a:lstStyle>
            <a:lvl1pPr>
              <a:defRPr sz="1800"/>
            </a:lvl1pPr>
            <a:lvl2pPr>
              <a:defRPr sz="1400"/>
            </a:lvl2pPr>
            <a:lvl3pPr>
              <a:defRPr sz="1400"/>
            </a:lvl3pPr>
            <a:lvl4pPr>
              <a:defRPr sz="1400"/>
            </a:lvl4pPr>
            <a:lvl5pPr>
              <a:defRPr sz="1400"/>
            </a:lvl5pPr>
          </a:lstStyle>
          <a:p>
            <a:pPr lvl="0"/>
            <a:r>
              <a:rPr lang="en-GB" dirty="0" err="1" smtClean="0"/>
              <a:t>Textmasterformat</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8" name="Fußzeilenplatzhalter 2"/>
          <p:cNvSpPr>
            <a:spLocks noGrp="1"/>
          </p:cNvSpPr>
          <p:nvPr>
            <p:ph type="ftr" sz="quarter" idx="10"/>
          </p:nvPr>
        </p:nvSpPr>
        <p:spPr>
          <a:xfrm>
            <a:off x="249677" y="6569075"/>
            <a:ext cx="1946059" cy="288925"/>
          </a:xfrm>
        </p:spPr>
        <p:txBody>
          <a:bodyPr/>
          <a:lstStyle/>
          <a:p>
            <a:pPr>
              <a:defRPr/>
            </a:pPr>
            <a:r>
              <a:rPr lang="en-GB" dirty="0" smtClean="0"/>
              <a:t>Florian Mittrücker - Master Thesis </a:t>
            </a:r>
            <a:endParaRPr lang="en-GB" dirty="0"/>
          </a:p>
        </p:txBody>
      </p:sp>
      <p:sp>
        <p:nvSpPr>
          <p:cNvPr id="9" name="Foliennummernplatzhalter 4"/>
          <p:cNvSpPr>
            <a:spLocks noGrp="1"/>
          </p:cNvSpPr>
          <p:nvPr>
            <p:ph type="sldNum" sz="quarter" idx="12"/>
          </p:nvPr>
        </p:nvSpPr>
        <p:spPr>
          <a:xfrm>
            <a:off x="8643938" y="6570615"/>
            <a:ext cx="249237" cy="288925"/>
          </a:xfrm>
        </p:spPr>
        <p:txBody>
          <a:bodyPr/>
          <a:lstStyle/>
          <a:p>
            <a:pPr>
              <a:defRPr/>
            </a:pPr>
            <a:fld id="{8774BFEF-BA1A-4E34-8ADC-0E379F10AB38}" type="slidenum">
              <a:rPr lang="en-GB" smtClean="0"/>
              <a:pPr>
                <a:defRPr/>
              </a:pPr>
              <a:t>‹#›</a:t>
            </a:fld>
            <a:endParaRPr lang="en-GB" dirty="0"/>
          </a:p>
        </p:txBody>
      </p:sp>
      <p:sp>
        <p:nvSpPr>
          <p:cNvPr id="10" name="Rectangle 5"/>
          <p:cNvSpPr txBox="1">
            <a:spLocks noChangeArrowheads="1"/>
          </p:cNvSpPr>
          <p:nvPr userDrawn="1"/>
        </p:nvSpPr>
        <p:spPr bwMode="auto">
          <a:xfrm>
            <a:off x="2670502" y="6567533"/>
            <a:ext cx="3413666"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endParaRPr lang="en-GB" dirty="0"/>
          </a:p>
        </p:txBody>
      </p:sp>
    </p:spTree>
    <p:extLst>
      <p:ext uri="{BB962C8B-B14F-4D97-AF65-F5344CB8AC3E}">
        <p14:creationId xmlns:p14="http://schemas.microsoft.com/office/powerpoint/2010/main" val="29435085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en-US" sz="2400" kern="1200" dirty="0">
                <a:solidFill>
                  <a:schemeClr val="bg1"/>
                </a:solidFill>
              </a:defRPr>
            </a:lvl1pPr>
          </a:lstStyle>
          <a:p>
            <a:pPr lvl="0"/>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3" name="Inhaltsplatzhalter 2"/>
          <p:cNvSpPr>
            <a:spLocks noGrp="1"/>
          </p:cNvSpPr>
          <p:nvPr>
            <p:ph idx="1"/>
          </p:nvPr>
        </p:nvSpPr>
        <p:spPr/>
        <p:txBody>
          <a:bodyPr/>
          <a:lstStyle>
            <a:lvl1pPr>
              <a:defRPr sz="1800"/>
            </a:lvl1pPr>
            <a:lvl2pPr>
              <a:defRPr sz="1400"/>
            </a:lvl2pPr>
            <a:lvl3pPr>
              <a:defRPr sz="1400"/>
            </a:lvl3pPr>
            <a:lvl4pPr>
              <a:defRPr sz="1400"/>
            </a:lvl4pPr>
            <a:lvl5pPr>
              <a:defRPr sz="1400"/>
            </a:lvl5pPr>
          </a:lstStyle>
          <a:p>
            <a:pPr lvl="0"/>
            <a:r>
              <a:rPr lang="en-GB" dirty="0" err="1" smtClean="0"/>
              <a:t>Textmasterformat</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8" name="Fußzeilenplatzhalter 2"/>
          <p:cNvSpPr>
            <a:spLocks noGrp="1"/>
          </p:cNvSpPr>
          <p:nvPr>
            <p:ph type="ftr" sz="quarter" idx="10"/>
          </p:nvPr>
        </p:nvSpPr>
        <p:spPr>
          <a:xfrm>
            <a:off x="249677" y="6569075"/>
            <a:ext cx="1946059" cy="288925"/>
          </a:xfrm>
        </p:spPr>
        <p:txBody>
          <a:bodyPr/>
          <a:lstStyle/>
          <a:p>
            <a:pPr>
              <a:defRPr/>
            </a:pPr>
            <a:r>
              <a:rPr lang="en-GB" dirty="0" smtClean="0"/>
              <a:t>Florian Mittrücker - Master Thesis </a:t>
            </a:r>
            <a:endParaRPr lang="en-GB" dirty="0"/>
          </a:p>
        </p:txBody>
      </p:sp>
      <p:sp>
        <p:nvSpPr>
          <p:cNvPr id="9" name="Foliennummernplatzhalter 4"/>
          <p:cNvSpPr>
            <a:spLocks noGrp="1"/>
          </p:cNvSpPr>
          <p:nvPr>
            <p:ph type="sldNum" sz="quarter" idx="12"/>
          </p:nvPr>
        </p:nvSpPr>
        <p:spPr>
          <a:xfrm>
            <a:off x="8643938" y="6570615"/>
            <a:ext cx="249237" cy="288925"/>
          </a:xfrm>
        </p:spPr>
        <p:txBody>
          <a:bodyPr/>
          <a:lstStyle/>
          <a:p>
            <a:pPr>
              <a:defRPr/>
            </a:pPr>
            <a:fld id="{8774BFEF-BA1A-4E34-8ADC-0E379F10AB38}" type="slidenum">
              <a:rPr lang="en-GB" smtClean="0"/>
              <a:pPr>
                <a:defRPr/>
              </a:pPr>
              <a:t>‹#›</a:t>
            </a:fld>
            <a:endParaRPr lang="en-GB" dirty="0"/>
          </a:p>
        </p:txBody>
      </p:sp>
      <p:sp>
        <p:nvSpPr>
          <p:cNvPr id="10" name="Rectangle 5"/>
          <p:cNvSpPr txBox="1">
            <a:spLocks noChangeArrowheads="1"/>
          </p:cNvSpPr>
          <p:nvPr userDrawn="1"/>
        </p:nvSpPr>
        <p:spPr bwMode="auto">
          <a:xfrm>
            <a:off x="2670502" y="6567533"/>
            <a:ext cx="3413666"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de-DE"/>
            </a:defPPr>
            <a:lvl1pPr algn="l" rtl="0" eaLnBrk="0" fontAlgn="base" hangingPunct="0">
              <a:spcBef>
                <a:spcPct val="0"/>
              </a:spcBef>
              <a:spcAft>
                <a:spcPct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a:lstStyle>
          <a:p>
            <a:pPr>
              <a:defRPr/>
            </a:pPr>
            <a:endParaRPr lang="en-GB" dirty="0"/>
          </a:p>
        </p:txBody>
      </p:sp>
    </p:spTree>
    <p:extLst>
      <p:ext uri="{BB962C8B-B14F-4D97-AF65-F5344CB8AC3E}">
        <p14:creationId xmlns:p14="http://schemas.microsoft.com/office/powerpoint/2010/main" val="31837556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userDrawn="1">
  <p:cSld name="Free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to add core message of slide</a:t>
            </a:r>
            <a:endParaRPr lang="en-GB" noProof="0" dirty="0"/>
          </a:p>
        </p:txBody>
      </p:sp>
      <p:sp>
        <p:nvSpPr>
          <p:cNvPr id="4" name="Textplatzhalter 3"/>
          <p:cNvSpPr>
            <a:spLocks noGrp="1"/>
          </p:cNvSpPr>
          <p:nvPr>
            <p:ph type="body" sz="quarter" idx="11" hasCustomPrompt="1"/>
          </p:nvPr>
        </p:nvSpPr>
        <p:spPr>
          <a:xfrm>
            <a:off x="541338" y="1412875"/>
            <a:ext cx="8207375" cy="369332"/>
          </a:xfrm>
        </p:spPr>
        <p:txBody>
          <a:bodyPr>
            <a:spAutoFit/>
          </a:bodyPr>
          <a:lstStyle>
            <a:lvl1pPr>
              <a:defRPr/>
            </a:lvl1pPr>
          </a:lstStyle>
          <a:p>
            <a:pPr lvl="0"/>
            <a:r>
              <a:rPr lang="en-GB" noProof="0" dirty="0" smtClean="0"/>
              <a:t>Title (description of slide content), Arial 14 </a:t>
            </a:r>
            <a:r>
              <a:rPr lang="en-GB" noProof="0" dirty="0" err="1" smtClean="0"/>
              <a:t>pt</a:t>
            </a:r>
            <a:r>
              <a:rPr lang="en-GB" noProof="0" dirty="0" smtClean="0"/>
              <a:t>, maximum of 1 line</a:t>
            </a:r>
          </a:p>
        </p:txBody>
      </p:sp>
    </p:spTree>
    <p:extLst>
      <p:ext uri="{BB962C8B-B14F-4D97-AF65-F5344CB8AC3E}">
        <p14:creationId xmlns:p14="http://schemas.microsoft.com/office/powerpoint/2010/main" val="1121322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2"/>
            </p:custDataLst>
            <p:extLst>
              <p:ext uri="{D42A27DB-BD31-4B8C-83A1-F6EECF244321}">
                <p14:modId xmlns:p14="http://schemas.microsoft.com/office/powerpoint/2010/main" val="2884006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0" name="think-cell Folie" r:id="rId13" imgW="270" imgH="270" progId="TCLayout.ActiveDocument.1">
                  <p:embed/>
                </p:oleObj>
              </mc:Choice>
              <mc:Fallback>
                <p:oleObj name="think-cell Foli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13" name="Rechteck 12"/>
          <p:cNvSpPr/>
          <p:nvPr userDrawn="1"/>
        </p:nvSpPr>
        <p:spPr bwMode="auto">
          <a:xfrm>
            <a:off x="0" y="6569075"/>
            <a:ext cx="9143492" cy="288923"/>
          </a:xfrm>
          <a:prstGeom prst="rect">
            <a:avLst/>
          </a:prstGeom>
          <a:solidFill>
            <a:schemeClr val="accent4"/>
          </a:solidFill>
          <a:ln>
            <a:solidFill>
              <a:schemeClr val="accent4"/>
            </a:solid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noProof="0" dirty="0" smtClean="0">
              <a:solidFill>
                <a:schemeClr val="bg1"/>
              </a:solidFill>
              <a:latin typeface="+mn-lt"/>
              <a:cs typeface="Arial" pitchFamily="34" charset="0"/>
            </a:endParaRPr>
          </a:p>
        </p:txBody>
      </p:sp>
      <p:sp>
        <p:nvSpPr>
          <p:cNvPr id="5" name="Rechteck 4"/>
          <p:cNvSpPr/>
          <p:nvPr/>
        </p:nvSpPr>
        <p:spPr bwMode="auto">
          <a:xfrm>
            <a:off x="-508" y="1586"/>
            <a:ext cx="9144000" cy="872716"/>
          </a:xfrm>
          <a:prstGeom prst="rect">
            <a:avLst/>
          </a:prstGeom>
          <a:solidFill>
            <a:schemeClr val="accent4"/>
          </a:solidFill>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lvl="0" algn="ctr"/>
            <a:endParaRPr lang="en-GB" noProof="0" dirty="0" smtClean="0">
              <a:solidFill>
                <a:schemeClr val="lt1"/>
              </a:solidFill>
              <a:latin typeface="+mj-lt"/>
            </a:endParaRPr>
          </a:p>
        </p:txBody>
      </p:sp>
      <p:sp>
        <p:nvSpPr>
          <p:cNvPr id="4098" name="Rectangle 2"/>
          <p:cNvSpPr>
            <a:spLocks noGrp="1" noChangeArrowheads="1"/>
          </p:cNvSpPr>
          <p:nvPr>
            <p:ph type="title"/>
          </p:nvPr>
        </p:nvSpPr>
        <p:spPr bwMode="auto">
          <a:xfrm>
            <a:off x="250825" y="44450"/>
            <a:ext cx="7535863"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GB" noProof="0" dirty="0" smtClean="0"/>
              <a:t>&lt;</a:t>
            </a:r>
            <a:r>
              <a:rPr lang="en-GB" noProof="0" dirty="0" err="1" smtClean="0"/>
              <a:t>Titel</a:t>
            </a:r>
            <a:r>
              <a:rPr lang="en-GB" noProof="0" dirty="0" smtClean="0"/>
              <a:t>&gt;</a:t>
            </a:r>
          </a:p>
        </p:txBody>
      </p:sp>
      <p:sp>
        <p:nvSpPr>
          <p:cNvPr id="4099" name="Rectangle 3"/>
          <p:cNvSpPr>
            <a:spLocks noGrp="1" noChangeArrowheads="1"/>
          </p:cNvSpPr>
          <p:nvPr>
            <p:ph type="body" idx="1"/>
          </p:nvPr>
        </p:nvSpPr>
        <p:spPr bwMode="auto">
          <a:xfrm>
            <a:off x="250825" y="981075"/>
            <a:ext cx="864235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dirty="0" smtClean="0"/>
              <a:t>&lt;Text&gt;</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2" name="Rectangle 4"/>
          <p:cNvSpPr>
            <a:spLocks noGrp="1" noChangeArrowheads="1"/>
          </p:cNvSpPr>
          <p:nvPr>
            <p:ph type="dt" sz="half" idx="2"/>
          </p:nvPr>
        </p:nvSpPr>
        <p:spPr bwMode="auto">
          <a:xfrm>
            <a:off x="7037388" y="657061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solidFill>
                <a:latin typeface="+mn-lt"/>
                <a:cs typeface="+mn-cs"/>
              </a:defRPr>
            </a:lvl1pPr>
          </a:lstStyle>
          <a:p>
            <a:pPr>
              <a:defRPr/>
            </a:pPr>
            <a:r>
              <a:rPr lang="en-GB" noProof="0" dirty="0" smtClean="0"/>
              <a:t>© sebis</a:t>
            </a:r>
            <a:endParaRPr lang="en-GB" noProof="0" dirty="0"/>
          </a:p>
        </p:txBody>
      </p:sp>
      <p:sp>
        <p:nvSpPr>
          <p:cNvPr id="1029" name="Rectangle 5"/>
          <p:cNvSpPr>
            <a:spLocks noGrp="1" noChangeArrowheads="1"/>
          </p:cNvSpPr>
          <p:nvPr>
            <p:ph type="ftr" sz="quarter" idx="3"/>
          </p:nvPr>
        </p:nvSpPr>
        <p:spPr bwMode="auto">
          <a:xfrm>
            <a:off x="249677" y="6569075"/>
            <a:ext cx="1946059"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solidFill>
                <a:latin typeface="+mn-lt"/>
                <a:cs typeface="+mn-cs"/>
              </a:defRPr>
            </a:lvl1pPr>
          </a:lstStyle>
          <a:p>
            <a:pPr>
              <a:defRPr/>
            </a:pPr>
            <a:r>
              <a:rPr lang="en-GB" dirty="0" smtClean="0"/>
              <a:t>Florian Mittrücker - Master Thesis</a:t>
            </a:r>
            <a:endParaRPr lang="en-GB" dirty="0"/>
          </a:p>
        </p:txBody>
      </p:sp>
      <p:sp>
        <p:nvSpPr>
          <p:cNvPr id="1030" name="Rectangle 6"/>
          <p:cNvSpPr>
            <a:spLocks noGrp="1" noChangeArrowheads="1"/>
          </p:cNvSpPr>
          <p:nvPr>
            <p:ph type="sldNum" sz="quarter" idx="4"/>
          </p:nvPr>
        </p:nvSpPr>
        <p:spPr bwMode="auto">
          <a:xfrm>
            <a:off x="8643938" y="6570615"/>
            <a:ext cx="24923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800">
                <a:solidFill>
                  <a:schemeClr val="bg1"/>
                </a:solidFill>
                <a:latin typeface="+mn-lt"/>
                <a:cs typeface="+mn-cs"/>
              </a:defRPr>
            </a:lvl1pPr>
          </a:lstStyle>
          <a:p>
            <a:pPr>
              <a:defRPr/>
            </a:pPr>
            <a:fld id="{5E4FF76D-8657-43F1-929B-F6D2FAB2741A}" type="slidenum">
              <a:rPr lang="en-GB" noProof="0" smtClean="0"/>
              <a:pPr>
                <a:defRPr/>
              </a:pPr>
              <a:t>‹#›</a:t>
            </a:fld>
            <a:endParaRPr lang="en-GB" noProof="0" dirty="0"/>
          </a:p>
        </p:txBody>
      </p:sp>
      <p:pic>
        <p:nvPicPr>
          <p:cNvPr id="15" name="Grafik 14"/>
          <p:cNvPicPr>
            <a:picLocks noChangeAspect="1"/>
          </p:cNvPicPr>
          <p:nvPr/>
        </p:nvPicPr>
        <p:blipFill>
          <a:blip r:embed="rId15" cstate="print">
            <a:clrChange>
              <a:clrFrom>
                <a:srgbClr val="000000"/>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11971" y="436358"/>
            <a:ext cx="881203" cy="282572"/>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80" r:id="rId6"/>
    <p:sldLayoutId id="2147483781" r:id="rId7"/>
    <p:sldLayoutId id="2147483782" r:id="rId8"/>
    <p:sldLayoutId id="2147483783" r:id="rId9"/>
  </p:sldLayoutIdLst>
  <p:transition/>
  <p:timing>
    <p:tnLst>
      <p:par>
        <p:cTn id="1" dur="indefinite" restart="never" nodeType="tmRoot"/>
      </p:par>
    </p:tnLst>
  </p:timing>
  <p:hf hdr="0"/>
  <p:txStyles>
    <p:titleStyle>
      <a:lvl1pPr algn="l" rtl="0" eaLnBrk="1" fontAlgn="base" hangingPunct="1">
        <a:spcBef>
          <a:spcPct val="0"/>
        </a:spcBef>
        <a:spcAft>
          <a:spcPct val="0"/>
        </a:spcAft>
        <a:defRPr sz="2400" b="0" i="0" baseline="0">
          <a:solidFill>
            <a:schemeClr val="bg1"/>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sz="1400"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sz="1400"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4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4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image" Target="../media/image8.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6.xml"/><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programmer.97things.oreilly.com/wiki/index.php/The_Single_Responsibility_Principle" TargetMode="External"/><Relationship Id="rId7" Type="http://schemas.openxmlformats.org/officeDocument/2006/relationships/hyperlink" Target="https://www.tigerteam.dk/2014/micro-services-its-not-only-the-size-that-matters-its-also-how-you-use-them-part-1/" TargetMode="External"/><Relationship Id="rId2" Type="http://schemas.openxmlformats.org/officeDocument/2006/relationships/hyperlink" Target="http://www.slideshare.net/adriancockcroft/microxchg-microservices" TargetMode="External"/><Relationship Id="rId1" Type="http://schemas.openxmlformats.org/officeDocument/2006/relationships/slideLayout" Target="../slideLayouts/slideLayout6.xml"/><Relationship Id="rId6" Type="http://schemas.openxmlformats.org/officeDocument/2006/relationships/hyperlink" Target="http://deviq.com/single-responsibility-principle/" TargetMode="External"/><Relationship Id="rId5" Type="http://schemas.openxmlformats.org/officeDocument/2006/relationships/hyperlink" Target="http://www.objectmentor.com/resources/articles/srp.pdf" TargetMode="External"/><Relationship Id="rId4" Type="http://schemas.openxmlformats.org/officeDocument/2006/relationships/hyperlink" Target="http://www.mattstine.com/2014/06/30/microservices-are-soli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infoq.com/news/2015/02/characteristics-microservices-ap"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emf"/><Relationship Id="rId1" Type="http://schemas.openxmlformats.org/officeDocument/2006/relationships/slideLayout" Target="../slideLayouts/slideLayout6.xml"/><Relationship Id="rId5" Type="http://schemas.openxmlformats.org/officeDocument/2006/relationships/image" Target="../media/image63.jpeg"/><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Designing a business platform using </a:t>
            </a:r>
            <a:r>
              <a:rPr lang="en-GB" sz="2800" dirty="0" err="1" smtClean="0"/>
              <a:t>Microservices</a:t>
            </a:r>
            <a:endParaRPr lang="en-GB" sz="2800" dirty="0"/>
          </a:p>
        </p:txBody>
      </p:sp>
      <p:sp>
        <p:nvSpPr>
          <p:cNvPr id="3" name="Text Placeholder 2"/>
          <p:cNvSpPr>
            <a:spLocks noGrp="1"/>
          </p:cNvSpPr>
          <p:nvPr>
            <p:ph type="body" sz="quarter" idx="10"/>
          </p:nvPr>
        </p:nvSpPr>
        <p:spPr>
          <a:xfrm>
            <a:off x="457199" y="3766608"/>
            <a:ext cx="8722802" cy="369332"/>
          </a:xfrm>
        </p:spPr>
        <p:txBody>
          <a:bodyPr/>
          <a:lstStyle/>
          <a:p>
            <a:r>
              <a:rPr lang="en-GB" dirty="0" err="1" smtClean="0"/>
              <a:t>Rajendra</a:t>
            </a:r>
            <a:r>
              <a:rPr lang="en-GB" dirty="0" smtClean="0"/>
              <a:t> </a:t>
            </a:r>
            <a:r>
              <a:rPr lang="en-GB" dirty="0" err="1" smtClean="0"/>
              <a:t>Kharbuja</a:t>
            </a:r>
            <a:r>
              <a:rPr lang="en-GB" dirty="0" smtClean="0"/>
              <a:t>, </a:t>
            </a:r>
            <a:r>
              <a:rPr lang="en-GB" dirty="0"/>
              <a:t>Master Thesis </a:t>
            </a:r>
            <a:r>
              <a:rPr lang="en-GB" dirty="0" smtClean="0"/>
              <a:t>- Initial Presentation</a:t>
            </a:r>
            <a:endParaRPr lang="en-GB" dirty="0"/>
          </a:p>
        </p:txBody>
      </p:sp>
    </p:spTree>
    <p:extLst>
      <p:ext uri="{BB962C8B-B14F-4D97-AF65-F5344CB8AC3E}">
        <p14:creationId xmlns:p14="http://schemas.microsoft.com/office/powerpoint/2010/main" val="33799131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9" name="CustomShape 5"/>
          <p:cNvSpPr/>
          <p:nvPr/>
        </p:nvSpPr>
        <p:spPr>
          <a:xfrm>
            <a:off x="375840" y="957960"/>
            <a:ext cx="8398080" cy="4392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Strategical Design</a:t>
            </a:r>
            <a:endParaRPr/>
          </a:p>
        </p:txBody>
      </p:sp>
      <p:sp>
        <p:nvSpPr>
          <p:cNvPr id="10" name="CustomShape 6"/>
          <p:cNvSpPr/>
          <p:nvPr/>
        </p:nvSpPr>
        <p:spPr>
          <a:xfrm>
            <a:off x="549000" y="1531800"/>
            <a:ext cx="8224920" cy="110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buFontTx/>
              <a:buChar char="-"/>
            </a:pPr>
            <a:r>
              <a:rPr lang="en-US" sz="1800" strike="noStrike" spc="-1" dirty="0" smtClean="0">
                <a:solidFill>
                  <a:srgbClr val="000000"/>
                </a:solidFill>
                <a:uFill>
                  <a:solidFill>
                    <a:srgbClr val="FFFFFF"/>
                  </a:solidFill>
                </a:uFill>
                <a:latin typeface="Arial"/>
                <a:ea typeface="DejaVu Sans"/>
              </a:rPr>
              <a:t>all </a:t>
            </a:r>
            <a:r>
              <a:rPr lang="en-US" sz="1800" strike="noStrike" spc="-1" dirty="0">
                <a:solidFill>
                  <a:srgbClr val="000000"/>
                </a:solidFill>
                <a:uFill>
                  <a:solidFill>
                    <a:srgbClr val="FFFFFF"/>
                  </a:solidFill>
                </a:uFill>
                <a:latin typeface="Arial"/>
                <a:ea typeface="DejaVu Sans"/>
              </a:rPr>
              <a:t>cohesive unified domain models do not reflect contextual differences in vocabularies and </a:t>
            </a:r>
            <a:r>
              <a:rPr lang="en-US" sz="1800" strike="noStrike" spc="-1" dirty="0" smtClean="0">
                <a:solidFill>
                  <a:srgbClr val="000000"/>
                </a:solidFill>
                <a:uFill>
                  <a:solidFill>
                    <a:srgbClr val="FFFFFF"/>
                  </a:solidFill>
                </a:uFill>
                <a:latin typeface="Arial"/>
                <a:ea typeface="DejaVu Sans"/>
              </a:rPr>
              <a:t>concepts</a:t>
            </a:r>
          </a:p>
          <a:p>
            <a:pPr marL="285750" indent="-285750">
              <a:buFontTx/>
              <a:buChar char="-"/>
            </a:pPr>
            <a:r>
              <a:rPr lang="en-US" spc="-1" dirty="0">
                <a:solidFill>
                  <a:srgbClr val="000000"/>
                </a:solidFill>
                <a:uFill>
                  <a:solidFill>
                    <a:srgbClr val="FFFFFF"/>
                  </a:solidFill>
                </a:uFill>
                <a:ea typeface="DejaVu Sans"/>
              </a:rPr>
              <a:t>divide the system into modular and manageable parts  which work </a:t>
            </a:r>
            <a:r>
              <a:rPr lang="en-US" spc="-1" dirty="0" smtClean="0">
                <a:solidFill>
                  <a:srgbClr val="000000"/>
                </a:solidFill>
                <a:uFill>
                  <a:solidFill>
                    <a:srgbClr val="FFFFFF"/>
                  </a:solidFill>
                </a:uFill>
                <a:ea typeface="DejaVu Sans"/>
              </a:rPr>
              <a:t>together</a:t>
            </a:r>
            <a:endParaRPr lang="en-US" dirty="0"/>
          </a:p>
        </p:txBody>
      </p:sp>
      <p:sp>
        <p:nvSpPr>
          <p:cNvPr id="11" name="CustomShape 7"/>
          <p:cNvSpPr/>
          <p:nvPr/>
        </p:nvSpPr>
        <p:spPr>
          <a:xfrm>
            <a:off x="389160" y="3226680"/>
            <a:ext cx="8489520" cy="180000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2" name="CustomShape 8"/>
          <p:cNvSpPr/>
          <p:nvPr/>
        </p:nvSpPr>
        <p:spPr>
          <a:xfrm>
            <a:off x="389160" y="3210480"/>
            <a:ext cx="8489520" cy="3589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1: Divide the problem domain into subdomains</a:t>
            </a:r>
            <a:endParaRPr/>
          </a:p>
        </p:txBody>
      </p:sp>
      <p:sp>
        <p:nvSpPr>
          <p:cNvPr id="13" name="CustomShape 9"/>
          <p:cNvSpPr/>
          <p:nvPr/>
        </p:nvSpPr>
        <p:spPr>
          <a:xfrm>
            <a:off x="640440" y="3737160"/>
            <a:ext cx="7200000" cy="85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 identify core business functionalities and map them into subdomains</a:t>
            </a:r>
            <a:endParaRPr/>
          </a:p>
          <a:p>
            <a:r>
              <a:rPr lang="en-US" sz="1800" strike="noStrike" spc="-1">
                <a:solidFill>
                  <a:srgbClr val="000000"/>
                </a:solidFill>
                <a:uFill>
                  <a:solidFill>
                    <a:srgbClr val="FFFFFF"/>
                  </a:solidFill>
                </a:uFill>
                <a:latin typeface="Arial"/>
                <a:ea typeface="DejaVu Sans"/>
              </a:rPr>
              <a:t>- identify supporting and generic subdomains</a:t>
            </a:r>
            <a:endParaRPr/>
          </a:p>
          <a:p>
            <a:r>
              <a:rPr lang="en-US" sz="1800" strike="noStrike" spc="-1">
                <a:solidFill>
                  <a:srgbClr val="000000"/>
                </a:solidFill>
                <a:uFill>
                  <a:solidFill>
                    <a:srgbClr val="FFFFFF"/>
                  </a:solidFill>
                </a:uFill>
                <a:latin typeface="Arial"/>
                <a:ea typeface="DejaVu Sans"/>
              </a:rPr>
              <a:t>- divide the resulting domains along multiple strategies</a:t>
            </a:r>
            <a:endParaRPr/>
          </a:p>
        </p:txBody>
      </p:sp>
      <p:sp>
        <p:nvSpPr>
          <p:cNvPr id="14" name="CustomShape 10"/>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Domain Driven Design</a:t>
            </a:r>
            <a:endParaRPr/>
          </a:p>
        </p:txBody>
      </p:sp>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6" name="Slide Number Placeholder 3"/>
          <p:cNvSpPr>
            <a:spLocks noGrp="1"/>
          </p:cNvSpPr>
          <p:nvPr>
            <p:ph type="sldNum" sz="quarter" idx="12"/>
          </p:nvPr>
        </p:nvSpPr>
        <p:spPr>
          <a:xfrm>
            <a:off x="8643938" y="6570615"/>
            <a:ext cx="249237" cy="288925"/>
          </a:xfrm>
        </p:spPr>
        <p:txBody>
          <a:bodyPr/>
          <a:lstStyle/>
          <a:p>
            <a:pPr>
              <a:defRPr/>
            </a:pPr>
            <a:r>
              <a:rPr lang="en-GB" dirty="0" smtClean="0"/>
              <a:t>10</a:t>
            </a:r>
            <a:endParaRPr lang="en-GB" dirty="0"/>
          </a:p>
        </p:txBody>
      </p:sp>
    </p:spTree>
    <p:extLst>
      <p:ext uri="{BB962C8B-B14F-4D97-AF65-F5344CB8AC3E}">
        <p14:creationId xmlns:p14="http://schemas.microsoft.com/office/powerpoint/2010/main" val="67789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61200"/>
            <a:ext cx="360" cy="360"/>
          </a:xfrm>
          <a:prstGeom prst="rect">
            <a:avLst/>
          </a:prstGeom>
          <a:ln>
            <a:noFill/>
          </a:ln>
        </p:spPr>
      </p:pic>
      <p:sp>
        <p:nvSpPr>
          <p:cNvPr id="8" name="CustomShape 4"/>
          <p:cNvSpPr/>
          <p:nvPr/>
        </p:nvSpPr>
        <p:spPr>
          <a:xfrm>
            <a:off x="323640" y="37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9" name="CustomShape 5"/>
          <p:cNvSpPr/>
          <p:nvPr/>
        </p:nvSpPr>
        <p:spPr>
          <a:xfrm>
            <a:off x="717840" y="398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Domain Driven Design</a:t>
            </a:r>
            <a:endParaRPr/>
          </a:p>
        </p:txBody>
      </p:sp>
      <p:sp>
        <p:nvSpPr>
          <p:cNvPr id="10" name="CustomShape 6"/>
          <p:cNvSpPr/>
          <p:nvPr/>
        </p:nvSpPr>
        <p:spPr>
          <a:xfrm>
            <a:off x="274320" y="3342240"/>
            <a:ext cx="8489520" cy="159300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1" name="CustomShape 7"/>
          <p:cNvSpPr/>
          <p:nvPr/>
        </p:nvSpPr>
        <p:spPr>
          <a:xfrm>
            <a:off x="284400" y="313920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dirty="0">
                <a:solidFill>
                  <a:srgbClr val="FFFFFF"/>
                </a:solidFill>
                <a:uFill>
                  <a:solidFill>
                    <a:srgbClr val="FFFFFF"/>
                  </a:solidFill>
                </a:uFill>
                <a:latin typeface="Arial"/>
                <a:ea typeface="ＭＳ Ｐゴシック"/>
              </a:rPr>
              <a:t>Hints</a:t>
            </a:r>
            <a:endParaRPr dirty="0"/>
          </a:p>
        </p:txBody>
      </p:sp>
      <p:sp>
        <p:nvSpPr>
          <p:cNvPr id="12" name="CustomShape 8"/>
          <p:cNvSpPr/>
          <p:nvPr/>
        </p:nvSpPr>
        <p:spPr>
          <a:xfrm>
            <a:off x="453240" y="3687840"/>
            <a:ext cx="8048880" cy="85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1. assign individual bounded context to the subdomains identified in step 1</a:t>
            </a:r>
            <a:endParaRPr/>
          </a:p>
          <a:p>
            <a:r>
              <a:rPr lang="en-US" sz="1800" strike="noStrike" spc="-1">
                <a:solidFill>
                  <a:srgbClr val="000000"/>
                </a:solidFill>
                <a:uFill>
                  <a:solidFill>
                    <a:srgbClr val="FFFFFF"/>
                  </a:solidFill>
                </a:uFill>
                <a:latin typeface="Arial"/>
                <a:ea typeface="DejaVu Sans"/>
              </a:rPr>
              <a:t>2. identify polysemes</a:t>
            </a:r>
            <a:endParaRPr/>
          </a:p>
          <a:p>
            <a:r>
              <a:rPr lang="en-US" sz="1800" strike="noStrike" spc="-1">
                <a:solidFill>
                  <a:srgbClr val="000000"/>
                </a:solidFill>
                <a:uFill>
                  <a:solidFill>
                    <a:srgbClr val="FFFFFF"/>
                  </a:solidFill>
                </a:uFill>
                <a:latin typeface="Arial"/>
                <a:ea typeface="DejaVu Sans"/>
              </a:rPr>
              <a:t>3. identify independent generic functionality supporting the subdomain</a:t>
            </a:r>
            <a:endParaRPr/>
          </a:p>
        </p:txBody>
      </p:sp>
      <p:sp>
        <p:nvSpPr>
          <p:cNvPr id="13" name="CustomShape 9"/>
          <p:cNvSpPr/>
          <p:nvPr/>
        </p:nvSpPr>
        <p:spPr>
          <a:xfrm>
            <a:off x="365760" y="976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2: Identify Bounded Contexts</a:t>
            </a:r>
            <a:endParaRPr/>
          </a:p>
        </p:txBody>
      </p:sp>
      <p:sp>
        <p:nvSpPr>
          <p:cNvPr id="14" name="CustomShape 10"/>
          <p:cNvSpPr/>
          <p:nvPr/>
        </p:nvSpPr>
        <p:spPr>
          <a:xfrm>
            <a:off x="542160" y="1616760"/>
            <a:ext cx="7957440" cy="122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600" strike="noStrike" spc="-1">
                <a:solidFill>
                  <a:srgbClr val="000000"/>
                </a:solidFill>
                <a:uFill>
                  <a:solidFill>
                    <a:srgbClr val="FFFFFF"/>
                  </a:solidFill>
                </a:uFill>
                <a:latin typeface="Arial"/>
                <a:ea typeface="DejaVu Sans"/>
              </a:rPr>
              <a:t>" A Bounded Context delimits the applicability of a particular model so that team members have a clear and shared understanding of what has to be consistent and how it relates to other contexts. A bounded context has specific functionality and explicitly defines boundary around team organization, code bases and database schemas".  [ E.Evans]</a:t>
            </a:r>
            <a:endParaRPr/>
          </a:p>
        </p:txBody>
      </p:sp>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6" name="Slide Number Placeholder 3"/>
          <p:cNvSpPr>
            <a:spLocks noGrp="1"/>
          </p:cNvSpPr>
          <p:nvPr>
            <p:ph type="sldNum" sz="quarter" idx="12"/>
          </p:nvPr>
        </p:nvSpPr>
        <p:spPr>
          <a:xfrm>
            <a:off x="8643938" y="6570615"/>
            <a:ext cx="249237" cy="288925"/>
          </a:xfrm>
        </p:spPr>
        <p:txBody>
          <a:bodyPr/>
          <a:lstStyle/>
          <a:p>
            <a:pPr>
              <a:defRPr/>
            </a:pPr>
            <a:r>
              <a:rPr lang="en-GB" dirty="0" smtClean="0"/>
              <a:t>11</a:t>
            </a:r>
            <a:endParaRPr lang="en-GB" dirty="0"/>
          </a:p>
        </p:txBody>
      </p:sp>
    </p:spTree>
    <p:extLst>
      <p:ext uri="{BB962C8B-B14F-4D97-AF65-F5344CB8AC3E}">
        <p14:creationId xmlns:p14="http://schemas.microsoft.com/office/powerpoint/2010/main" val="370482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12</a:t>
            </a:fld>
            <a:endParaRPr lang="en-GB" dirty="0"/>
          </a:p>
        </p:txBody>
      </p:sp>
      <p:pic>
        <p:nvPicPr>
          <p:cNvPr id="7" name="Picture 6"/>
          <p:cNvPicPr/>
          <p:nvPr/>
        </p:nvPicPr>
        <p:blipFill>
          <a:blip r:embed="rId2"/>
          <a:stretch/>
        </p:blipFill>
        <p:spPr>
          <a:xfrm>
            <a:off x="360" y="10080"/>
            <a:ext cx="360" cy="360"/>
          </a:xfrm>
          <a:prstGeom prst="rect">
            <a:avLst/>
          </a:prstGeom>
          <a:ln>
            <a:noFill/>
          </a:ln>
        </p:spPr>
      </p:pic>
      <p:sp>
        <p:nvSpPr>
          <p:cNvPr id="8" name="CustomShape 4"/>
          <p:cNvSpPr/>
          <p:nvPr/>
        </p:nvSpPr>
        <p:spPr>
          <a:xfrm>
            <a:off x="323640" y="10836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6944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dirty="0" smtClean="0">
                <a:solidFill>
                  <a:srgbClr val="FFFFFF"/>
                </a:solidFill>
                <a:uFill>
                  <a:solidFill>
                    <a:srgbClr val="FFFFFF"/>
                  </a:solidFill>
                </a:uFill>
                <a:latin typeface="Arial"/>
                <a:ea typeface="DejaVu Sans"/>
              </a:rPr>
              <a:t>Interview</a:t>
            </a:r>
            <a:endParaRPr dirty="0"/>
          </a:p>
        </p:txBody>
      </p:sp>
      <p:sp>
        <p:nvSpPr>
          <p:cNvPr id="10" name="CustomShape 6"/>
          <p:cNvSpPr/>
          <p:nvPr/>
        </p:nvSpPr>
        <p:spPr>
          <a:xfrm>
            <a:off x="365760" y="104796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Hypothesis 1</a:t>
            </a:r>
            <a:endParaRPr/>
          </a:p>
        </p:txBody>
      </p:sp>
      <p:sp>
        <p:nvSpPr>
          <p:cNvPr id="11" name="CustomShape 7"/>
          <p:cNvSpPr/>
          <p:nvPr/>
        </p:nvSpPr>
        <p:spPr>
          <a:xfrm>
            <a:off x="640080" y="1584000"/>
            <a:ext cx="5660112" cy="15569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dirty="0">
                <a:solidFill>
                  <a:srgbClr val="000000"/>
                </a:solidFill>
                <a:uFill>
                  <a:solidFill>
                    <a:srgbClr val="FFFFFF"/>
                  </a:solidFill>
                </a:uFill>
                <a:latin typeface="Arial"/>
                <a:ea typeface="DejaVu Sans"/>
              </a:rPr>
              <a:t>The correct size of </a:t>
            </a:r>
            <a:r>
              <a:rPr lang="en-US" sz="1800" strike="noStrike" spc="-1" dirty="0" err="1">
                <a:solidFill>
                  <a:srgbClr val="000000"/>
                </a:solidFill>
                <a:uFill>
                  <a:solidFill>
                    <a:srgbClr val="FFFFFF"/>
                  </a:solidFill>
                </a:uFill>
                <a:latin typeface="Arial"/>
                <a:ea typeface="DejaVu Sans"/>
              </a:rPr>
              <a:t>microservices</a:t>
            </a:r>
            <a:r>
              <a:rPr lang="en-US" sz="1800" strike="noStrike" spc="-1" dirty="0">
                <a:solidFill>
                  <a:srgbClr val="000000"/>
                </a:solidFill>
                <a:uFill>
                  <a:solidFill>
                    <a:srgbClr val="FFFFFF"/>
                  </a:solidFill>
                </a:uFill>
                <a:latin typeface="Arial"/>
                <a:ea typeface="DejaVu Sans"/>
              </a:rPr>
              <a:t> is determined by:</a:t>
            </a:r>
            <a:endParaRPr dirty="0"/>
          </a:p>
          <a:p>
            <a:r>
              <a:rPr lang="en-US" sz="1800" strike="noStrike" spc="-1" dirty="0">
                <a:solidFill>
                  <a:srgbClr val="000000"/>
                </a:solidFill>
                <a:uFill>
                  <a:solidFill>
                    <a:srgbClr val="FFFFFF"/>
                  </a:solidFill>
                </a:uFill>
                <a:latin typeface="Arial"/>
                <a:ea typeface="DejaVu Sans"/>
              </a:rPr>
              <a:t>1. Single Responsibility Principle</a:t>
            </a:r>
            <a:endParaRPr dirty="0"/>
          </a:p>
          <a:p>
            <a:r>
              <a:rPr lang="en-US" sz="1800" strike="noStrike" spc="-1" dirty="0">
                <a:solidFill>
                  <a:srgbClr val="000000"/>
                </a:solidFill>
                <a:uFill>
                  <a:solidFill>
                    <a:srgbClr val="FFFFFF"/>
                  </a:solidFill>
                </a:uFill>
                <a:latin typeface="Arial"/>
                <a:ea typeface="DejaVu Sans"/>
              </a:rPr>
              <a:t>2. Autonomy, and</a:t>
            </a:r>
            <a:endParaRPr dirty="0"/>
          </a:p>
          <a:p>
            <a:r>
              <a:rPr lang="en-US" sz="1800" strike="noStrike" spc="-1" dirty="0">
                <a:solidFill>
                  <a:srgbClr val="000000"/>
                </a:solidFill>
                <a:uFill>
                  <a:solidFill>
                    <a:srgbClr val="FFFFFF"/>
                  </a:solidFill>
                </a:uFill>
                <a:latin typeface="Arial"/>
                <a:ea typeface="DejaVu Sans"/>
              </a:rPr>
              <a:t>3. Infrastructure </a:t>
            </a:r>
            <a:r>
              <a:rPr lang="en-US" sz="1800" strike="noStrike" spc="-1" dirty="0" smtClean="0">
                <a:solidFill>
                  <a:srgbClr val="000000"/>
                </a:solidFill>
                <a:uFill>
                  <a:solidFill>
                    <a:srgbClr val="FFFFFF"/>
                  </a:solidFill>
                </a:uFill>
                <a:latin typeface="Arial"/>
                <a:ea typeface="DejaVu Sans"/>
              </a:rPr>
              <a:t>Capability</a:t>
            </a:r>
          </a:p>
          <a:p>
            <a:endParaRPr dirty="0"/>
          </a:p>
        </p:txBody>
      </p:sp>
      <p:sp>
        <p:nvSpPr>
          <p:cNvPr id="12" name="CustomShape 8"/>
          <p:cNvSpPr/>
          <p:nvPr/>
        </p:nvSpPr>
        <p:spPr>
          <a:xfrm>
            <a:off x="375840" y="3284984"/>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Hypothesis 2</a:t>
            </a:r>
            <a:endParaRPr/>
          </a:p>
        </p:txBody>
      </p:sp>
      <p:sp>
        <p:nvSpPr>
          <p:cNvPr id="13" name="CustomShape 9"/>
          <p:cNvSpPr/>
          <p:nvPr/>
        </p:nvSpPr>
        <p:spPr>
          <a:xfrm>
            <a:off x="731520" y="3636344"/>
            <a:ext cx="7453440" cy="34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Domain driven design is an optimum approach to design microservices.</a:t>
            </a:r>
            <a:endParaRPr/>
          </a:p>
        </p:txBody>
      </p:sp>
      <p:sp>
        <p:nvSpPr>
          <p:cNvPr id="14" name="CustomShape 10"/>
          <p:cNvSpPr/>
          <p:nvPr/>
        </p:nvSpPr>
        <p:spPr>
          <a:xfrm>
            <a:off x="365760" y="430524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Questions Group</a:t>
            </a:r>
            <a:endParaRPr/>
          </a:p>
        </p:txBody>
      </p:sp>
      <p:sp>
        <p:nvSpPr>
          <p:cNvPr id="15" name="CustomShape 11"/>
          <p:cNvSpPr/>
          <p:nvPr/>
        </p:nvSpPr>
        <p:spPr>
          <a:xfrm>
            <a:off x="822960" y="4764960"/>
            <a:ext cx="4112280" cy="85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1. Granularity</a:t>
            </a:r>
            <a:endParaRPr/>
          </a:p>
          <a:p>
            <a:r>
              <a:rPr lang="en-US" sz="1800" strike="noStrike" spc="-1">
                <a:solidFill>
                  <a:srgbClr val="000000"/>
                </a:solidFill>
                <a:uFill>
                  <a:solidFill>
                    <a:srgbClr val="FFFFFF"/>
                  </a:solidFill>
                </a:uFill>
                <a:latin typeface="Arial"/>
                <a:ea typeface="DejaVu Sans"/>
              </a:rPr>
              <a:t>2. Quality Attributes</a:t>
            </a:r>
            <a:endParaRPr/>
          </a:p>
          <a:p>
            <a:r>
              <a:rPr lang="en-US" sz="1800" strike="noStrike" spc="-1">
                <a:solidFill>
                  <a:srgbClr val="000000"/>
                </a:solidFill>
                <a:uFill>
                  <a:solidFill>
                    <a:srgbClr val="FFFFFF"/>
                  </a:solidFill>
                </a:uFill>
                <a:latin typeface="Arial"/>
                <a:ea typeface="DejaVu Sans"/>
              </a:rPr>
              <a:t>3. Process to identify microservices</a:t>
            </a:r>
            <a:endParaRPr/>
          </a:p>
        </p:txBody>
      </p:sp>
    </p:spTree>
    <p:extLst>
      <p:ext uri="{BB962C8B-B14F-4D97-AF65-F5344CB8AC3E}">
        <p14:creationId xmlns:p14="http://schemas.microsoft.com/office/powerpoint/2010/main" val="1913250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13</a:t>
            </a:fld>
            <a:endParaRPr lang="en-GB" dirty="0"/>
          </a:p>
        </p:txBody>
      </p:sp>
      <p:sp>
        <p:nvSpPr>
          <p:cNvPr id="5" name="CustomShape 1"/>
          <p:cNvSpPr/>
          <p:nvPr/>
        </p:nvSpPr>
        <p:spPr>
          <a:xfrm>
            <a:off x="323640" y="10980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6" name="CustomShape 2"/>
          <p:cNvSpPr/>
          <p:nvPr/>
        </p:nvSpPr>
        <p:spPr>
          <a:xfrm>
            <a:off x="717840" y="47088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Interview Approach</a:t>
            </a:r>
            <a:endParaRPr/>
          </a:p>
        </p:txBody>
      </p:sp>
      <p:graphicFrame>
        <p:nvGraphicFramePr>
          <p:cNvPr id="7" name="Table 3"/>
          <p:cNvGraphicFramePr/>
          <p:nvPr/>
        </p:nvGraphicFramePr>
        <p:xfrm>
          <a:off x="1502640" y="1402920"/>
          <a:ext cx="6087960" cy="4358880"/>
        </p:xfrm>
        <a:graphic>
          <a:graphicData uri="http://schemas.openxmlformats.org/drawingml/2006/table">
            <a:tbl>
              <a:tblPr/>
              <a:tblGrid>
                <a:gridCol w="2291760">
                  <a:extLst>
                    <a:ext uri="{9D8B030D-6E8A-4147-A177-3AD203B41FA5}">
                      <a16:colId xmlns:a16="http://schemas.microsoft.com/office/drawing/2014/main" val="20000"/>
                    </a:ext>
                  </a:extLst>
                </a:gridCol>
                <a:gridCol w="1764000">
                  <a:extLst>
                    <a:ext uri="{9D8B030D-6E8A-4147-A177-3AD203B41FA5}">
                      <a16:colId xmlns:a16="http://schemas.microsoft.com/office/drawing/2014/main" val="20001"/>
                    </a:ext>
                  </a:extLst>
                </a:gridCol>
                <a:gridCol w="2032200">
                  <a:extLst>
                    <a:ext uri="{9D8B030D-6E8A-4147-A177-3AD203B41FA5}">
                      <a16:colId xmlns:a16="http://schemas.microsoft.com/office/drawing/2014/main" val="20002"/>
                    </a:ext>
                  </a:extLst>
                </a:gridCol>
              </a:tblGrid>
              <a:tr h="484200">
                <a:tc>
                  <a:txBody>
                    <a:bodyPr/>
                    <a:lstStyle/>
                    <a:p>
                      <a:pPr>
                        <a:lnSpc>
                          <a:spcPct val="100000"/>
                        </a:lnSpc>
                      </a:pPr>
                      <a:r>
                        <a:rPr lang="en-US" sz="1400" b="1" strike="noStrike" spc="-1">
                          <a:solidFill>
                            <a:srgbClr val="000000"/>
                          </a:solidFill>
                          <a:uFill>
                            <a:solidFill>
                              <a:srgbClr val="FFFFFF"/>
                            </a:solidFill>
                          </a:uFill>
                          <a:latin typeface="Arial"/>
                          <a:ea typeface="DejaVu Sans"/>
                        </a:rPr>
                        <a:t>Name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400" b="1" strike="noStrike" spc="-1">
                          <a:solidFill>
                            <a:srgbClr val="000000"/>
                          </a:solidFill>
                          <a:uFill>
                            <a:solidFill>
                              <a:srgbClr val="FFFFFF"/>
                            </a:solidFill>
                          </a:uFill>
                          <a:latin typeface="Arial"/>
                          <a:ea typeface="DejaVu Sans"/>
                        </a:rPr>
                        <a:t>Position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400" b="1" strike="noStrike" spc="-1">
                          <a:solidFill>
                            <a:srgbClr val="000000"/>
                          </a:solidFill>
                          <a:uFill>
                            <a:solidFill>
                              <a:srgbClr val="FFFFFF"/>
                            </a:solidFill>
                          </a:uFill>
                          <a:latin typeface="Arial"/>
                          <a:ea typeface="DejaVu Sans"/>
                        </a:rPr>
                        <a:t>Experience in Years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84200">
                <a:tc>
                  <a:txBody>
                    <a:bodyPr/>
                    <a:lstStyle/>
                    <a:p>
                      <a:pPr>
                        <a:lnSpc>
                          <a:spcPct val="100000"/>
                        </a:lnSpc>
                      </a:pPr>
                      <a:r>
                        <a:rPr lang="en-US" sz="1400" strike="noStrike" spc="-1">
                          <a:solidFill>
                            <a:srgbClr val="000000"/>
                          </a:solidFill>
                          <a:uFill>
                            <a:solidFill>
                              <a:srgbClr val="FFFFFF"/>
                            </a:solidFill>
                          </a:uFill>
                          <a:latin typeface="Arial"/>
                          <a:ea typeface="DejaVu Sans"/>
                        </a:rPr>
                        <a:t>John Doe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Product Manager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20</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484200">
                <a:tc>
                  <a:txBody>
                    <a:bodyPr/>
                    <a:lstStyle/>
                    <a:p>
                      <a:pPr>
                        <a:lnSpc>
                          <a:spcPct val="100000"/>
                        </a:lnSpc>
                      </a:pPr>
                      <a:r>
                        <a:rPr lang="en-US" sz="1400" strike="noStrike" spc="-1">
                          <a:solidFill>
                            <a:srgbClr val="000000"/>
                          </a:solidFill>
                          <a:uFill>
                            <a:solidFill>
                              <a:srgbClr val="FFFFFF"/>
                            </a:solidFill>
                          </a:uFill>
                          <a:latin typeface="Arial"/>
                          <a:ea typeface="DejaVu Sans"/>
                        </a:rPr>
                        <a:t>Ivan Horvat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Senior Developer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15</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84200">
                <a:tc>
                  <a:txBody>
                    <a:bodyPr/>
                    <a:lstStyle/>
                    <a:p>
                      <a:pPr>
                        <a:lnSpc>
                          <a:spcPct val="100000"/>
                        </a:lnSpc>
                      </a:pPr>
                      <a:r>
                        <a:rPr lang="en-US" sz="1400" strike="noStrike" spc="-1">
                          <a:solidFill>
                            <a:srgbClr val="000000"/>
                          </a:solidFill>
                          <a:uFill>
                            <a:solidFill>
                              <a:srgbClr val="FFFFFF"/>
                            </a:solidFill>
                          </a:uFill>
                          <a:latin typeface="Arial"/>
                          <a:ea typeface="DejaVu Sans"/>
                        </a:rPr>
                        <a:t>Jane Doe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Product Manager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15</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484200">
                <a:tc>
                  <a:txBody>
                    <a:bodyPr/>
                    <a:lstStyle/>
                    <a:p>
                      <a:pPr>
                        <a:lnSpc>
                          <a:spcPct val="100000"/>
                        </a:lnSpc>
                      </a:pPr>
                      <a:r>
                        <a:rPr lang="en-US" sz="1400" strike="noStrike" spc="-1">
                          <a:solidFill>
                            <a:srgbClr val="000000"/>
                          </a:solidFill>
                          <a:uFill>
                            <a:solidFill>
                              <a:srgbClr val="FFFFFF"/>
                            </a:solidFill>
                          </a:uFill>
                          <a:latin typeface="Arial"/>
                          <a:ea typeface="DejaVu Sans"/>
                        </a:rPr>
                        <a:t>Mario Rossi</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Product Manager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17</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484200">
                <a:tc>
                  <a:txBody>
                    <a:bodyPr/>
                    <a:lstStyle/>
                    <a:p>
                      <a:pPr>
                        <a:lnSpc>
                          <a:spcPct val="100000"/>
                        </a:lnSpc>
                      </a:pPr>
                      <a:r>
                        <a:rPr lang="en-US" sz="1400" strike="noStrike" spc="-1">
                          <a:solidFill>
                            <a:srgbClr val="000000"/>
                          </a:solidFill>
                          <a:uFill>
                            <a:solidFill>
                              <a:srgbClr val="FFFFFF"/>
                            </a:solidFill>
                          </a:uFill>
                          <a:latin typeface="Arial"/>
                          <a:ea typeface="DejaVu Sans"/>
                        </a:rPr>
                        <a:t>Nanashi No Gombe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Product Manager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6</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484200">
                <a:tc>
                  <a:txBody>
                    <a:bodyPr/>
                    <a:lstStyle/>
                    <a:p>
                      <a:pPr>
                        <a:lnSpc>
                          <a:spcPct val="100000"/>
                        </a:lnSpc>
                      </a:pPr>
                      <a:r>
                        <a:rPr lang="en-US" sz="1400" strike="noStrike" spc="-1">
                          <a:solidFill>
                            <a:srgbClr val="000000"/>
                          </a:solidFill>
                          <a:uFill>
                            <a:solidFill>
                              <a:srgbClr val="FFFFFF"/>
                            </a:solidFill>
                          </a:uFill>
                          <a:latin typeface="Arial"/>
                          <a:ea typeface="DejaVu Sans"/>
                        </a:rPr>
                        <a:t>Hans Meier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Architect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16</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4200">
                <a:tc>
                  <a:txBody>
                    <a:bodyPr/>
                    <a:lstStyle/>
                    <a:p>
                      <a:pPr>
                        <a:lnSpc>
                          <a:spcPct val="100000"/>
                        </a:lnSpc>
                      </a:pPr>
                      <a:r>
                        <a:rPr lang="en-US" sz="1400" strike="noStrike" spc="-1">
                          <a:solidFill>
                            <a:srgbClr val="000000"/>
                          </a:solidFill>
                          <a:uFill>
                            <a:solidFill>
                              <a:srgbClr val="FFFFFF"/>
                            </a:solidFill>
                          </a:uFill>
                          <a:latin typeface="Arial"/>
                          <a:ea typeface="DejaVu Sans"/>
                        </a:rPr>
                        <a:t>Otto Normalverbraucher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Product Manager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15</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485280">
                <a:tc>
                  <a:txBody>
                    <a:bodyPr/>
                    <a:lstStyle/>
                    <a:p>
                      <a:pPr>
                        <a:lnSpc>
                          <a:spcPct val="100000"/>
                        </a:lnSpc>
                      </a:pPr>
                      <a:r>
                        <a:rPr lang="en-US" sz="1400" strike="noStrike" spc="-1">
                          <a:solidFill>
                            <a:srgbClr val="000000"/>
                          </a:solidFill>
                          <a:uFill>
                            <a:solidFill>
                              <a:srgbClr val="FFFFFF"/>
                            </a:solidFill>
                          </a:uFill>
                          <a:latin typeface="Arial"/>
                          <a:ea typeface="DejaVu Sans"/>
                        </a:rPr>
                        <a:t>Jan Kowalski</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Senior Developer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400" strike="noStrike" spc="-1">
                          <a:solidFill>
                            <a:srgbClr val="000000"/>
                          </a:solidFill>
                          <a:uFill>
                            <a:solidFill>
                              <a:srgbClr val="FFFFFF"/>
                            </a:solidFill>
                          </a:uFill>
                          <a:latin typeface="Arial"/>
                          <a:ea typeface="DejaVu Sans"/>
                        </a:rPr>
                        <a:t>8</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8"/>
                  </a:ext>
                </a:extLst>
              </a:tr>
            </a:tbl>
          </a:graphicData>
        </a:graphic>
      </p:graphicFrame>
      <p:sp>
        <p:nvSpPr>
          <p:cNvPr id="8"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743834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p:blipFill>
        <p:spPr>
          <a:xfrm>
            <a:off x="360" y="-25200"/>
            <a:ext cx="360" cy="360"/>
          </a:xfrm>
          <a:prstGeom prst="rect">
            <a:avLst/>
          </a:prstGeom>
          <a:ln>
            <a:noFill/>
          </a:ln>
        </p:spPr>
      </p:pic>
      <p:sp>
        <p:nvSpPr>
          <p:cNvPr id="11"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12"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Interview</a:t>
            </a:r>
            <a:endParaRPr/>
          </a:p>
        </p:txBody>
      </p:sp>
      <p:sp>
        <p:nvSpPr>
          <p:cNvPr id="13" name="CustomShape 6"/>
          <p:cNvSpPr/>
          <p:nvPr/>
        </p:nvSpPr>
        <p:spPr>
          <a:xfrm>
            <a:off x="365760" y="1064880"/>
            <a:ext cx="429336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Question 1</a:t>
            </a:r>
            <a:endParaRPr/>
          </a:p>
        </p:txBody>
      </p:sp>
      <p:sp>
        <p:nvSpPr>
          <p:cNvPr id="14" name="CustomShape 7"/>
          <p:cNvSpPr/>
          <p:nvPr/>
        </p:nvSpPr>
        <p:spPr>
          <a:xfrm>
            <a:off x="368280" y="1626480"/>
            <a:ext cx="337896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i="1" strike="noStrike" spc="-1">
                <a:solidFill>
                  <a:srgbClr val="000000"/>
                </a:solidFill>
                <a:uFill>
                  <a:solidFill>
                    <a:srgbClr val="FFFFFF"/>
                  </a:solidFill>
                </a:uFill>
                <a:latin typeface="Arial"/>
                <a:ea typeface="DejaVu Sans"/>
              </a:rPr>
              <a:t>"How do you measure the size of a microservice?"</a:t>
            </a:r>
            <a:endParaRPr/>
          </a:p>
        </p:txBody>
      </p:sp>
      <p:sp>
        <p:nvSpPr>
          <p:cNvPr id="15" name="CustomShape 8"/>
          <p:cNvSpPr/>
          <p:nvPr/>
        </p:nvSpPr>
        <p:spPr>
          <a:xfrm>
            <a:off x="4754880" y="1072080"/>
            <a:ext cx="42019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Question 2</a:t>
            </a:r>
            <a:endParaRPr/>
          </a:p>
        </p:txBody>
      </p:sp>
      <p:sp>
        <p:nvSpPr>
          <p:cNvPr id="16" name="CustomShape 9"/>
          <p:cNvSpPr/>
          <p:nvPr/>
        </p:nvSpPr>
        <p:spPr>
          <a:xfrm>
            <a:off x="4846320" y="1645920"/>
            <a:ext cx="4204440" cy="85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i="1" strike="noStrike" spc="-1">
                <a:solidFill>
                  <a:srgbClr val="000000"/>
                </a:solidFill>
                <a:uFill>
                  <a:solidFill>
                    <a:srgbClr val="FFFFFF"/>
                  </a:solidFill>
                </a:uFill>
                <a:latin typeface="Arial"/>
                <a:ea typeface="DejaVu Sans"/>
              </a:rPr>
              <a:t>"What factors do you consider when you decide the size of a microservice?”</a:t>
            </a:r>
            <a:endParaRPr/>
          </a:p>
        </p:txBody>
      </p:sp>
      <p:pic>
        <p:nvPicPr>
          <p:cNvPr id="17" name="Picture 16"/>
          <p:cNvPicPr/>
          <p:nvPr/>
        </p:nvPicPr>
        <p:blipFill>
          <a:blip r:embed="rId3"/>
          <a:stretch/>
        </p:blipFill>
        <p:spPr>
          <a:xfrm>
            <a:off x="1005840" y="2992320"/>
            <a:ext cx="2709720" cy="2809080"/>
          </a:xfrm>
          <a:prstGeom prst="rect">
            <a:avLst/>
          </a:prstGeom>
          <a:ln>
            <a:noFill/>
          </a:ln>
        </p:spPr>
      </p:pic>
      <p:pic>
        <p:nvPicPr>
          <p:cNvPr id="18" name="Picture 17"/>
          <p:cNvPicPr/>
          <p:nvPr/>
        </p:nvPicPr>
        <p:blipFill>
          <a:blip r:embed="rId4"/>
          <a:stretch/>
        </p:blipFill>
        <p:spPr>
          <a:xfrm>
            <a:off x="5147640" y="2900880"/>
            <a:ext cx="3717720" cy="3013200"/>
          </a:xfrm>
          <a:prstGeom prst="rect">
            <a:avLst/>
          </a:prstGeom>
          <a:ln>
            <a:noFill/>
          </a:ln>
        </p:spPr>
      </p:pic>
      <p:sp>
        <p:nvSpPr>
          <p:cNvPr id="19"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20" name="Slide Number Placeholder 3"/>
          <p:cNvSpPr>
            <a:spLocks noGrp="1"/>
          </p:cNvSpPr>
          <p:nvPr>
            <p:ph type="sldNum" sz="quarter" idx="12"/>
          </p:nvPr>
        </p:nvSpPr>
        <p:spPr>
          <a:xfrm>
            <a:off x="8643938" y="6570615"/>
            <a:ext cx="249237" cy="288925"/>
          </a:xfrm>
        </p:spPr>
        <p:txBody>
          <a:bodyPr/>
          <a:lstStyle/>
          <a:p>
            <a:pPr>
              <a:defRPr/>
            </a:pPr>
            <a:r>
              <a:rPr lang="en-GB" dirty="0" smtClean="0"/>
              <a:t>14</a:t>
            </a:r>
            <a:endParaRPr lang="en-GB" dirty="0"/>
          </a:p>
        </p:txBody>
      </p:sp>
    </p:spTree>
    <p:extLst>
      <p:ext uri="{BB962C8B-B14F-4D97-AF65-F5344CB8AC3E}">
        <p14:creationId xmlns:p14="http://schemas.microsoft.com/office/powerpoint/2010/main" val="2605633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Interview</a:t>
            </a:r>
            <a:endParaRPr/>
          </a:p>
        </p:txBody>
      </p:sp>
      <p:sp>
        <p:nvSpPr>
          <p:cNvPr id="10" name="CustomShape 6"/>
          <p:cNvSpPr/>
          <p:nvPr/>
        </p:nvSpPr>
        <p:spPr>
          <a:xfrm>
            <a:off x="365760" y="1064880"/>
            <a:ext cx="85939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Question 3</a:t>
            </a:r>
            <a:endParaRPr/>
          </a:p>
        </p:txBody>
      </p:sp>
      <p:sp>
        <p:nvSpPr>
          <p:cNvPr id="11" name="CustomShape 7"/>
          <p:cNvSpPr/>
          <p:nvPr/>
        </p:nvSpPr>
        <p:spPr>
          <a:xfrm>
            <a:off x="342000" y="1610280"/>
            <a:ext cx="8526240" cy="111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i="1" strike="noStrike" spc="-1">
                <a:solidFill>
                  <a:srgbClr val="000000"/>
                </a:solidFill>
                <a:uFill>
                  <a:solidFill>
                    <a:srgbClr val="FFFFFF"/>
                  </a:solidFill>
                </a:uFill>
                <a:latin typeface="Arial"/>
                <a:ea typeface="DejaVu Sans"/>
              </a:rPr>
              <a:t>"Suppose that you do not have the agile culture like continuous integration and</a:t>
            </a:r>
            <a:endParaRPr/>
          </a:p>
          <a:p>
            <a:r>
              <a:rPr lang="en-US" sz="1800" i="1" strike="noStrike" spc="-1">
                <a:solidFill>
                  <a:srgbClr val="000000"/>
                </a:solidFill>
                <a:uFill>
                  <a:solidFill>
                    <a:srgbClr val="FFFFFF"/>
                  </a:solidFill>
                </a:uFill>
                <a:latin typeface="Arial"/>
                <a:ea typeface="DejaVu Sans"/>
              </a:rPr>
              <a:t>delivery automation and also cloud infrastructure. How will it affect your decision</a:t>
            </a:r>
            <a:endParaRPr/>
          </a:p>
          <a:p>
            <a:r>
              <a:rPr lang="en-US" sz="1800" i="1" strike="noStrike" spc="-1">
                <a:solidFill>
                  <a:srgbClr val="000000"/>
                </a:solidFill>
                <a:uFill>
                  <a:solidFill>
                    <a:srgbClr val="FFFFFF"/>
                  </a:solidFill>
                </a:uFill>
                <a:latin typeface="Arial"/>
                <a:ea typeface="DejaVu Sans"/>
              </a:rPr>
              <a:t>regarding microservices and their size?"</a:t>
            </a:r>
            <a:endParaRPr/>
          </a:p>
        </p:txBody>
      </p:sp>
      <p:pic>
        <p:nvPicPr>
          <p:cNvPr id="12" name="Picture 11"/>
          <p:cNvPicPr/>
          <p:nvPr/>
        </p:nvPicPr>
        <p:blipFill>
          <a:blip r:embed="rId3"/>
          <a:stretch/>
        </p:blipFill>
        <p:spPr>
          <a:xfrm>
            <a:off x="2743200" y="2665080"/>
            <a:ext cx="3290400" cy="3185640"/>
          </a:xfrm>
          <a:prstGeom prst="rect">
            <a:avLst/>
          </a:prstGeom>
          <a:ln>
            <a:noFill/>
          </a:ln>
        </p:spPr>
      </p:pic>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4" name="Slide Number Placeholder 3"/>
          <p:cNvSpPr>
            <a:spLocks noGrp="1"/>
          </p:cNvSpPr>
          <p:nvPr>
            <p:ph type="sldNum" sz="quarter" idx="12"/>
          </p:nvPr>
        </p:nvSpPr>
        <p:spPr>
          <a:xfrm>
            <a:off x="8643938" y="6570615"/>
            <a:ext cx="249237" cy="288925"/>
          </a:xfrm>
        </p:spPr>
        <p:txBody>
          <a:bodyPr/>
          <a:lstStyle/>
          <a:p>
            <a:pPr>
              <a:defRPr/>
            </a:pPr>
            <a:r>
              <a:rPr lang="en-GB" dirty="0" smtClean="0"/>
              <a:t>15</a:t>
            </a:r>
            <a:endParaRPr lang="en-GB" dirty="0"/>
          </a:p>
        </p:txBody>
      </p:sp>
    </p:spTree>
    <p:extLst>
      <p:ext uri="{BB962C8B-B14F-4D97-AF65-F5344CB8AC3E}">
        <p14:creationId xmlns:p14="http://schemas.microsoft.com/office/powerpoint/2010/main" val="2468926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16</a:t>
            </a:fld>
            <a:endParaRPr lang="en-GB" dirty="0"/>
          </a:p>
        </p:txBody>
      </p:sp>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Interview</a:t>
            </a:r>
            <a:endParaRPr/>
          </a:p>
        </p:txBody>
      </p:sp>
      <p:sp>
        <p:nvSpPr>
          <p:cNvPr id="10" name="CustomShape 6"/>
          <p:cNvSpPr/>
          <p:nvPr/>
        </p:nvSpPr>
        <p:spPr>
          <a:xfrm>
            <a:off x="365760" y="1064880"/>
            <a:ext cx="85939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Question 4</a:t>
            </a:r>
            <a:endParaRPr/>
          </a:p>
        </p:txBody>
      </p:sp>
      <p:sp>
        <p:nvSpPr>
          <p:cNvPr id="11" name="CustomShape 7"/>
          <p:cNvSpPr/>
          <p:nvPr/>
        </p:nvSpPr>
        <p:spPr>
          <a:xfrm>
            <a:off x="342000" y="1610280"/>
            <a:ext cx="8526240" cy="76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i="1" strike="noStrike" spc="-1">
                <a:solidFill>
                  <a:srgbClr val="000000"/>
                </a:solidFill>
                <a:uFill>
                  <a:solidFill>
                    <a:srgbClr val="FFFFFF"/>
                  </a:solidFill>
                </a:uFill>
                <a:latin typeface="Arial"/>
                <a:ea typeface="DejaVu Sans"/>
              </a:rPr>
              <a:t>"Are you facing any complexities because of microservices architecture and the size you have chosen?"</a:t>
            </a:r>
            <a:endParaRPr/>
          </a:p>
        </p:txBody>
      </p:sp>
      <p:graphicFrame>
        <p:nvGraphicFramePr>
          <p:cNvPr id="12" name="Table 8"/>
          <p:cNvGraphicFramePr/>
          <p:nvPr/>
        </p:nvGraphicFramePr>
        <p:xfrm>
          <a:off x="750600" y="2341080"/>
          <a:ext cx="7863840" cy="4054920"/>
        </p:xfrm>
        <a:graphic>
          <a:graphicData uri="http://schemas.openxmlformats.org/drawingml/2006/table">
            <a:tbl>
              <a:tblPr/>
              <a:tblGrid>
                <a:gridCol w="422280">
                  <a:extLst>
                    <a:ext uri="{9D8B030D-6E8A-4147-A177-3AD203B41FA5}">
                      <a16:colId xmlns:a16="http://schemas.microsoft.com/office/drawing/2014/main" val="20000"/>
                    </a:ext>
                  </a:extLst>
                </a:gridCol>
                <a:gridCol w="5882760">
                  <a:extLst>
                    <a:ext uri="{9D8B030D-6E8A-4147-A177-3AD203B41FA5}">
                      <a16:colId xmlns:a16="http://schemas.microsoft.com/office/drawing/2014/main" val="20001"/>
                    </a:ext>
                  </a:extLst>
                </a:gridCol>
                <a:gridCol w="1558800">
                  <a:extLst>
                    <a:ext uri="{9D8B030D-6E8A-4147-A177-3AD203B41FA5}">
                      <a16:colId xmlns:a16="http://schemas.microsoft.com/office/drawing/2014/main" val="20002"/>
                    </a:ext>
                  </a:extLst>
                </a:gridCol>
              </a:tblGrid>
              <a:tr h="268200">
                <a:tc>
                  <a:txBody>
                    <a:bodyPr/>
                    <a:lstStyle/>
                    <a:p>
                      <a:endParaRPr lang="mk-MK"/>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2000" b="1" spc="-1">
                          <a:latin typeface="Times New Roman"/>
                        </a:rPr>
                        <a:t>Challenges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2000" b="1" spc="-1">
                          <a:latin typeface="Times New Roman"/>
                        </a:rPr>
                        <a:t>Frequency</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603720">
                <a:tc>
                  <a:txBody>
                    <a:bodyPr/>
                    <a:lstStyle/>
                    <a:p>
                      <a:r>
                        <a:rPr lang="en-US" sz="1800" strike="noStrike" spc="-1">
                          <a:uFill>
                            <a:solidFill>
                              <a:srgbClr val="FFFFFF"/>
                            </a:solidFill>
                          </a:uFill>
                          <a:latin typeface="Arial"/>
                        </a:rPr>
                        <a:t>1.</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strike="noStrike" spc="-1">
                          <a:uFill>
                            <a:solidFill>
                              <a:srgbClr val="FFFFFF"/>
                            </a:solidFill>
                          </a:uFill>
                          <a:latin typeface="Arial"/>
                        </a:rPr>
                        <a:t>Communication overhead in network</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2400" spc="-1">
                          <a:latin typeface="Times New Roman"/>
                        </a:rPr>
                        <a:t>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1"/>
                  </a:ext>
                </a:extLst>
              </a:tr>
              <a:tr h="603720">
                <a:tc>
                  <a:txBody>
                    <a:bodyPr/>
                    <a:lstStyle/>
                    <a:p>
                      <a:r>
                        <a:rPr lang="en-US" sz="1800" strike="noStrike" spc="-1">
                          <a:uFill>
                            <a:solidFill>
                              <a:srgbClr val="FFFFFF"/>
                            </a:solidFill>
                          </a:uFill>
                          <a:latin typeface="Arial"/>
                        </a:rPr>
                        <a:t>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strike="noStrike" spc="-1">
                          <a:uFill>
                            <a:solidFill>
                              <a:srgbClr val="FFFFFF"/>
                            </a:solidFill>
                          </a:uFill>
                          <a:latin typeface="Arial"/>
                        </a:rPr>
                        <a:t>Complexity in failure handling</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2400" spc="-1">
                          <a:latin typeface="Times New Roman"/>
                        </a:rPr>
                        <a:t>1</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r h="603720">
                <a:tc>
                  <a:txBody>
                    <a:bodyPr/>
                    <a:lstStyle/>
                    <a:p>
                      <a:r>
                        <a:rPr lang="en-US" sz="1800" strike="noStrike" spc="-1">
                          <a:uFill>
                            <a:solidFill>
                              <a:srgbClr val="FFFFFF"/>
                            </a:solidFill>
                          </a:uFill>
                          <a:latin typeface="Arial"/>
                        </a:rPr>
                        <a:t>3.</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strike="noStrike" spc="-1">
                          <a:uFill>
                            <a:solidFill>
                              <a:srgbClr val="FFFFFF"/>
                            </a:solidFill>
                          </a:uFill>
                          <a:latin typeface="Arial"/>
                        </a:rPr>
                        <a:t>Monitoring is difficult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2400" spc="-1">
                          <a:latin typeface="Times New Roman"/>
                        </a:rPr>
                        <a:t>1</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3"/>
                  </a:ext>
                </a:extLst>
              </a:tr>
              <a:tr h="603720">
                <a:tc>
                  <a:txBody>
                    <a:bodyPr/>
                    <a:lstStyle/>
                    <a:p>
                      <a:r>
                        <a:rPr lang="en-US" sz="1800" strike="noStrike" spc="-1">
                          <a:uFill>
                            <a:solidFill>
                              <a:srgbClr val="FFFFFF"/>
                            </a:solidFill>
                          </a:uFill>
                          <a:latin typeface="Arial"/>
                        </a:rPr>
                        <a:t>4.</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strike="noStrike" spc="-1">
                          <a:uFill>
                            <a:solidFill>
                              <a:srgbClr val="FFFFFF"/>
                            </a:solidFill>
                          </a:uFill>
                          <a:latin typeface="Arial"/>
                        </a:rPr>
                        <a:t>Operational support is costly</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2400" spc="-1">
                          <a:latin typeface="Times New Roman"/>
                        </a:rPr>
                        <a:t>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4"/>
                  </a:ext>
                </a:extLst>
              </a:tr>
              <a:tr h="603720">
                <a:tc>
                  <a:txBody>
                    <a:bodyPr/>
                    <a:lstStyle/>
                    <a:p>
                      <a:r>
                        <a:rPr lang="en-US" sz="1800" strike="noStrike" spc="-1">
                          <a:uFill>
                            <a:solidFill>
                              <a:srgbClr val="FFFFFF"/>
                            </a:solidFill>
                          </a:uFill>
                          <a:latin typeface="Arial"/>
                        </a:rPr>
                        <a:t>5.</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strike="noStrike" spc="-1">
                          <a:uFill>
                            <a:solidFill>
                              <a:srgbClr val="FFFFFF"/>
                            </a:solidFill>
                          </a:uFill>
                          <a:latin typeface="Arial"/>
                        </a:rPr>
                        <a:t>Difficult to trace a request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2400" spc="-1">
                          <a:latin typeface="Times New Roman"/>
                        </a:rPr>
                        <a:t>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5"/>
                  </a:ext>
                </a:extLst>
              </a:tr>
              <a:tr h="603720">
                <a:tc>
                  <a:txBody>
                    <a:bodyPr/>
                    <a:lstStyle/>
                    <a:p>
                      <a:r>
                        <a:rPr lang="en-US" sz="1800" strike="noStrike" spc="-1">
                          <a:uFill>
                            <a:solidFill>
                              <a:srgbClr val="FFFFFF"/>
                            </a:solidFill>
                          </a:uFill>
                          <a:latin typeface="Arial"/>
                        </a:rPr>
                        <a:t>6.</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strike="noStrike" spc="-1">
                          <a:uFill>
                            <a:solidFill>
                              <a:srgbClr val="FFFFFF"/>
                            </a:solidFill>
                          </a:uFill>
                          <a:latin typeface="Arial"/>
                        </a:rPr>
                        <a:t>Updates can be difficult due to dependencies among microservices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2400" spc="-1">
                          <a:latin typeface="Times New Roman"/>
                        </a:rPr>
                        <a:t>1</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6"/>
                  </a:ext>
                </a:extLst>
              </a:tr>
            </a:tbl>
          </a:graphicData>
        </a:graphic>
      </p:graphicFrame>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79231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Interview Compilation</a:t>
            </a:r>
            <a:endParaRPr/>
          </a:p>
        </p:txBody>
      </p:sp>
      <p:sp>
        <p:nvSpPr>
          <p:cNvPr id="10" name="CustomShape 6"/>
          <p:cNvSpPr/>
          <p:nvPr/>
        </p:nvSpPr>
        <p:spPr>
          <a:xfrm>
            <a:off x="365760" y="1012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Hypothesis 1</a:t>
            </a:r>
            <a:endParaRPr/>
          </a:p>
        </p:txBody>
      </p:sp>
      <p:sp>
        <p:nvSpPr>
          <p:cNvPr id="11" name="CustomShape 7"/>
          <p:cNvSpPr/>
          <p:nvPr/>
        </p:nvSpPr>
        <p:spPr>
          <a:xfrm>
            <a:off x="640080" y="1548720"/>
            <a:ext cx="5588104" cy="11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The correct size of microservices is determined by:</a:t>
            </a:r>
            <a:endParaRPr/>
          </a:p>
          <a:p>
            <a:r>
              <a:rPr lang="en-US" sz="1800" strike="noStrike" spc="-1">
                <a:solidFill>
                  <a:srgbClr val="000000"/>
                </a:solidFill>
                <a:uFill>
                  <a:solidFill>
                    <a:srgbClr val="FFFFFF"/>
                  </a:solidFill>
                </a:uFill>
                <a:latin typeface="Arial"/>
                <a:ea typeface="DejaVu Sans"/>
              </a:rPr>
              <a:t>1. Single Responsibility Principle</a:t>
            </a:r>
            <a:endParaRPr/>
          </a:p>
          <a:p>
            <a:r>
              <a:rPr lang="en-US" sz="1800" strike="noStrike" spc="-1">
                <a:solidFill>
                  <a:srgbClr val="000000"/>
                </a:solidFill>
                <a:uFill>
                  <a:solidFill>
                    <a:srgbClr val="FFFFFF"/>
                  </a:solidFill>
                </a:uFill>
                <a:latin typeface="Arial"/>
                <a:ea typeface="DejaVu Sans"/>
              </a:rPr>
              <a:t>2. Autonomy, and</a:t>
            </a:r>
            <a:endParaRPr/>
          </a:p>
          <a:p>
            <a:r>
              <a:rPr lang="en-US" sz="1800" strike="noStrike" spc="-1">
                <a:solidFill>
                  <a:srgbClr val="000000"/>
                </a:solidFill>
                <a:uFill>
                  <a:solidFill>
                    <a:srgbClr val="FFFFFF"/>
                  </a:solidFill>
                </a:uFill>
                <a:latin typeface="Arial"/>
                <a:ea typeface="DejaVu Sans"/>
              </a:rPr>
              <a:t>3. Infrastructure Capability</a:t>
            </a:r>
            <a:endParaRPr/>
          </a:p>
        </p:txBody>
      </p:sp>
      <p:pic>
        <p:nvPicPr>
          <p:cNvPr id="12" name="Picture 11"/>
          <p:cNvPicPr/>
          <p:nvPr/>
        </p:nvPicPr>
        <p:blipFill>
          <a:blip r:embed="rId3"/>
          <a:stretch/>
        </p:blipFill>
        <p:spPr>
          <a:xfrm>
            <a:off x="1677240" y="3115696"/>
            <a:ext cx="5542200" cy="2617560"/>
          </a:xfrm>
          <a:prstGeom prst="rect">
            <a:avLst/>
          </a:prstGeom>
          <a:ln>
            <a:noFill/>
          </a:ln>
        </p:spPr>
      </p:pic>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4" name="Slide Number Placeholder 3"/>
          <p:cNvSpPr>
            <a:spLocks noGrp="1"/>
          </p:cNvSpPr>
          <p:nvPr>
            <p:ph type="sldNum" sz="quarter" idx="12"/>
          </p:nvPr>
        </p:nvSpPr>
        <p:spPr>
          <a:xfrm>
            <a:off x="8643938" y="6570615"/>
            <a:ext cx="249237" cy="288925"/>
          </a:xfrm>
        </p:spPr>
        <p:txBody>
          <a:bodyPr/>
          <a:lstStyle/>
          <a:p>
            <a:pPr>
              <a:defRPr/>
            </a:pPr>
            <a:r>
              <a:rPr lang="en-GB" dirty="0" smtClean="0"/>
              <a:t>17</a:t>
            </a:r>
            <a:endParaRPr lang="en-GB" dirty="0"/>
          </a:p>
        </p:txBody>
      </p:sp>
    </p:spTree>
    <p:extLst>
      <p:ext uri="{BB962C8B-B14F-4D97-AF65-F5344CB8AC3E}">
        <p14:creationId xmlns:p14="http://schemas.microsoft.com/office/powerpoint/2010/main" val="177618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10800"/>
            <a:ext cx="360" cy="360"/>
          </a:xfrm>
          <a:prstGeom prst="rect">
            <a:avLst/>
          </a:prstGeom>
          <a:ln>
            <a:noFill/>
          </a:ln>
        </p:spPr>
      </p:pic>
      <p:sp>
        <p:nvSpPr>
          <p:cNvPr id="8" name="CustomShape 4"/>
          <p:cNvSpPr/>
          <p:nvPr/>
        </p:nvSpPr>
        <p:spPr>
          <a:xfrm>
            <a:off x="323640" y="109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70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Interview Compilation</a:t>
            </a:r>
            <a:endParaRPr/>
          </a:p>
        </p:txBody>
      </p:sp>
      <p:sp>
        <p:nvSpPr>
          <p:cNvPr id="10" name="CustomShape 6"/>
          <p:cNvSpPr/>
          <p:nvPr/>
        </p:nvSpPr>
        <p:spPr>
          <a:xfrm>
            <a:off x="365760" y="1048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Hypothesis 2</a:t>
            </a:r>
            <a:endParaRPr/>
          </a:p>
        </p:txBody>
      </p:sp>
      <p:sp>
        <p:nvSpPr>
          <p:cNvPr id="11" name="CustomShape 7"/>
          <p:cNvSpPr/>
          <p:nvPr/>
        </p:nvSpPr>
        <p:spPr>
          <a:xfrm>
            <a:off x="457200" y="1656720"/>
            <a:ext cx="8228160" cy="34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Domain driven design is an  optimum approach to design microservices.</a:t>
            </a:r>
            <a:endParaRPr/>
          </a:p>
        </p:txBody>
      </p:sp>
      <p:pic>
        <p:nvPicPr>
          <p:cNvPr id="12" name="Picture 11"/>
          <p:cNvPicPr/>
          <p:nvPr/>
        </p:nvPicPr>
        <p:blipFill>
          <a:blip r:embed="rId3"/>
          <a:stretch/>
        </p:blipFill>
        <p:spPr>
          <a:xfrm>
            <a:off x="2560320" y="1995120"/>
            <a:ext cx="3620880" cy="3647160"/>
          </a:xfrm>
          <a:prstGeom prst="rect">
            <a:avLst/>
          </a:prstGeom>
          <a:ln>
            <a:noFill/>
          </a:ln>
        </p:spPr>
      </p:pic>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4" name="Slide Number Placeholder 3"/>
          <p:cNvSpPr>
            <a:spLocks noGrp="1"/>
          </p:cNvSpPr>
          <p:nvPr>
            <p:ph type="sldNum" sz="quarter" idx="12"/>
          </p:nvPr>
        </p:nvSpPr>
        <p:spPr>
          <a:xfrm>
            <a:off x="8643938" y="6570615"/>
            <a:ext cx="249237" cy="288925"/>
          </a:xfrm>
        </p:spPr>
        <p:txBody>
          <a:bodyPr/>
          <a:lstStyle/>
          <a:p>
            <a:pPr>
              <a:defRPr/>
            </a:pPr>
            <a:r>
              <a:rPr lang="en-GB" dirty="0" smtClean="0"/>
              <a:t>18</a:t>
            </a:r>
            <a:endParaRPr lang="en-GB" dirty="0"/>
          </a:p>
        </p:txBody>
      </p:sp>
    </p:spTree>
    <p:extLst>
      <p:ext uri="{BB962C8B-B14F-4D97-AF65-F5344CB8AC3E}">
        <p14:creationId xmlns:p14="http://schemas.microsoft.com/office/powerpoint/2010/main" val="367172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249677" y="45522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Challenges of Microservices</a:t>
            </a:r>
            <a:endParaRPr/>
          </a:p>
        </p:txBody>
      </p:sp>
      <p:sp>
        <p:nvSpPr>
          <p:cNvPr id="8" name="Line 5"/>
          <p:cNvSpPr/>
          <p:nvPr/>
        </p:nvSpPr>
        <p:spPr>
          <a:xfrm>
            <a:off x="4480560" y="1005840"/>
            <a:ext cx="0" cy="466344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9" name="CustomShape 6"/>
          <p:cNvSpPr/>
          <p:nvPr/>
        </p:nvSpPr>
        <p:spPr>
          <a:xfrm>
            <a:off x="1097280" y="1116720"/>
            <a:ext cx="1531440" cy="34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dirty="0">
                <a:solidFill>
                  <a:srgbClr val="000000"/>
                </a:solidFill>
                <a:uFill>
                  <a:solidFill>
                    <a:srgbClr val="FFFFFF"/>
                  </a:solidFill>
                </a:uFill>
                <a:latin typeface="Arial"/>
                <a:ea typeface="DejaVu Sans"/>
              </a:rPr>
              <a:t>Advantages</a:t>
            </a:r>
            <a:endParaRPr dirty="0"/>
          </a:p>
        </p:txBody>
      </p:sp>
      <p:sp>
        <p:nvSpPr>
          <p:cNvPr id="10" name="CustomShape 7"/>
          <p:cNvSpPr/>
          <p:nvPr/>
        </p:nvSpPr>
        <p:spPr>
          <a:xfrm>
            <a:off x="5904720" y="1116720"/>
            <a:ext cx="1403584" cy="34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dirty="0">
                <a:solidFill>
                  <a:srgbClr val="000000"/>
                </a:solidFill>
                <a:uFill>
                  <a:solidFill>
                    <a:srgbClr val="FFFFFF"/>
                  </a:solidFill>
                </a:uFill>
                <a:latin typeface="Arial"/>
                <a:ea typeface="DejaVu Sans"/>
              </a:rPr>
              <a:t>Challenges</a:t>
            </a:r>
            <a:endParaRPr dirty="0"/>
          </a:p>
        </p:txBody>
      </p:sp>
      <p:sp>
        <p:nvSpPr>
          <p:cNvPr id="11" name="Line 8"/>
          <p:cNvSpPr/>
          <p:nvPr/>
        </p:nvSpPr>
        <p:spPr>
          <a:xfrm>
            <a:off x="110880" y="1463040"/>
            <a:ext cx="8961120" cy="0"/>
          </a:xfrm>
          <a:prstGeom prst="line">
            <a:avLst/>
          </a:prstGeom>
          <a:ln>
            <a:solidFill>
              <a:srgbClr val="000000"/>
            </a:solidFill>
          </a:ln>
        </p:spPr>
        <p:style>
          <a:lnRef idx="0">
            <a:scrgbClr r="0" g="0" b="0"/>
          </a:lnRef>
          <a:fillRef idx="0">
            <a:scrgbClr r="0" g="0" b="0"/>
          </a:fillRef>
          <a:effectRef idx="0">
            <a:scrgbClr r="0" g="0" b="0"/>
          </a:effectRef>
          <a:fontRef idx="minor"/>
        </p:style>
      </p:sp>
      <p:graphicFrame>
        <p:nvGraphicFramePr>
          <p:cNvPr id="12" name="Table 9"/>
          <p:cNvGraphicFramePr/>
          <p:nvPr/>
        </p:nvGraphicFramePr>
        <p:xfrm>
          <a:off x="4857480" y="1863360"/>
          <a:ext cx="3840480" cy="838200"/>
        </p:xfrm>
        <a:graphic>
          <a:graphicData uri="http://schemas.openxmlformats.org/drawingml/2006/table">
            <a:tbl>
              <a:tblPr/>
              <a:tblGrid>
                <a:gridCol w="3840480">
                  <a:extLst>
                    <a:ext uri="{9D8B030D-6E8A-4147-A177-3AD203B41FA5}">
                      <a16:colId xmlns:a16="http://schemas.microsoft.com/office/drawing/2014/main" val="20000"/>
                    </a:ext>
                  </a:extLst>
                </a:gridCol>
              </a:tblGrid>
              <a:tr h="411480">
                <a:tc>
                  <a:txBody>
                    <a:bodyPr/>
                    <a:lstStyle/>
                    <a:p>
                      <a:r>
                        <a:rPr lang="en-US" sz="1100" strike="noStrike" spc="-1">
                          <a:uFill>
                            <a:solidFill>
                              <a:srgbClr val="FFFFFF"/>
                            </a:solidFill>
                          </a:uFill>
                          <a:latin typeface="Arial"/>
                        </a:rPr>
                        <a:t>8 fallacies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89520">
                <a:tc>
                  <a:txBody>
                    <a:bodyPr/>
                    <a:lstStyle/>
                    <a:p>
                      <a:r>
                        <a:rPr lang="en-US" sz="1100" strike="noStrike" spc="-1">
                          <a:uFill>
                            <a:solidFill>
                              <a:srgbClr val="FFFFFF"/>
                            </a:solidFill>
                          </a:uFill>
                          <a:latin typeface="Arial"/>
                        </a:rPr>
                        <a:t>Remote  calls are slow, network unreliable, difficult to handle failures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graphicFrame>
        <p:nvGraphicFramePr>
          <p:cNvPr id="13" name="Table 10"/>
          <p:cNvGraphicFramePr/>
          <p:nvPr/>
        </p:nvGraphicFramePr>
        <p:xfrm>
          <a:off x="238680" y="1890360"/>
          <a:ext cx="3841200" cy="853440"/>
        </p:xfrm>
        <a:graphic>
          <a:graphicData uri="http://schemas.openxmlformats.org/drawingml/2006/table">
            <a:tbl>
              <a:tblPr/>
              <a:tblGrid>
                <a:gridCol w="3841200">
                  <a:extLst>
                    <a:ext uri="{9D8B030D-6E8A-4147-A177-3AD203B41FA5}">
                      <a16:colId xmlns:a16="http://schemas.microsoft.com/office/drawing/2014/main" val="20000"/>
                    </a:ext>
                  </a:extLst>
                </a:gridCol>
              </a:tblGrid>
              <a:tr h="411840">
                <a:tc>
                  <a:txBody>
                    <a:bodyPr/>
                    <a:lstStyle/>
                    <a:p>
                      <a:r>
                        <a:rPr lang="en-US" sz="1100" strike="noStrike" spc="-1">
                          <a:uFill>
                            <a:solidFill>
                              <a:srgbClr val="FFFFFF"/>
                            </a:solidFill>
                          </a:uFill>
                          <a:latin typeface="Arial"/>
                        </a:rPr>
                        <a:t>Monolith easier to turn into big ball of mud as system gets bigger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11840">
                <a:tc>
                  <a:txBody>
                    <a:bodyPr/>
                    <a:lstStyle/>
                    <a:p>
                      <a:r>
                        <a:rPr lang="en-US" sz="1100" strike="noStrike" spc="-1">
                          <a:uFill>
                            <a:solidFill>
                              <a:srgbClr val="FFFFFF"/>
                            </a:solidFill>
                          </a:uFill>
                          <a:latin typeface="Arial"/>
                        </a:rPr>
                        <a:t>Each microservice is a  cohesive unit with explicit boundary, can only be accessed using API</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graphicFrame>
        <p:nvGraphicFramePr>
          <p:cNvPr id="14" name="Table 11"/>
          <p:cNvGraphicFramePr/>
          <p:nvPr/>
        </p:nvGraphicFramePr>
        <p:xfrm>
          <a:off x="232200" y="3279960"/>
          <a:ext cx="3841200" cy="853440"/>
        </p:xfrm>
        <a:graphic>
          <a:graphicData uri="http://schemas.openxmlformats.org/drawingml/2006/table">
            <a:tbl>
              <a:tblPr/>
              <a:tblGrid>
                <a:gridCol w="3841200">
                  <a:extLst>
                    <a:ext uri="{9D8B030D-6E8A-4147-A177-3AD203B41FA5}">
                      <a16:colId xmlns:a16="http://schemas.microsoft.com/office/drawing/2014/main" val="20000"/>
                    </a:ext>
                  </a:extLst>
                </a:gridCol>
              </a:tblGrid>
              <a:tr h="411840">
                <a:tc>
                  <a:txBody>
                    <a:bodyPr/>
                    <a:lstStyle/>
                    <a:p>
                      <a:r>
                        <a:rPr lang="en-US" sz="1100" strike="noStrike" spc="-1">
                          <a:uFill>
                            <a:solidFill>
                              <a:srgbClr val="FFFFFF"/>
                            </a:solidFill>
                          </a:uFill>
                          <a:latin typeface="Arial"/>
                        </a:rPr>
                        <a:t>Automony property of microservices support independent deployment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11840">
                <a:tc>
                  <a:txBody>
                    <a:bodyPr/>
                    <a:lstStyle/>
                    <a:p>
                      <a:r>
                        <a:rPr lang="en-US" sz="1100" strike="noStrike" spc="-1">
                          <a:uFill>
                            <a:solidFill>
                              <a:srgbClr val="FFFFFF"/>
                            </a:solidFill>
                          </a:uFill>
                          <a:latin typeface="Arial"/>
                        </a:rPr>
                        <a:t>Deployment easier than monolith where small change needs deployment of whole system</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
        <p:nvSpPr>
          <p:cNvPr id="15" name="CustomShape 12"/>
          <p:cNvSpPr/>
          <p:nvPr/>
        </p:nvSpPr>
        <p:spPr>
          <a:xfrm>
            <a:off x="182880" y="1554480"/>
            <a:ext cx="2831400" cy="2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spc="-1">
                <a:solidFill>
                  <a:srgbClr val="000000"/>
                </a:solidFill>
                <a:uFill>
                  <a:solidFill>
                    <a:srgbClr val="FFFFFF"/>
                  </a:solidFill>
                </a:uFill>
                <a:latin typeface="Arial"/>
                <a:ea typeface="DejaVu Sans"/>
              </a:rPr>
              <a:t>Strong Modular Boundaries</a:t>
            </a:r>
            <a:endParaRPr/>
          </a:p>
        </p:txBody>
      </p:sp>
      <p:sp>
        <p:nvSpPr>
          <p:cNvPr id="16" name="CustomShape 13"/>
          <p:cNvSpPr/>
          <p:nvPr/>
        </p:nvSpPr>
        <p:spPr>
          <a:xfrm>
            <a:off x="4791240" y="1554480"/>
            <a:ext cx="3160800" cy="2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spc="-1">
                <a:solidFill>
                  <a:srgbClr val="000000"/>
                </a:solidFill>
                <a:uFill>
                  <a:solidFill>
                    <a:srgbClr val="FFFFFF"/>
                  </a:solidFill>
                </a:uFill>
                <a:latin typeface="Arial"/>
                <a:ea typeface="DejaVu Sans"/>
              </a:rPr>
              <a:t>Distributed System Complexity</a:t>
            </a:r>
            <a:endParaRPr/>
          </a:p>
        </p:txBody>
      </p:sp>
      <p:sp>
        <p:nvSpPr>
          <p:cNvPr id="17" name="CustomShape 14"/>
          <p:cNvSpPr/>
          <p:nvPr/>
        </p:nvSpPr>
        <p:spPr>
          <a:xfrm>
            <a:off x="183240" y="2994480"/>
            <a:ext cx="2831040" cy="2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spc="-1">
                <a:solidFill>
                  <a:srgbClr val="000000"/>
                </a:solidFill>
                <a:uFill>
                  <a:solidFill>
                    <a:srgbClr val="FFFFFF"/>
                  </a:solidFill>
                </a:uFill>
                <a:latin typeface="Arial"/>
                <a:ea typeface="DejaVu Sans"/>
              </a:rPr>
              <a:t>Independent Deployment</a:t>
            </a:r>
            <a:endParaRPr/>
          </a:p>
        </p:txBody>
      </p:sp>
      <p:sp>
        <p:nvSpPr>
          <p:cNvPr id="18" name="CustomShape 15"/>
          <p:cNvSpPr/>
          <p:nvPr/>
        </p:nvSpPr>
        <p:spPr>
          <a:xfrm>
            <a:off x="4755240" y="2994480"/>
            <a:ext cx="1276560" cy="2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spc="-1">
                <a:solidFill>
                  <a:srgbClr val="000000"/>
                </a:solidFill>
                <a:uFill>
                  <a:solidFill>
                    <a:srgbClr val="FFFFFF"/>
                  </a:solidFill>
                </a:uFill>
                <a:latin typeface="Arial"/>
                <a:ea typeface="DejaVu Sans"/>
              </a:rPr>
              <a:t>Integration</a:t>
            </a:r>
            <a:endParaRPr/>
          </a:p>
        </p:txBody>
      </p:sp>
      <p:graphicFrame>
        <p:nvGraphicFramePr>
          <p:cNvPr id="19" name="Table 16"/>
          <p:cNvGraphicFramePr/>
          <p:nvPr>
            <p:extLst>
              <p:ext uri="{D42A27DB-BD31-4B8C-83A1-F6EECF244321}">
                <p14:modId xmlns:p14="http://schemas.microsoft.com/office/powerpoint/2010/main" val="2422222581"/>
              </p:ext>
            </p:extLst>
          </p:nvPr>
        </p:nvGraphicFramePr>
        <p:xfrm>
          <a:off x="4839060" y="3238785"/>
          <a:ext cx="3841920" cy="838920"/>
        </p:xfrm>
        <a:graphic>
          <a:graphicData uri="http://schemas.openxmlformats.org/drawingml/2006/table">
            <a:tbl>
              <a:tblPr/>
              <a:tblGrid>
                <a:gridCol w="3841920">
                  <a:extLst>
                    <a:ext uri="{9D8B030D-6E8A-4147-A177-3AD203B41FA5}">
                      <a16:colId xmlns:a16="http://schemas.microsoft.com/office/drawing/2014/main" val="20000"/>
                    </a:ext>
                  </a:extLst>
                </a:gridCol>
              </a:tblGrid>
              <a:tr h="412200">
                <a:tc>
                  <a:txBody>
                    <a:bodyPr/>
                    <a:lstStyle/>
                    <a:p>
                      <a:r>
                        <a:rPr lang="en-US" sz="1100" strike="noStrike" spc="-1" dirty="0" smtClean="0">
                          <a:uFill>
                            <a:solidFill>
                              <a:srgbClr val="FFFFFF"/>
                            </a:solidFill>
                          </a:uFill>
                          <a:latin typeface="Arial"/>
                        </a:rPr>
                        <a:t>Each </a:t>
                      </a:r>
                      <a:r>
                        <a:rPr lang="en-US" sz="1100" strike="noStrike" spc="-1" dirty="0" err="1" smtClean="0">
                          <a:uFill>
                            <a:solidFill>
                              <a:srgbClr val="FFFFFF"/>
                            </a:solidFill>
                          </a:uFill>
                          <a:latin typeface="Arial"/>
                        </a:rPr>
                        <a:t>microservice</a:t>
                      </a:r>
                      <a:r>
                        <a:rPr lang="en-US" sz="1100" strike="noStrike" spc="-1" dirty="0" smtClean="0">
                          <a:uFill>
                            <a:solidFill>
                              <a:srgbClr val="FFFFFF"/>
                            </a:solidFill>
                          </a:uFill>
                          <a:latin typeface="Arial"/>
                        </a:rPr>
                        <a:t> is autonomous,</a:t>
                      </a:r>
                      <a:r>
                        <a:rPr lang="en-US" sz="1100" strike="noStrike" spc="-1" baseline="0" dirty="0" smtClean="0">
                          <a:uFill>
                            <a:solidFill>
                              <a:srgbClr val="FFFFFF"/>
                            </a:solidFill>
                          </a:uFill>
                          <a:latin typeface="Arial"/>
                        </a:rPr>
                        <a:t> collaboration is yet necessary</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12200">
                <a:tc>
                  <a:txBody>
                    <a:bodyPr/>
                    <a:lstStyle/>
                    <a:p>
                      <a:r>
                        <a:rPr lang="en-US" sz="1100" strike="noStrike" spc="-1" dirty="0" smtClean="0">
                          <a:uFill>
                            <a:solidFill>
                              <a:srgbClr val="FFFFFF"/>
                            </a:solidFill>
                          </a:uFill>
                          <a:latin typeface="Arial"/>
                        </a:rPr>
                        <a:t>Deployment</a:t>
                      </a:r>
                      <a:r>
                        <a:rPr lang="en-US" sz="1100" strike="noStrike" spc="-1" baseline="0" dirty="0" smtClean="0">
                          <a:uFill>
                            <a:solidFill>
                              <a:srgbClr val="FFFFFF"/>
                            </a:solidFill>
                          </a:uFill>
                          <a:latin typeface="Arial"/>
                        </a:rPr>
                        <a:t> without breaking other APIs</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
        <p:nvSpPr>
          <p:cNvPr id="20" name="CustomShape 17"/>
          <p:cNvSpPr/>
          <p:nvPr/>
        </p:nvSpPr>
        <p:spPr>
          <a:xfrm>
            <a:off x="183240" y="4182480"/>
            <a:ext cx="819360" cy="28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spc="-1">
                <a:solidFill>
                  <a:srgbClr val="000000"/>
                </a:solidFill>
                <a:uFill>
                  <a:solidFill>
                    <a:srgbClr val="FFFFFF"/>
                  </a:solidFill>
                </a:uFill>
                <a:latin typeface="Arial"/>
                <a:ea typeface="DejaVu Sans"/>
              </a:rPr>
              <a:t>Agile</a:t>
            </a:r>
            <a:endParaRPr/>
          </a:p>
        </p:txBody>
      </p:sp>
      <p:graphicFrame>
        <p:nvGraphicFramePr>
          <p:cNvPr id="21" name="Table 18"/>
          <p:cNvGraphicFramePr/>
          <p:nvPr/>
        </p:nvGraphicFramePr>
        <p:xfrm>
          <a:off x="232560" y="4504320"/>
          <a:ext cx="3841920" cy="838920"/>
        </p:xfrm>
        <a:graphic>
          <a:graphicData uri="http://schemas.openxmlformats.org/drawingml/2006/table">
            <a:tbl>
              <a:tblPr/>
              <a:tblGrid>
                <a:gridCol w="3841920">
                  <a:extLst>
                    <a:ext uri="{9D8B030D-6E8A-4147-A177-3AD203B41FA5}">
                      <a16:colId xmlns:a16="http://schemas.microsoft.com/office/drawing/2014/main" val="20000"/>
                    </a:ext>
                  </a:extLst>
                </a:gridCol>
              </a:tblGrid>
              <a:tr h="412200">
                <a:tc>
                  <a:txBody>
                    <a:bodyPr/>
                    <a:lstStyle/>
                    <a:p>
                      <a:r>
                        <a:rPr lang="en-US" sz="1100" strike="noStrike" spc="-1">
                          <a:uFill>
                            <a:solidFill>
                              <a:srgbClr val="FFFFFF"/>
                            </a:solidFill>
                          </a:uFill>
                          <a:latin typeface="Arial"/>
                        </a:rPr>
                        <a:t>Changes are easy to release by continuous deployment of each microservice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12200">
                <a:tc>
                  <a:txBody>
                    <a:bodyPr/>
                    <a:lstStyle/>
                    <a:p>
                      <a:r>
                        <a:rPr lang="en-US" sz="1100" strike="noStrike" spc="-1">
                          <a:uFill>
                            <a:solidFill>
                              <a:srgbClr val="FFFFFF"/>
                            </a:solidFill>
                          </a:uFill>
                          <a:latin typeface="Arial"/>
                        </a:rPr>
                        <a:t>Independent deployment of microservice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
        <p:nvSpPr>
          <p:cNvPr id="22" name="CustomShape 19"/>
          <p:cNvSpPr/>
          <p:nvPr/>
        </p:nvSpPr>
        <p:spPr>
          <a:xfrm>
            <a:off x="4755240" y="4182480"/>
            <a:ext cx="2337040" cy="25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spc="-1" dirty="0">
                <a:solidFill>
                  <a:srgbClr val="000000"/>
                </a:solidFill>
                <a:uFill>
                  <a:solidFill>
                    <a:srgbClr val="FFFFFF"/>
                  </a:solidFill>
                </a:uFill>
                <a:latin typeface="Arial"/>
                <a:ea typeface="DejaVu Sans"/>
              </a:rPr>
              <a:t>Operational Complexity</a:t>
            </a:r>
            <a:endParaRPr dirty="0"/>
          </a:p>
        </p:txBody>
      </p:sp>
      <p:graphicFrame>
        <p:nvGraphicFramePr>
          <p:cNvPr id="23" name="Table 20"/>
          <p:cNvGraphicFramePr/>
          <p:nvPr>
            <p:extLst>
              <p:ext uri="{D42A27DB-BD31-4B8C-83A1-F6EECF244321}">
                <p14:modId xmlns:p14="http://schemas.microsoft.com/office/powerpoint/2010/main" val="3776122961"/>
              </p:ext>
            </p:extLst>
          </p:nvPr>
        </p:nvGraphicFramePr>
        <p:xfrm>
          <a:off x="4839480" y="4485240"/>
          <a:ext cx="3841920" cy="838920"/>
        </p:xfrm>
        <a:graphic>
          <a:graphicData uri="http://schemas.openxmlformats.org/drawingml/2006/table">
            <a:tbl>
              <a:tblPr/>
              <a:tblGrid>
                <a:gridCol w="3841920">
                  <a:extLst>
                    <a:ext uri="{9D8B030D-6E8A-4147-A177-3AD203B41FA5}">
                      <a16:colId xmlns:a16="http://schemas.microsoft.com/office/drawing/2014/main" val="20000"/>
                    </a:ext>
                  </a:extLst>
                </a:gridCol>
              </a:tblGrid>
              <a:tr h="412200">
                <a:tc>
                  <a:txBody>
                    <a:bodyPr/>
                    <a:lstStyle/>
                    <a:p>
                      <a:r>
                        <a:rPr lang="en-US" sz="1100" strike="noStrike" spc="-1" dirty="0" smtClean="0">
                          <a:uFill>
                            <a:solidFill>
                              <a:srgbClr val="FFFFFF"/>
                            </a:solidFill>
                          </a:uFill>
                          <a:latin typeface="Arial"/>
                        </a:rPr>
                        <a:t>Managing </a:t>
                      </a:r>
                      <a:r>
                        <a:rPr lang="en-US" sz="1100" strike="noStrike" spc="-1" dirty="0">
                          <a:uFill>
                            <a:solidFill>
                              <a:srgbClr val="FFFFFF"/>
                            </a:solidFill>
                          </a:uFill>
                          <a:latin typeface="Arial"/>
                        </a:rPr>
                        <a:t>release is complex due to number of </a:t>
                      </a:r>
                      <a:r>
                        <a:rPr lang="en-US" sz="1100" strike="noStrike" spc="-1" dirty="0" err="1">
                          <a:uFill>
                            <a:solidFill>
                              <a:srgbClr val="FFFFFF"/>
                            </a:solidFill>
                          </a:uFill>
                          <a:latin typeface="Arial"/>
                        </a:rPr>
                        <a:t>microservices</a:t>
                      </a:r>
                      <a:r>
                        <a:rPr lang="en-US" sz="1100" strike="noStrike" spc="-1" dirty="0">
                          <a:uFill>
                            <a:solidFill>
                              <a:srgbClr val="FFFFFF"/>
                            </a:solidFill>
                          </a:uFill>
                          <a:latin typeface="Arial"/>
                        </a:rPr>
                        <a:t> and frequency of change</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12200">
                <a:tc>
                  <a:txBody>
                    <a:bodyPr/>
                    <a:lstStyle/>
                    <a:p>
                      <a:r>
                        <a:rPr lang="en-US" sz="1100" strike="noStrike" spc="-1" dirty="0">
                          <a:uFill>
                            <a:solidFill>
                              <a:srgbClr val="FFFFFF"/>
                            </a:solidFill>
                          </a:uFill>
                          <a:latin typeface="Arial"/>
                        </a:rPr>
                        <a:t>Monitoring and debugging is also difficult</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
        <p:nvSpPr>
          <p:cNvPr id="24" name="CustomShape 21"/>
          <p:cNvSpPr/>
          <p:nvPr/>
        </p:nvSpPr>
        <p:spPr>
          <a:xfrm>
            <a:off x="6444208" y="6293004"/>
            <a:ext cx="2682758" cy="2740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100" strike="noStrike" spc="-1" dirty="0" smtClean="0">
                <a:solidFill>
                  <a:srgbClr val="000000"/>
                </a:solidFill>
                <a:uFill>
                  <a:solidFill>
                    <a:srgbClr val="FFFFFF"/>
                  </a:solidFill>
                </a:uFill>
                <a:latin typeface="Arial"/>
                <a:ea typeface="DejaVu Sans"/>
              </a:rPr>
              <a:t>[M</a:t>
            </a:r>
            <a:r>
              <a:rPr lang="en-US" sz="1100" strike="noStrike" spc="-1" dirty="0">
                <a:solidFill>
                  <a:srgbClr val="000000"/>
                </a:solidFill>
                <a:uFill>
                  <a:solidFill>
                    <a:srgbClr val="FFFFFF"/>
                  </a:solidFill>
                </a:uFill>
                <a:latin typeface="Arial"/>
                <a:ea typeface="DejaVu Sans"/>
              </a:rPr>
              <a:t>. Fowler [44], Interview at SAP </a:t>
            </a:r>
            <a:r>
              <a:rPr lang="en-US" sz="1100" strike="noStrike" spc="-1" dirty="0" smtClean="0">
                <a:solidFill>
                  <a:srgbClr val="000000"/>
                </a:solidFill>
                <a:uFill>
                  <a:solidFill>
                    <a:srgbClr val="FFFFFF"/>
                  </a:solidFill>
                </a:uFill>
                <a:latin typeface="Arial"/>
                <a:ea typeface="DejaVu Sans"/>
              </a:rPr>
              <a:t>Hybris]</a:t>
            </a:r>
            <a:endParaRPr dirty="0"/>
          </a:p>
        </p:txBody>
      </p:sp>
      <p:sp>
        <p:nvSpPr>
          <p:cNvPr id="2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26" name="Slide Number Placeholder 3"/>
          <p:cNvSpPr>
            <a:spLocks noGrp="1"/>
          </p:cNvSpPr>
          <p:nvPr>
            <p:ph type="sldNum" sz="quarter" idx="12"/>
          </p:nvPr>
        </p:nvSpPr>
        <p:spPr>
          <a:xfrm>
            <a:off x="8643938" y="6570615"/>
            <a:ext cx="249237" cy="288925"/>
          </a:xfrm>
        </p:spPr>
        <p:txBody>
          <a:bodyPr/>
          <a:lstStyle/>
          <a:p>
            <a:pPr>
              <a:defRPr/>
            </a:pPr>
            <a:r>
              <a:rPr lang="en-GB" dirty="0" smtClean="0"/>
              <a:t>19</a:t>
            </a:r>
            <a:endParaRPr lang="en-GB" dirty="0"/>
          </a:p>
        </p:txBody>
      </p:sp>
    </p:spTree>
    <p:extLst>
      <p:ext uri="{BB962C8B-B14F-4D97-AF65-F5344CB8AC3E}">
        <p14:creationId xmlns:p14="http://schemas.microsoft.com/office/powerpoint/2010/main" val="316780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bi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2111202"/>
            <a:ext cx="2002284" cy="1503938"/>
          </a:xfrm>
          <a:prstGeom prst="rect">
            <a:avLst/>
          </a:prstGeom>
        </p:spPr>
      </p:pic>
      <p:pic>
        <p:nvPicPr>
          <p:cNvPr id="6" name="Picture 5" descr="hybris-review-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136" y="2535020"/>
            <a:ext cx="1888523" cy="715278"/>
          </a:xfrm>
          <a:prstGeom prst="rect">
            <a:avLst/>
          </a:prstGeom>
        </p:spPr>
      </p:pic>
      <p:graphicFrame>
        <p:nvGraphicFramePr>
          <p:cNvPr id="8" name="Objekt 2" hidden="1"/>
          <p:cNvGraphicFramePr>
            <a:graphicFrameLocks noChangeAspect="1"/>
          </p:cNvGraphicFramePr>
          <p:nvPr>
            <p:custDataLst>
              <p:tags r:id="rId2"/>
            </p:custDataLst>
            <p:extLst>
              <p:ext uri="{D42A27DB-BD31-4B8C-83A1-F6EECF244321}">
                <p14:modId xmlns:p14="http://schemas.microsoft.com/office/powerpoint/2010/main" val="20712219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11" name="think-cell Folie" r:id="rId8" imgW="270" imgH="270" progId="TCLayout.ActiveDocument.1">
                  <p:embed/>
                </p:oleObj>
              </mc:Choice>
              <mc:Fallback>
                <p:oleObj name="think-cell Foli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5" name="Foliennummernplatzhalter 4"/>
          <p:cNvSpPr>
            <a:spLocks noGrp="1"/>
          </p:cNvSpPr>
          <p:nvPr>
            <p:ph type="sldNum" sz="quarter" idx="12"/>
          </p:nvPr>
        </p:nvSpPr>
        <p:spPr/>
        <p:txBody>
          <a:bodyPr/>
          <a:lstStyle/>
          <a:p>
            <a:pPr>
              <a:defRPr/>
            </a:pPr>
            <a:fld id="{8774BFEF-BA1A-4E34-8ADC-0E379F10AB38}" type="slidenum">
              <a:rPr lang="en-GB" smtClean="0"/>
              <a:pPr>
                <a:defRPr/>
              </a:pPr>
              <a:t>2</a:t>
            </a:fld>
            <a:endParaRPr lang="en-GB" dirty="0"/>
          </a:p>
        </p:txBody>
      </p:sp>
      <p:sp>
        <p:nvSpPr>
          <p:cNvPr id="3" name="TextBox 2"/>
          <p:cNvSpPr txBox="1"/>
          <p:nvPr/>
        </p:nvSpPr>
        <p:spPr>
          <a:xfrm>
            <a:off x="4548005" y="5803917"/>
            <a:ext cx="18466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endParaRPr lang="en-US" dirty="0" smtClean="0">
              <a:latin typeface="Arial" pitchFamily="34" charset="0"/>
            </a:endParaRPr>
          </a:p>
        </p:txBody>
      </p:sp>
      <p:sp>
        <p:nvSpPr>
          <p:cNvPr id="7" name="Rechteck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DE" dirty="0">
              <a:latin typeface="Arial Narrow" panose="020B0606020202030204" pitchFamily="34" charset="0"/>
              <a:sym typeface="Arial Narrow" panose="020B0606020202030204" pitchFamily="34" charset="0"/>
            </a:endParaRPr>
          </a:p>
        </p:txBody>
      </p:sp>
      <p:sp>
        <p:nvSpPr>
          <p:cNvPr id="22" name="Circular Arrow 21"/>
          <p:cNvSpPr/>
          <p:nvPr/>
        </p:nvSpPr>
        <p:spPr bwMode="auto">
          <a:xfrm rot="19314264" flipH="1">
            <a:off x="4123578" y="2422761"/>
            <a:ext cx="2364596" cy="2774682"/>
          </a:xfrm>
          <a:prstGeom prst="circularArrow">
            <a:avLst>
              <a:gd name="adj1" fmla="val 12430"/>
              <a:gd name="adj2" fmla="val 598434"/>
              <a:gd name="adj3" fmla="val 18791429"/>
              <a:gd name="adj4" fmla="val 14135141"/>
              <a:gd name="adj5" fmla="val 14546"/>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23" name="Circular Arrow 22"/>
          <p:cNvSpPr/>
          <p:nvPr/>
        </p:nvSpPr>
        <p:spPr bwMode="auto">
          <a:xfrm rot="12887782" flipH="1" flipV="1">
            <a:off x="2459965" y="2441882"/>
            <a:ext cx="2198411" cy="2754149"/>
          </a:xfrm>
          <a:prstGeom prst="circularArrow">
            <a:avLst>
              <a:gd name="adj1" fmla="val 12430"/>
              <a:gd name="adj2" fmla="val 598434"/>
              <a:gd name="adj3" fmla="val 18791429"/>
              <a:gd name="adj4" fmla="val 14135141"/>
              <a:gd name="adj5" fmla="val 14546"/>
            </a:avLst>
          </a:prstGeom>
          <a:solidFill>
            <a:srgbClr val="1669B5"/>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14" name="Title 13"/>
          <p:cNvSpPr>
            <a:spLocks noGrp="1"/>
          </p:cNvSpPr>
          <p:nvPr>
            <p:ph type="title"/>
          </p:nvPr>
        </p:nvSpPr>
        <p:spPr/>
        <p:txBody>
          <a:bodyPr/>
          <a:lstStyle/>
          <a:p>
            <a:endParaRPr lang="en-US"/>
          </a:p>
        </p:txBody>
      </p:sp>
      <p:sp>
        <p:nvSpPr>
          <p:cNvPr id="15" name="TextBox 14"/>
          <p:cNvSpPr txBox="1"/>
          <p:nvPr/>
        </p:nvSpPr>
        <p:spPr>
          <a:xfrm>
            <a:off x="827584" y="3380799"/>
            <a:ext cx="3024336"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Prof. Dr. Florian </a:t>
            </a:r>
            <a:r>
              <a:rPr lang="en-US" dirty="0" err="1" smtClean="0">
                <a:latin typeface="Arial" pitchFamily="34" charset="0"/>
              </a:rPr>
              <a:t>Matthes</a:t>
            </a:r>
            <a:r>
              <a:rPr lang="en-US" dirty="0" smtClean="0">
                <a:latin typeface="Arial" pitchFamily="34" charset="0"/>
              </a:rPr>
              <a:t> </a:t>
            </a:r>
            <a:r>
              <a:rPr lang="en-US" sz="1200" dirty="0" smtClean="0">
                <a:latin typeface="Arial" pitchFamily="34" charset="0"/>
              </a:rPr>
              <a:t>[Supervisor]</a:t>
            </a:r>
          </a:p>
          <a:p>
            <a:r>
              <a:rPr lang="en-US" dirty="0" err="1" smtClean="0">
                <a:latin typeface="Arial" pitchFamily="34" charset="0"/>
              </a:rPr>
              <a:t>Manoj</a:t>
            </a:r>
            <a:r>
              <a:rPr lang="en-US" dirty="0" smtClean="0">
                <a:latin typeface="Arial" pitchFamily="34" charset="0"/>
              </a:rPr>
              <a:t> </a:t>
            </a:r>
            <a:r>
              <a:rPr lang="en-US" dirty="0" err="1" smtClean="0">
                <a:latin typeface="Arial" pitchFamily="34" charset="0"/>
              </a:rPr>
              <a:t>Mahabaleshwar</a:t>
            </a:r>
            <a:r>
              <a:rPr lang="en-US" dirty="0" smtClean="0">
                <a:latin typeface="Arial" pitchFamily="34" charset="0"/>
              </a:rPr>
              <a:t> </a:t>
            </a:r>
            <a:r>
              <a:rPr lang="en-US" sz="1200" dirty="0" smtClean="0">
                <a:latin typeface="Arial" pitchFamily="34" charset="0"/>
              </a:rPr>
              <a:t>[Advisor]</a:t>
            </a:r>
            <a:endParaRPr lang="en-US" sz="1200" dirty="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26" name="TextBox 25"/>
          <p:cNvSpPr txBox="1"/>
          <p:nvPr/>
        </p:nvSpPr>
        <p:spPr>
          <a:xfrm>
            <a:off x="5796136" y="3429000"/>
            <a:ext cx="1737575" cy="5539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latin typeface="Arial" pitchFamily="34" charset="0"/>
              </a:rPr>
              <a:t>Andrea </a:t>
            </a:r>
            <a:r>
              <a:rPr lang="en-US" dirty="0" err="1" smtClean="0">
                <a:latin typeface="Arial" pitchFamily="34" charset="0"/>
              </a:rPr>
              <a:t>Stubbe</a:t>
            </a:r>
            <a:endParaRPr lang="en-US" dirty="0" smtClean="0">
              <a:latin typeface="Arial" pitchFamily="34" charset="0"/>
            </a:endParaRPr>
          </a:p>
          <a:p>
            <a:r>
              <a:rPr lang="en-US" sz="1200" dirty="0" smtClean="0">
                <a:latin typeface="Arial" pitchFamily="34" charset="0"/>
              </a:rPr>
              <a:t>[Advisor]</a:t>
            </a:r>
          </a:p>
        </p:txBody>
      </p:sp>
      <p:sp>
        <p:nvSpPr>
          <p:cNvPr id="16"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238483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476280" y="1604160"/>
            <a:ext cx="3973320" cy="3973320"/>
          </a:xfrm>
          <a:prstGeom prst="rect">
            <a:avLst/>
          </a:prstGeom>
          <a:noFill/>
          <a:ln>
            <a:noFill/>
          </a:ln>
        </p:spPr>
        <p:style>
          <a:lnRef idx="0">
            <a:scrgbClr r="0" g="0" b="0"/>
          </a:lnRef>
          <a:fillRef idx="0">
            <a:scrgbClr r="0" g="0" b="0"/>
          </a:fillRef>
          <a:effectRef idx="0">
            <a:scrgbClr r="0" g="0" b="0"/>
          </a:effectRef>
          <a:fontRef idx="minor"/>
        </p:style>
      </p:sp>
      <p:sp>
        <p:nvSpPr>
          <p:cNvPr id="8" name="CustomShape 5"/>
          <p:cNvSpPr/>
          <p:nvPr/>
        </p:nvSpPr>
        <p:spPr>
          <a:xfrm>
            <a:off x="323640" y="982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Challenges of Microservices</a:t>
            </a:r>
            <a:endParaRPr/>
          </a:p>
        </p:txBody>
      </p:sp>
      <p:sp>
        <p:nvSpPr>
          <p:cNvPr id="9" name="CustomShape 6"/>
          <p:cNvSpPr/>
          <p:nvPr/>
        </p:nvSpPr>
        <p:spPr>
          <a:xfrm>
            <a:off x="717840" y="46044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Integration</a:t>
            </a:r>
            <a:endParaRPr/>
          </a:p>
        </p:txBody>
      </p:sp>
      <p:graphicFrame>
        <p:nvGraphicFramePr>
          <p:cNvPr id="10" name="Table 7"/>
          <p:cNvGraphicFramePr/>
          <p:nvPr/>
        </p:nvGraphicFramePr>
        <p:xfrm>
          <a:off x="1577160" y="1620360"/>
          <a:ext cx="6062040" cy="1203960"/>
        </p:xfrm>
        <a:graphic>
          <a:graphicData uri="http://schemas.openxmlformats.org/drawingml/2006/table">
            <a:tbl>
              <a:tblPr/>
              <a:tblGrid>
                <a:gridCol w="3030840">
                  <a:extLst>
                    <a:ext uri="{9D8B030D-6E8A-4147-A177-3AD203B41FA5}">
                      <a16:colId xmlns:a16="http://schemas.microsoft.com/office/drawing/2014/main" val="20000"/>
                    </a:ext>
                  </a:extLst>
                </a:gridCol>
                <a:gridCol w="3031200">
                  <a:extLst>
                    <a:ext uri="{9D8B030D-6E8A-4147-A177-3AD203B41FA5}">
                      <a16:colId xmlns:a16="http://schemas.microsoft.com/office/drawing/2014/main" val="20001"/>
                    </a:ext>
                  </a:extLst>
                </a:gridCol>
              </a:tblGrid>
              <a:tr h="252720">
                <a:tc>
                  <a:txBody>
                    <a:bodyPr/>
                    <a:lstStyle/>
                    <a:p>
                      <a:r>
                        <a:rPr lang="en-US" sz="1100" b="1" strike="noStrike" spc="-1">
                          <a:uFill>
                            <a:solidFill>
                              <a:srgbClr val="FFFFFF"/>
                            </a:solidFill>
                          </a:uFill>
                          <a:latin typeface="Arial"/>
                        </a:rPr>
                        <a:t>Avoid</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100" b="1" strike="noStrike" spc="-1">
                          <a:uFill>
                            <a:solidFill>
                              <a:srgbClr val="FFFFFF"/>
                            </a:solidFill>
                          </a:uFill>
                          <a:latin typeface="Arial"/>
                        </a:rPr>
                        <a:t>Recommendation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11480">
                <a:tc>
                  <a:txBody>
                    <a:bodyPr/>
                    <a:lstStyle/>
                    <a:p>
                      <a:r>
                        <a:rPr lang="en-US" sz="1100" strike="noStrike" spc="-1">
                          <a:uFill>
                            <a:solidFill>
                              <a:srgbClr val="FFFFFF"/>
                            </a:solidFill>
                          </a:uFill>
                          <a:latin typeface="Arial"/>
                        </a:rPr>
                        <a:t>Shared Datasource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100" strike="noStrike" spc="-1" dirty="0">
                          <a:uFill>
                            <a:solidFill>
                              <a:srgbClr val="FFFFFF"/>
                            </a:solidFill>
                          </a:uFill>
                          <a:latin typeface="Arial"/>
                        </a:rPr>
                        <a:t>1. access directly using resource owner's API</a:t>
                      </a:r>
                      <a:endParaRPr dirty="0"/>
                    </a:p>
                    <a:p>
                      <a:r>
                        <a:rPr lang="en-US" sz="1100" strike="noStrike" spc="-1" dirty="0">
                          <a:uFill>
                            <a:solidFill>
                              <a:srgbClr val="FFFFFF"/>
                            </a:solidFill>
                          </a:uFill>
                          <a:latin typeface="Arial"/>
                        </a:rPr>
                        <a:t>2. duplicate data along </a:t>
                      </a:r>
                      <a:r>
                        <a:rPr lang="en-US" sz="1100" strike="noStrike" spc="-1" dirty="0" err="1">
                          <a:uFill>
                            <a:solidFill>
                              <a:srgbClr val="FFFFFF"/>
                            </a:solidFill>
                          </a:uFill>
                          <a:latin typeface="Arial"/>
                        </a:rPr>
                        <a:t>microservices</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52720">
                <a:tc>
                  <a:txBody>
                    <a:bodyPr/>
                    <a:lstStyle/>
                    <a:p>
                      <a:r>
                        <a:rPr lang="en-US" sz="1100" strike="noStrike" spc="-1">
                          <a:uFill>
                            <a:solidFill>
                              <a:srgbClr val="FFFFFF"/>
                            </a:solidFill>
                          </a:uFill>
                          <a:latin typeface="Arial"/>
                        </a:rPr>
                        <a:t>Distributed business transaction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100" strike="noStrike" spc="-1" dirty="0">
                          <a:uFill>
                            <a:solidFill>
                              <a:srgbClr val="FFFFFF"/>
                            </a:solidFill>
                          </a:uFill>
                          <a:latin typeface="Arial"/>
                        </a:rPr>
                        <a:t>Eventual Consistency</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252720">
                <a:tc>
                  <a:txBody>
                    <a:bodyPr/>
                    <a:lstStyle/>
                    <a:p>
                      <a:r>
                        <a:rPr lang="en-US" sz="1100" strike="noStrike" spc="-1">
                          <a:uFill>
                            <a:solidFill>
                              <a:srgbClr val="FFFFFF"/>
                            </a:solidFill>
                          </a:uFill>
                          <a:latin typeface="Arial"/>
                        </a:rPr>
                        <a:t>Queries to join from multiple databases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100" strike="noStrike" spc="-1" dirty="0">
                          <a:uFill>
                            <a:solidFill>
                              <a:srgbClr val="FFFFFF"/>
                            </a:solidFill>
                          </a:uFill>
                          <a:latin typeface="Arial"/>
                        </a:rPr>
                        <a:t>a separate mashup service </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graphicFrame>
        <p:nvGraphicFramePr>
          <p:cNvPr id="11" name="Table 8"/>
          <p:cNvGraphicFramePr/>
          <p:nvPr/>
        </p:nvGraphicFramePr>
        <p:xfrm>
          <a:off x="553680" y="5163840"/>
          <a:ext cx="7746840" cy="1112520"/>
        </p:xfrm>
        <a:graphic>
          <a:graphicData uri="http://schemas.openxmlformats.org/drawingml/2006/table">
            <a:tbl>
              <a:tblPr/>
              <a:tblGrid>
                <a:gridCol w="1570680">
                  <a:extLst>
                    <a:ext uri="{9D8B030D-6E8A-4147-A177-3AD203B41FA5}">
                      <a16:colId xmlns:a16="http://schemas.microsoft.com/office/drawing/2014/main" val="20000"/>
                    </a:ext>
                  </a:extLst>
                </a:gridCol>
                <a:gridCol w="2898000">
                  <a:extLst>
                    <a:ext uri="{9D8B030D-6E8A-4147-A177-3AD203B41FA5}">
                      <a16:colId xmlns:a16="http://schemas.microsoft.com/office/drawing/2014/main" val="20001"/>
                    </a:ext>
                  </a:extLst>
                </a:gridCol>
                <a:gridCol w="3278160">
                  <a:extLst>
                    <a:ext uri="{9D8B030D-6E8A-4147-A177-3AD203B41FA5}">
                      <a16:colId xmlns:a16="http://schemas.microsoft.com/office/drawing/2014/main" val="20002"/>
                    </a:ext>
                  </a:extLst>
                </a:gridCol>
              </a:tblGrid>
              <a:tr h="252720">
                <a:tc>
                  <a:txBody>
                    <a:bodyPr/>
                    <a:lstStyle/>
                    <a:p>
                      <a:r>
                        <a:rPr lang="en-US" sz="1100" strike="noStrike" spc="-1">
                          <a:uFill>
                            <a:solidFill>
                              <a:srgbClr val="FFFFFF"/>
                            </a:solidFill>
                          </a:uFill>
                          <a:latin typeface="Arial"/>
                        </a:rPr>
                        <a:t> </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100" b="1" strike="noStrike" spc="-1">
                          <a:uFill>
                            <a:solidFill>
                              <a:srgbClr val="FFFFFF"/>
                            </a:solidFill>
                          </a:uFill>
                          <a:latin typeface="Arial"/>
                        </a:rPr>
                        <a:t>Advantages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100" b="1" strike="noStrike" spc="-1">
                          <a:uFill>
                            <a:solidFill>
                              <a:srgbClr val="FFFFFF"/>
                            </a:solidFill>
                          </a:uFill>
                          <a:latin typeface="Arial"/>
                        </a:rPr>
                        <a:t>Disadvantages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252720">
                <a:tc>
                  <a:txBody>
                    <a:bodyPr/>
                    <a:lstStyle/>
                    <a:p>
                      <a:r>
                        <a:rPr lang="en-US" sz="1100" b="1" strike="noStrike" spc="-1">
                          <a:uFill>
                            <a:solidFill>
                              <a:srgbClr val="FFFFFF"/>
                            </a:solidFill>
                          </a:uFill>
                          <a:latin typeface="Arial"/>
                        </a:rPr>
                        <a:t>Synchronous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100" strike="noStrike" spc="-1">
                          <a:uFill>
                            <a:solidFill>
                              <a:srgbClr val="FFFFFF"/>
                            </a:solidFill>
                          </a:uFill>
                          <a:latin typeface="Arial"/>
                        </a:rPr>
                        <a:t>simple to understand and implement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100" strike="noStrike" spc="-1">
                          <a:uFill>
                            <a:solidFill>
                              <a:srgbClr val="FFFFFF"/>
                            </a:solidFill>
                          </a:uFill>
                          <a:latin typeface="Arial"/>
                        </a:rPr>
                        <a:t>increases temporal and location coupling</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70240">
                <a:tc>
                  <a:txBody>
                    <a:bodyPr/>
                    <a:lstStyle/>
                    <a:p>
                      <a:r>
                        <a:rPr lang="en-US" sz="1100" b="1" strike="noStrike" spc="-1">
                          <a:uFill>
                            <a:solidFill>
                              <a:srgbClr val="FFFFFF"/>
                            </a:solidFill>
                          </a:uFill>
                          <a:latin typeface="Arial"/>
                        </a:rPr>
                        <a:t>Asynchronous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100" strike="noStrike" spc="-1">
                          <a:uFill>
                            <a:solidFill>
                              <a:srgbClr val="FFFFFF"/>
                            </a:solidFill>
                          </a:uFill>
                          <a:latin typeface="Arial"/>
                        </a:rPr>
                        <a:t>decouples microservices, improves latency</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100" strike="noStrike" spc="-1">
                          <a:uFill>
                            <a:solidFill>
                              <a:srgbClr val="FFFFFF"/>
                            </a:solidFill>
                          </a:uFill>
                          <a:latin typeface="Arial"/>
                        </a:rPr>
                        <a:t>flow not straightforward to understand, additional component such as message broker need to be managed.</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pic>
        <p:nvPicPr>
          <p:cNvPr id="12" name="Picture 11"/>
          <p:cNvPicPr/>
          <p:nvPr/>
        </p:nvPicPr>
        <p:blipFill>
          <a:blip r:embed="rId2"/>
          <a:stretch/>
        </p:blipFill>
        <p:spPr>
          <a:xfrm>
            <a:off x="2394000" y="3309840"/>
            <a:ext cx="3812400" cy="1788120"/>
          </a:xfrm>
          <a:prstGeom prst="rect">
            <a:avLst/>
          </a:prstGeom>
          <a:ln>
            <a:noFill/>
          </a:ln>
        </p:spPr>
      </p:pic>
      <p:sp>
        <p:nvSpPr>
          <p:cNvPr id="13" name="CustomShape 9"/>
          <p:cNvSpPr/>
          <p:nvPr/>
        </p:nvSpPr>
        <p:spPr>
          <a:xfrm>
            <a:off x="194040" y="10972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1. Sharing Data</a:t>
            </a:r>
            <a:endParaRPr/>
          </a:p>
        </p:txBody>
      </p:sp>
      <p:sp>
        <p:nvSpPr>
          <p:cNvPr id="14" name="CustomShape 10"/>
          <p:cNvSpPr/>
          <p:nvPr/>
        </p:nvSpPr>
        <p:spPr>
          <a:xfrm>
            <a:off x="182880" y="29260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2. Inter-Service Communication</a:t>
            </a:r>
            <a:endParaRPr/>
          </a:p>
        </p:txBody>
      </p:sp>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6" name="Slide Number Placeholder 3"/>
          <p:cNvSpPr>
            <a:spLocks noGrp="1"/>
          </p:cNvSpPr>
          <p:nvPr>
            <p:ph type="sldNum" sz="quarter" idx="12"/>
          </p:nvPr>
        </p:nvSpPr>
        <p:spPr>
          <a:xfrm>
            <a:off x="8643938" y="6570615"/>
            <a:ext cx="249237" cy="288925"/>
          </a:xfrm>
        </p:spPr>
        <p:txBody>
          <a:bodyPr/>
          <a:lstStyle/>
          <a:p>
            <a:pPr>
              <a:defRPr/>
            </a:pPr>
            <a:r>
              <a:rPr lang="en-GB" dirty="0" smtClean="0"/>
              <a:t>20</a:t>
            </a:r>
            <a:endParaRPr lang="en-GB" dirty="0"/>
          </a:p>
        </p:txBody>
      </p:sp>
    </p:spTree>
    <p:extLst>
      <p:ext uri="{BB962C8B-B14F-4D97-AF65-F5344CB8AC3E}">
        <p14:creationId xmlns:p14="http://schemas.microsoft.com/office/powerpoint/2010/main" val="830799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324000" y="982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Challenges of Microservices</a:t>
            </a:r>
            <a:endParaRPr/>
          </a:p>
        </p:txBody>
      </p:sp>
      <p:sp>
        <p:nvSpPr>
          <p:cNvPr id="8" name="CustomShape 5"/>
          <p:cNvSpPr/>
          <p:nvPr/>
        </p:nvSpPr>
        <p:spPr>
          <a:xfrm>
            <a:off x="718200" y="462600"/>
            <a:ext cx="50396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Distributed System Complexity</a:t>
            </a:r>
            <a:endParaRPr/>
          </a:p>
        </p:txBody>
      </p:sp>
      <p:sp>
        <p:nvSpPr>
          <p:cNvPr id="9" name="CustomShape 6"/>
          <p:cNvSpPr/>
          <p:nvPr/>
        </p:nvSpPr>
        <p:spPr>
          <a:xfrm>
            <a:off x="274680" y="10972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1. Breaking Change</a:t>
            </a:r>
            <a:endParaRPr/>
          </a:p>
        </p:txBody>
      </p:sp>
      <p:graphicFrame>
        <p:nvGraphicFramePr>
          <p:cNvPr id="10" name="Table 7"/>
          <p:cNvGraphicFramePr/>
          <p:nvPr>
            <p:extLst>
              <p:ext uri="{D42A27DB-BD31-4B8C-83A1-F6EECF244321}">
                <p14:modId xmlns:p14="http://schemas.microsoft.com/office/powerpoint/2010/main" val="1887353425"/>
              </p:ext>
            </p:extLst>
          </p:nvPr>
        </p:nvGraphicFramePr>
        <p:xfrm>
          <a:off x="1835696" y="1587600"/>
          <a:ext cx="5163120" cy="2193480"/>
        </p:xfrm>
        <a:graphic>
          <a:graphicData uri="http://schemas.openxmlformats.org/drawingml/2006/table">
            <a:tbl>
              <a:tblPr/>
              <a:tblGrid>
                <a:gridCol w="2316847">
                  <a:extLst>
                    <a:ext uri="{9D8B030D-6E8A-4147-A177-3AD203B41FA5}">
                      <a16:colId xmlns:a16="http://schemas.microsoft.com/office/drawing/2014/main" val="20000"/>
                    </a:ext>
                  </a:extLst>
                </a:gridCol>
                <a:gridCol w="2846273">
                  <a:extLst>
                    <a:ext uri="{9D8B030D-6E8A-4147-A177-3AD203B41FA5}">
                      <a16:colId xmlns:a16="http://schemas.microsoft.com/office/drawing/2014/main" val="20001"/>
                    </a:ext>
                  </a:extLst>
                </a:gridCol>
              </a:tblGrid>
              <a:tr h="821880">
                <a:tc>
                  <a:txBody>
                    <a:bodyPr/>
                    <a:lstStyle/>
                    <a:p>
                      <a:r>
                        <a:rPr lang="en-US" sz="1200" b="1" strike="noStrike" spc="-1" dirty="0">
                          <a:uFill>
                            <a:solidFill>
                              <a:srgbClr val="FFFFFF"/>
                            </a:solidFill>
                          </a:uFill>
                          <a:latin typeface="Arial"/>
                        </a:rPr>
                        <a:t>Avoid as much as possible</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200" strike="noStrike" spc="-1">
                          <a:uFill>
                            <a:solidFill>
                              <a:srgbClr val="FFFFFF"/>
                            </a:solidFill>
                          </a:uFill>
                          <a:latin typeface="Arial"/>
                        </a:rPr>
                        <a:t>- appropriate integration technology like REST rather than shared database</a:t>
                      </a:r>
                      <a:endParaRPr/>
                    </a:p>
                    <a:p>
                      <a:r>
                        <a:rPr lang="en-US" sz="1200" strike="noStrike" spc="-1">
                          <a:uFill>
                            <a:solidFill>
                              <a:srgbClr val="FFFFFF"/>
                            </a:solidFill>
                          </a:uFill>
                          <a:latin typeface="Arial"/>
                        </a:rPr>
                        <a:t>- Tolerant Reader Pattern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56840">
                <a:tc>
                  <a:txBody>
                    <a:bodyPr/>
                    <a:lstStyle/>
                    <a:p>
                      <a:r>
                        <a:rPr lang="en-US" sz="1200" b="1" strike="noStrike" spc="-1">
                          <a:uFill>
                            <a:solidFill>
                              <a:srgbClr val="FFFFFF"/>
                            </a:solidFill>
                          </a:uFill>
                          <a:latin typeface="Arial"/>
                        </a:rPr>
                        <a:t>Catch breaking change early</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Arial"/>
                        </a:rPr>
                        <a:t>- consumer-driven contracts in build process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74320">
                <a:tc>
                  <a:txBody>
                    <a:bodyPr/>
                    <a:lstStyle/>
                    <a:p>
                      <a:r>
                        <a:rPr lang="en-US" sz="1200" b="1" strike="noStrike" spc="-1">
                          <a:uFill>
                            <a:solidFill>
                              <a:srgbClr val="FFFFFF"/>
                            </a:solidFill>
                          </a:uFill>
                          <a:latin typeface="Arial"/>
                        </a:rPr>
                        <a:t>Use semantic versioning</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Arial"/>
                        </a:rPr>
                        <a:t>- MAJOR.MINOR.PATCH</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r h="456840">
                <a:tc>
                  <a:txBody>
                    <a:bodyPr/>
                    <a:lstStyle/>
                    <a:p>
                      <a:r>
                        <a:rPr lang="en-US" sz="1200" b="1" strike="noStrike" spc="-1">
                          <a:uFill>
                            <a:solidFill>
                              <a:srgbClr val="FFFFFF"/>
                            </a:solidFill>
                          </a:uFill>
                          <a:latin typeface="Arial"/>
                        </a:rPr>
                        <a:t>Coexist different endpoints and coexist concurrent service versions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dirty="0">
                          <a:uFill>
                            <a:solidFill>
                              <a:srgbClr val="FFFFFF"/>
                            </a:solidFill>
                          </a:uFill>
                          <a:latin typeface="Arial"/>
                        </a:rPr>
                        <a:t>- give consumers enough time to react</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11" name="CustomShape 8"/>
          <p:cNvSpPr/>
          <p:nvPr/>
        </p:nvSpPr>
        <p:spPr>
          <a:xfrm>
            <a:off x="285840" y="402336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2. Handling Failures</a:t>
            </a:r>
            <a:endParaRPr/>
          </a:p>
        </p:txBody>
      </p:sp>
      <p:graphicFrame>
        <p:nvGraphicFramePr>
          <p:cNvPr id="12" name="Table 9"/>
          <p:cNvGraphicFramePr/>
          <p:nvPr/>
        </p:nvGraphicFramePr>
        <p:xfrm>
          <a:off x="1870920" y="4602960"/>
          <a:ext cx="6599160" cy="1682400"/>
        </p:xfrm>
        <a:graphic>
          <a:graphicData uri="http://schemas.openxmlformats.org/drawingml/2006/table">
            <a:tbl>
              <a:tblPr/>
              <a:tblGrid>
                <a:gridCol w="2591640">
                  <a:extLst>
                    <a:ext uri="{9D8B030D-6E8A-4147-A177-3AD203B41FA5}">
                      <a16:colId xmlns:a16="http://schemas.microsoft.com/office/drawing/2014/main" val="20000"/>
                    </a:ext>
                  </a:extLst>
                </a:gridCol>
                <a:gridCol w="4007520">
                  <a:extLst>
                    <a:ext uri="{9D8B030D-6E8A-4147-A177-3AD203B41FA5}">
                      <a16:colId xmlns:a16="http://schemas.microsoft.com/office/drawing/2014/main" val="20001"/>
                    </a:ext>
                  </a:extLst>
                </a:gridCol>
              </a:tblGrid>
              <a:tr h="353520">
                <a:tc>
                  <a:txBody>
                    <a:bodyPr/>
                    <a:lstStyle/>
                    <a:p>
                      <a:r>
                        <a:rPr lang="en-US" sz="1300" b="1" strike="noStrike" spc="-1">
                          <a:uFill>
                            <a:solidFill>
                              <a:srgbClr val="FFFFFF"/>
                            </a:solidFill>
                          </a:uFill>
                          <a:latin typeface="Arial"/>
                        </a:rPr>
                        <a:t>Timeouts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300" strike="noStrike" spc="-1">
                          <a:uFill>
                            <a:solidFill>
                              <a:srgbClr val="FFFFFF"/>
                            </a:solidFill>
                          </a:uFill>
                          <a:latin typeface="Arial"/>
                        </a:rPr>
                        <a:t>- a threshold value of waiting time is set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73400">
                <a:tc>
                  <a:txBody>
                    <a:bodyPr/>
                    <a:lstStyle/>
                    <a:p>
                      <a:r>
                        <a:rPr lang="en-US" sz="1300" b="1" strike="noStrike" spc="-1">
                          <a:uFill>
                            <a:solidFill>
                              <a:srgbClr val="FFFFFF"/>
                            </a:solidFill>
                          </a:uFill>
                          <a:latin typeface="Arial"/>
                        </a:rPr>
                        <a:t>Circuit Breakers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 fails fast</a:t>
                      </a:r>
                      <a:endParaRPr/>
                    </a:p>
                    <a:p>
                      <a:r>
                        <a:rPr lang="en-US" sz="1300" strike="noStrike" spc="-1">
                          <a:uFill>
                            <a:solidFill>
                              <a:srgbClr val="FFFFFF"/>
                            </a:solidFill>
                          </a:uFill>
                          <a:latin typeface="Arial"/>
                        </a:rPr>
                        <a:t>- saves network congestion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53520">
                <a:tc>
                  <a:txBody>
                    <a:bodyPr/>
                    <a:lstStyle/>
                    <a:p>
                      <a:r>
                        <a:rPr lang="en-US" sz="1300" b="1" strike="noStrike" spc="-1">
                          <a:uFill>
                            <a:solidFill>
                              <a:srgbClr val="FFFFFF"/>
                            </a:solidFill>
                          </a:uFill>
                          <a:latin typeface="Arial"/>
                        </a:rPr>
                        <a:t>Bulk Head</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300" strike="noStrike" spc="-1">
                          <a:uFill>
                            <a:solidFill>
                              <a:srgbClr val="FFFFFF"/>
                            </a:solidFill>
                          </a:uFill>
                          <a:latin typeface="Arial"/>
                        </a:rPr>
                        <a:t>- segregate various resources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74120">
                <a:tc>
                  <a:txBody>
                    <a:bodyPr/>
                    <a:lstStyle/>
                    <a:p>
                      <a:r>
                        <a:rPr lang="en-US" sz="1300" b="1" strike="noStrike" spc="-1">
                          <a:uFill>
                            <a:solidFill>
                              <a:srgbClr val="FFFFFF"/>
                            </a:solidFill>
                          </a:uFill>
                          <a:latin typeface="Arial"/>
                        </a:rPr>
                        <a:t>Provide Fallbacks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 provide alternative logic along with timeouts or circuit breakers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4" name="Slide Number Placeholder 3"/>
          <p:cNvSpPr>
            <a:spLocks noGrp="1"/>
          </p:cNvSpPr>
          <p:nvPr>
            <p:ph type="sldNum" sz="quarter" idx="12"/>
          </p:nvPr>
        </p:nvSpPr>
        <p:spPr>
          <a:xfrm>
            <a:off x="8643938" y="6570615"/>
            <a:ext cx="249237" cy="288925"/>
          </a:xfrm>
        </p:spPr>
        <p:txBody>
          <a:bodyPr/>
          <a:lstStyle/>
          <a:p>
            <a:pPr>
              <a:defRPr/>
            </a:pPr>
            <a:r>
              <a:rPr lang="en-GB" dirty="0" smtClean="0"/>
              <a:t>21</a:t>
            </a:r>
            <a:endParaRPr lang="en-GB" dirty="0"/>
          </a:p>
        </p:txBody>
      </p:sp>
    </p:spTree>
    <p:extLst>
      <p:ext uri="{BB962C8B-B14F-4D97-AF65-F5344CB8AC3E}">
        <p14:creationId xmlns:p14="http://schemas.microsoft.com/office/powerpoint/2010/main" val="1931128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22</a:t>
            </a:fld>
            <a:endParaRPr lang="en-GB" dirty="0"/>
          </a:p>
        </p:txBody>
      </p:sp>
      <p:sp>
        <p:nvSpPr>
          <p:cNvPr id="7" name="CustomShape 4"/>
          <p:cNvSpPr/>
          <p:nvPr/>
        </p:nvSpPr>
        <p:spPr>
          <a:xfrm>
            <a:off x="476640" y="1604160"/>
            <a:ext cx="3973320" cy="3973320"/>
          </a:xfrm>
          <a:prstGeom prst="rect">
            <a:avLst/>
          </a:prstGeom>
          <a:noFill/>
          <a:ln>
            <a:noFill/>
          </a:ln>
        </p:spPr>
        <p:style>
          <a:lnRef idx="0">
            <a:scrgbClr r="0" g="0" b="0"/>
          </a:lnRef>
          <a:fillRef idx="0">
            <a:scrgbClr r="0" g="0" b="0"/>
          </a:fillRef>
          <a:effectRef idx="0">
            <a:scrgbClr r="0" g="0" b="0"/>
          </a:effectRef>
          <a:fontRef idx="minor"/>
        </p:style>
      </p:sp>
      <p:sp>
        <p:nvSpPr>
          <p:cNvPr id="8" name="CustomShape 5"/>
          <p:cNvSpPr/>
          <p:nvPr/>
        </p:nvSpPr>
        <p:spPr>
          <a:xfrm>
            <a:off x="324000" y="982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Challenges of Microservices</a:t>
            </a:r>
            <a:endParaRPr/>
          </a:p>
        </p:txBody>
      </p:sp>
      <p:sp>
        <p:nvSpPr>
          <p:cNvPr id="9" name="CustomShape 6"/>
          <p:cNvSpPr/>
          <p:nvPr/>
        </p:nvSpPr>
        <p:spPr>
          <a:xfrm>
            <a:off x="718200" y="463680"/>
            <a:ext cx="50396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Operational Complexity</a:t>
            </a:r>
            <a:endParaRPr/>
          </a:p>
        </p:txBody>
      </p:sp>
      <p:sp>
        <p:nvSpPr>
          <p:cNvPr id="10" name="CustomShape 7"/>
          <p:cNvSpPr/>
          <p:nvPr/>
        </p:nvSpPr>
        <p:spPr>
          <a:xfrm>
            <a:off x="274680" y="10972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1. Monitoring</a:t>
            </a:r>
            <a:endParaRPr/>
          </a:p>
        </p:txBody>
      </p:sp>
      <p:graphicFrame>
        <p:nvGraphicFramePr>
          <p:cNvPr id="11" name="Table 8"/>
          <p:cNvGraphicFramePr/>
          <p:nvPr>
            <p:extLst>
              <p:ext uri="{D42A27DB-BD31-4B8C-83A1-F6EECF244321}">
                <p14:modId xmlns:p14="http://schemas.microsoft.com/office/powerpoint/2010/main" val="3874301667"/>
              </p:ext>
            </p:extLst>
          </p:nvPr>
        </p:nvGraphicFramePr>
        <p:xfrm>
          <a:off x="2265480" y="1587960"/>
          <a:ext cx="4947480" cy="1566720"/>
        </p:xfrm>
        <a:graphic>
          <a:graphicData uri="http://schemas.openxmlformats.org/drawingml/2006/table">
            <a:tbl>
              <a:tblPr/>
              <a:tblGrid>
                <a:gridCol w="2219760">
                  <a:extLst>
                    <a:ext uri="{9D8B030D-6E8A-4147-A177-3AD203B41FA5}">
                      <a16:colId xmlns:a16="http://schemas.microsoft.com/office/drawing/2014/main" val="20000"/>
                    </a:ext>
                  </a:extLst>
                </a:gridCol>
                <a:gridCol w="2727720">
                  <a:extLst>
                    <a:ext uri="{9D8B030D-6E8A-4147-A177-3AD203B41FA5}">
                      <a16:colId xmlns:a16="http://schemas.microsoft.com/office/drawing/2014/main" val="20001"/>
                    </a:ext>
                  </a:extLst>
                </a:gridCol>
              </a:tblGrid>
              <a:tr h="469440">
                <a:tc>
                  <a:txBody>
                    <a:bodyPr/>
                    <a:lstStyle/>
                    <a:p>
                      <a:r>
                        <a:rPr lang="en-US" sz="1200" strike="noStrike" spc="-1">
                          <a:uFill>
                            <a:solidFill>
                              <a:srgbClr val="FFFFFF"/>
                            </a:solidFill>
                          </a:uFill>
                          <a:latin typeface="Arial"/>
                        </a:rPr>
                        <a:t>Log Aggregation and Visualization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200" strike="noStrike" spc="-1" dirty="0">
                          <a:uFill>
                            <a:solidFill>
                              <a:srgbClr val="FFFFFF"/>
                            </a:solidFill>
                          </a:uFill>
                          <a:latin typeface="+mn-lt"/>
                        </a:rPr>
                        <a:t>- use ELK stack</a:t>
                      </a:r>
                      <a:endParaRPr dirty="0">
                        <a:latin typeface="+mn-lt"/>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56840">
                <a:tc>
                  <a:txBody>
                    <a:bodyPr/>
                    <a:lstStyle/>
                    <a:p>
                      <a:r>
                        <a:rPr lang="en-US" sz="1200" strike="noStrike" spc="-1" dirty="0">
                          <a:uFill>
                            <a:solidFill>
                              <a:srgbClr val="FFFFFF"/>
                            </a:solidFill>
                          </a:uFill>
                          <a:latin typeface="Arial"/>
                        </a:rPr>
                        <a:t>Synthetic Monitoring</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dirty="0">
                          <a:uFill>
                            <a:solidFill>
                              <a:srgbClr val="FFFFFF"/>
                            </a:solidFill>
                          </a:uFill>
                          <a:latin typeface="Arial"/>
                        </a:rPr>
                        <a:t>- check various health status using uptime, smoke tests, etc.</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74320">
                <a:tc>
                  <a:txBody>
                    <a:bodyPr/>
                    <a:lstStyle/>
                    <a:p>
                      <a:r>
                        <a:rPr lang="en-US" sz="1200" strike="noStrike" spc="-1" dirty="0">
                          <a:uFill>
                            <a:solidFill>
                              <a:srgbClr val="FFFFFF"/>
                            </a:solidFill>
                          </a:uFill>
                          <a:latin typeface="Arial"/>
                        </a:rPr>
                        <a:t>Correlation ID</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dirty="0">
                          <a:uFill>
                            <a:solidFill>
                              <a:srgbClr val="FFFFFF"/>
                            </a:solidFill>
                          </a:uFill>
                          <a:latin typeface="Arial"/>
                        </a:rPr>
                        <a:t>- assign unique ID to each request to make it traceable and easy to visualize</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bl>
          </a:graphicData>
        </a:graphic>
      </p:graphicFrame>
      <p:sp>
        <p:nvSpPr>
          <p:cNvPr id="12" name="CustomShape 9"/>
          <p:cNvSpPr/>
          <p:nvPr/>
        </p:nvSpPr>
        <p:spPr>
          <a:xfrm>
            <a:off x="274680" y="329184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2. Deployment</a:t>
            </a:r>
            <a:endParaRPr/>
          </a:p>
        </p:txBody>
      </p:sp>
      <p:graphicFrame>
        <p:nvGraphicFramePr>
          <p:cNvPr id="13" name="Table 10"/>
          <p:cNvGraphicFramePr/>
          <p:nvPr/>
        </p:nvGraphicFramePr>
        <p:xfrm>
          <a:off x="2293920" y="3807000"/>
          <a:ext cx="4948200" cy="1106280"/>
        </p:xfrm>
        <a:graphic>
          <a:graphicData uri="http://schemas.openxmlformats.org/drawingml/2006/table">
            <a:tbl>
              <a:tblPr/>
              <a:tblGrid>
                <a:gridCol w="2219760">
                  <a:extLst>
                    <a:ext uri="{9D8B030D-6E8A-4147-A177-3AD203B41FA5}">
                      <a16:colId xmlns:a16="http://schemas.microsoft.com/office/drawing/2014/main" val="20000"/>
                    </a:ext>
                  </a:extLst>
                </a:gridCol>
                <a:gridCol w="2728440">
                  <a:extLst>
                    <a:ext uri="{9D8B030D-6E8A-4147-A177-3AD203B41FA5}">
                      <a16:colId xmlns:a16="http://schemas.microsoft.com/office/drawing/2014/main" val="20001"/>
                    </a:ext>
                  </a:extLst>
                </a:gridCol>
              </a:tblGrid>
              <a:tr h="479160">
                <a:tc>
                  <a:txBody>
                    <a:bodyPr/>
                    <a:lstStyle/>
                    <a:p>
                      <a:r>
                        <a:rPr lang="en-US" sz="1200" strike="noStrike" spc="-1">
                          <a:uFill>
                            <a:solidFill>
                              <a:srgbClr val="FFFFFF"/>
                            </a:solidFill>
                          </a:uFill>
                          <a:latin typeface="Arial"/>
                        </a:rPr>
                        <a:t>Continuous Integration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200" strike="noStrike" spc="-1" dirty="0">
                          <a:uFill>
                            <a:solidFill>
                              <a:srgbClr val="FFFFFF"/>
                            </a:solidFill>
                          </a:uFill>
                          <a:latin typeface="Arial"/>
                        </a:rPr>
                        <a:t>- assign separate </a:t>
                      </a:r>
                      <a:r>
                        <a:rPr lang="en-US" sz="1200" strike="noStrike" spc="-1" dirty="0" err="1">
                          <a:uFill>
                            <a:solidFill>
                              <a:srgbClr val="FFFFFF"/>
                            </a:solidFill>
                          </a:uFill>
                          <a:latin typeface="Arial"/>
                        </a:rPr>
                        <a:t>sourcecode</a:t>
                      </a:r>
                      <a:r>
                        <a:rPr lang="en-US" sz="1200" strike="noStrike" spc="-1" dirty="0">
                          <a:uFill>
                            <a:solidFill>
                              <a:srgbClr val="FFFFFF"/>
                            </a:solidFill>
                          </a:uFill>
                          <a:latin typeface="Arial"/>
                        </a:rPr>
                        <a:t> repository and separate build for each </a:t>
                      </a:r>
                      <a:r>
                        <a:rPr lang="en-US" sz="1200" strike="noStrike" spc="-1" dirty="0" err="1">
                          <a:uFill>
                            <a:solidFill>
                              <a:srgbClr val="FFFFFF"/>
                            </a:solidFill>
                          </a:uFill>
                          <a:latin typeface="Arial"/>
                        </a:rPr>
                        <a:t>microservice</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66200">
                <a:tc>
                  <a:txBody>
                    <a:bodyPr/>
                    <a:lstStyle/>
                    <a:p>
                      <a:r>
                        <a:rPr lang="en-US" sz="1200" strike="noStrike" spc="-1">
                          <a:uFill>
                            <a:solidFill>
                              <a:srgbClr val="FFFFFF"/>
                            </a:solidFill>
                          </a:uFill>
                          <a:latin typeface="Arial"/>
                        </a:rPr>
                        <a:t>Continuous Deployment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dirty="0">
                          <a:uFill>
                            <a:solidFill>
                              <a:srgbClr val="FFFFFF"/>
                            </a:solidFill>
                          </a:uFill>
                          <a:latin typeface="Arial"/>
                        </a:rPr>
                        <a:t>- independent build pipeline for each </a:t>
                      </a:r>
                      <a:r>
                        <a:rPr lang="en-US" sz="1200" strike="noStrike" spc="-1" dirty="0" err="1">
                          <a:uFill>
                            <a:solidFill>
                              <a:srgbClr val="FFFFFF"/>
                            </a:solidFill>
                          </a:uFill>
                          <a:latin typeface="Arial"/>
                        </a:rPr>
                        <a:t>microservice</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
        <p:nvSpPr>
          <p:cNvPr id="1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1994256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23</a:t>
            </a:fld>
            <a:endParaRPr lang="en-GB" dirty="0"/>
          </a:p>
        </p:txBody>
      </p:sp>
      <p:sp>
        <p:nvSpPr>
          <p:cNvPr id="7" name="CustomShape 4"/>
          <p:cNvSpPr/>
          <p:nvPr/>
        </p:nvSpPr>
        <p:spPr>
          <a:xfrm>
            <a:off x="476640" y="1578600"/>
            <a:ext cx="3973320" cy="3973320"/>
          </a:xfrm>
          <a:prstGeom prst="rect">
            <a:avLst/>
          </a:prstGeom>
          <a:noFill/>
          <a:ln>
            <a:noFill/>
          </a:ln>
        </p:spPr>
        <p:style>
          <a:lnRef idx="0">
            <a:scrgbClr r="0" g="0" b="0"/>
          </a:lnRef>
          <a:fillRef idx="0">
            <a:scrgbClr r="0" g="0" b="0"/>
          </a:fillRef>
          <a:effectRef idx="0">
            <a:scrgbClr r="0" g="0" b="0"/>
          </a:effectRef>
          <a:fontRef idx="minor"/>
        </p:style>
      </p:sp>
      <p:sp>
        <p:nvSpPr>
          <p:cNvPr id="9" name="CustomShape 6"/>
          <p:cNvSpPr/>
          <p:nvPr/>
        </p:nvSpPr>
        <p:spPr>
          <a:xfrm>
            <a:off x="274680" y="465840"/>
            <a:ext cx="50396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dirty="0">
                <a:solidFill>
                  <a:srgbClr val="FFFFFF"/>
                </a:solidFill>
                <a:uFill>
                  <a:solidFill>
                    <a:srgbClr val="FFFFFF"/>
                  </a:solidFill>
                </a:uFill>
                <a:latin typeface="Arial"/>
                <a:ea typeface="DejaVu Sans"/>
              </a:rPr>
              <a:t>Guidelines</a:t>
            </a:r>
            <a:endParaRPr dirty="0"/>
          </a:p>
        </p:txBody>
      </p:sp>
      <p:sp>
        <p:nvSpPr>
          <p:cNvPr id="10" name="CustomShape 7"/>
          <p:cNvSpPr/>
          <p:nvPr/>
        </p:nvSpPr>
        <p:spPr>
          <a:xfrm>
            <a:off x="274680" y="107172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Process to implement microservices</a:t>
            </a:r>
            <a:endParaRPr/>
          </a:p>
        </p:txBody>
      </p:sp>
      <p:pic>
        <p:nvPicPr>
          <p:cNvPr id="11" name="Picture 10"/>
          <p:cNvPicPr/>
          <p:nvPr/>
        </p:nvPicPr>
        <p:blipFill>
          <a:blip r:embed="rId2"/>
          <a:stretch/>
        </p:blipFill>
        <p:spPr>
          <a:xfrm>
            <a:off x="1442520" y="1437480"/>
            <a:ext cx="4315680" cy="328896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2272169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476640" y="1604160"/>
            <a:ext cx="3973320" cy="3973320"/>
          </a:xfrm>
          <a:prstGeom prst="rect">
            <a:avLst/>
          </a:prstGeom>
          <a:noFill/>
          <a:ln>
            <a:noFill/>
          </a:ln>
        </p:spPr>
        <p:style>
          <a:lnRef idx="0">
            <a:scrgbClr r="0" g="0" b="0"/>
          </a:lnRef>
          <a:fillRef idx="0">
            <a:scrgbClr r="0" g="0" b="0"/>
          </a:fillRef>
          <a:effectRef idx="0">
            <a:scrgbClr r="0" g="0" b="0"/>
          </a:effectRef>
          <a:fontRef idx="minor"/>
        </p:style>
      </p:sp>
      <p:sp>
        <p:nvSpPr>
          <p:cNvPr id="10" name="CustomShape 7"/>
          <p:cNvSpPr/>
          <p:nvPr/>
        </p:nvSpPr>
        <p:spPr>
          <a:xfrm>
            <a:off x="2286360" y="1169280"/>
            <a:ext cx="118584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Principles</a:t>
            </a:r>
            <a:endParaRPr/>
          </a:p>
        </p:txBody>
      </p:sp>
      <p:graphicFrame>
        <p:nvGraphicFramePr>
          <p:cNvPr id="11" name="Table 8"/>
          <p:cNvGraphicFramePr/>
          <p:nvPr>
            <p:extLst>
              <p:ext uri="{D42A27DB-BD31-4B8C-83A1-F6EECF244321}">
                <p14:modId xmlns:p14="http://schemas.microsoft.com/office/powerpoint/2010/main" val="2155139331"/>
              </p:ext>
            </p:extLst>
          </p:nvPr>
        </p:nvGraphicFramePr>
        <p:xfrm>
          <a:off x="2265840" y="1588320"/>
          <a:ext cx="4948200" cy="3931920"/>
        </p:xfrm>
        <a:graphic>
          <a:graphicData uri="http://schemas.openxmlformats.org/drawingml/2006/table">
            <a:tbl>
              <a:tblPr/>
              <a:tblGrid>
                <a:gridCol w="2219760">
                  <a:extLst>
                    <a:ext uri="{9D8B030D-6E8A-4147-A177-3AD203B41FA5}">
                      <a16:colId xmlns:a16="http://schemas.microsoft.com/office/drawing/2014/main" val="20000"/>
                    </a:ext>
                  </a:extLst>
                </a:gridCol>
                <a:gridCol w="2728440">
                  <a:extLst>
                    <a:ext uri="{9D8B030D-6E8A-4147-A177-3AD203B41FA5}">
                      <a16:colId xmlns:a16="http://schemas.microsoft.com/office/drawing/2014/main" val="20001"/>
                    </a:ext>
                  </a:extLst>
                </a:gridCol>
              </a:tblGrid>
              <a:tr h="469440">
                <a:tc>
                  <a:txBody>
                    <a:bodyPr/>
                    <a:lstStyle/>
                    <a:p>
                      <a:r>
                        <a:rPr lang="en-US" sz="1200" strike="noStrike" spc="-1" dirty="0">
                          <a:uFill>
                            <a:solidFill>
                              <a:srgbClr val="FFFFFF"/>
                            </a:solidFill>
                          </a:uFill>
                          <a:latin typeface="Arial"/>
                        </a:rPr>
                        <a:t>1. Correct Granularity</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200" strike="noStrike" spc="-1">
                          <a:uFill>
                            <a:solidFill>
                              <a:srgbClr val="FFFFFF"/>
                            </a:solidFill>
                          </a:uFill>
                          <a:latin typeface="Arial"/>
                        </a:rPr>
                        <a:t>Factors</a:t>
                      </a:r>
                      <a:endParaRPr/>
                    </a:p>
                    <a:p>
                      <a:r>
                        <a:rPr lang="en-US" sz="1200" strike="noStrike" spc="-1">
                          <a:uFill>
                            <a:solidFill>
                              <a:srgbClr val="FFFFFF"/>
                            </a:solidFill>
                          </a:uFill>
                          <a:latin typeface="Arial"/>
                        </a:rPr>
                        <a:t>- Single Responsibility Principle</a:t>
                      </a:r>
                      <a:endParaRPr/>
                    </a:p>
                    <a:p>
                      <a:r>
                        <a:rPr lang="en-US" sz="1200" strike="noStrike" spc="-1">
                          <a:uFill>
                            <a:solidFill>
                              <a:srgbClr val="FFFFFF"/>
                            </a:solidFill>
                          </a:uFill>
                          <a:latin typeface="Arial"/>
                        </a:rPr>
                        <a:t>- Autonomy</a:t>
                      </a:r>
                      <a:endParaRPr/>
                    </a:p>
                    <a:p>
                      <a:r>
                        <a:rPr lang="en-US" sz="1200" strike="noStrike" spc="-1">
                          <a:uFill>
                            <a:solidFill>
                              <a:srgbClr val="FFFFFF"/>
                            </a:solidFill>
                          </a:uFill>
                          <a:latin typeface="Arial"/>
                        </a:rPr>
                        <a:t>- Infrastructure Capability</a:t>
                      </a:r>
                      <a:endParaRPr/>
                    </a:p>
                    <a:p>
                      <a:r>
                        <a:rPr lang="en-US" sz="1200" strike="noStrike" spc="-1">
                          <a:uFill>
                            <a:solidFill>
                              <a:srgbClr val="FFFFFF"/>
                            </a:solidFill>
                          </a:uFill>
                          <a:latin typeface="Arial"/>
                        </a:rPr>
                        <a:t>- Business Value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56840">
                <a:tc>
                  <a:txBody>
                    <a:bodyPr/>
                    <a:lstStyle/>
                    <a:p>
                      <a:r>
                        <a:rPr lang="en-US" sz="1200" strike="noStrike" spc="-1">
                          <a:uFill>
                            <a:solidFill>
                              <a:srgbClr val="FFFFFF"/>
                            </a:solidFill>
                          </a:uFill>
                          <a:latin typeface="Arial"/>
                        </a:rPr>
                        <a:t>2. Consider Quality Attributes as early as possible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Arial"/>
                        </a:rPr>
                        <a:t>- control internal quality attributes to get hold of external quality attributes</a:t>
                      </a:r>
                      <a:endParaRPr/>
                    </a:p>
                    <a:p>
                      <a:r>
                        <a:rPr lang="en-US" sz="1200" strike="noStrike" spc="-1">
                          <a:uFill>
                            <a:solidFill>
                              <a:srgbClr val="FFFFFF"/>
                            </a:solidFill>
                          </a:uFill>
                          <a:latin typeface="Arial"/>
                        </a:rPr>
                        <a:t>- basic metrics table can be helpful</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608760">
                <a:tc>
                  <a:txBody>
                    <a:bodyPr/>
                    <a:lstStyle/>
                    <a:p>
                      <a:r>
                        <a:rPr lang="en-US" sz="1200" strike="noStrike" spc="-1">
                          <a:uFill>
                            <a:solidFill>
                              <a:srgbClr val="FFFFFF"/>
                            </a:solidFill>
                          </a:uFill>
                          <a:latin typeface="Arial"/>
                        </a:rPr>
                        <a:t>3. Understand the problem domain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Arial"/>
                        </a:rPr>
                        <a:t>- apply Domain Driven Design or Use case modeling based on your requirement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r h="608760">
                <a:tc>
                  <a:txBody>
                    <a:bodyPr/>
                    <a:lstStyle/>
                    <a:p>
                      <a:r>
                        <a:rPr lang="en-US" sz="1200" strike="noStrike" spc="-1">
                          <a:uFill>
                            <a:solidFill>
                              <a:srgbClr val="FFFFFF"/>
                            </a:solidFill>
                          </a:uFill>
                          <a:latin typeface="Times New Roman"/>
                        </a:rPr>
                        <a:t>4. Culture of Automation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Times New Roman"/>
                        </a:rPr>
                        <a:t>- Automated Continuous Delivery</a:t>
                      </a:r>
                      <a:endParaRPr/>
                    </a:p>
                    <a:p>
                      <a:r>
                        <a:rPr lang="en-US" sz="1200" strike="noStrike" spc="-1">
                          <a:uFill>
                            <a:solidFill>
                              <a:srgbClr val="FFFFFF"/>
                            </a:solidFill>
                          </a:uFill>
                          <a:latin typeface="Times New Roman"/>
                        </a:rPr>
                        <a:t>- Automated Continuous Testing</a:t>
                      </a:r>
                      <a:endParaRPr/>
                    </a:p>
                    <a:p>
                      <a:r>
                        <a:rPr lang="en-US" sz="1200" strike="noStrike" spc="-1">
                          <a:uFill>
                            <a:solidFill>
                              <a:srgbClr val="FFFFFF"/>
                            </a:solidFill>
                          </a:uFill>
                          <a:latin typeface="Times New Roman"/>
                        </a:rPr>
                        <a:t>- Infrastructure Automation and Provisioning</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608760">
                <a:tc>
                  <a:txBody>
                    <a:bodyPr/>
                    <a:lstStyle/>
                    <a:p>
                      <a:r>
                        <a:rPr lang="en-US" sz="1200" strike="noStrike" spc="-1">
                          <a:uFill>
                            <a:solidFill>
                              <a:srgbClr val="FFFFFF"/>
                            </a:solidFill>
                          </a:uFill>
                          <a:latin typeface="Times New Roman"/>
                        </a:rPr>
                        <a:t>5. Hide Internal Implementation Details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marL="171450" indent="-171450">
                        <a:buFontTx/>
                        <a:buChar char="-"/>
                      </a:pPr>
                      <a:r>
                        <a:rPr lang="en-US" sz="1200" strike="noStrike" spc="-1" dirty="0" smtClean="0">
                          <a:uFill>
                            <a:solidFill>
                              <a:srgbClr val="FFFFFF"/>
                            </a:solidFill>
                          </a:uFill>
                          <a:latin typeface="Times New Roman"/>
                        </a:rPr>
                        <a:t>use </a:t>
                      </a:r>
                      <a:r>
                        <a:rPr lang="en-US" sz="1200" strike="noStrike" spc="-1" dirty="0">
                          <a:uFill>
                            <a:solidFill>
                              <a:srgbClr val="FFFFFF"/>
                            </a:solidFill>
                          </a:uFill>
                          <a:latin typeface="Times New Roman"/>
                        </a:rPr>
                        <a:t>bounded context to define clear </a:t>
                      </a:r>
                      <a:r>
                        <a:rPr lang="en-US" sz="1200" strike="noStrike" spc="-1" dirty="0" smtClean="0">
                          <a:uFill>
                            <a:solidFill>
                              <a:srgbClr val="FFFFFF"/>
                            </a:solidFill>
                          </a:uFill>
                          <a:latin typeface="Times New Roman"/>
                        </a:rPr>
                        <a:t>APIs</a:t>
                      </a:r>
                    </a:p>
                    <a:p>
                      <a:pPr marL="171450" indent="-171450">
                        <a:buFontTx/>
                        <a:buChar char="-"/>
                      </a:pPr>
                      <a:r>
                        <a:rPr lang="en-US" sz="1200" strike="noStrike" spc="-1" dirty="0" smtClean="0">
                          <a:uFill>
                            <a:solidFill>
                              <a:srgbClr val="FFFFFF"/>
                            </a:solidFill>
                          </a:uFill>
                          <a:latin typeface="Times New Roman"/>
                        </a:rPr>
                        <a:t>REST </a:t>
                      </a:r>
                      <a:r>
                        <a:rPr lang="en-US" sz="1200" strike="noStrike" spc="-1" dirty="0">
                          <a:uFill>
                            <a:solidFill>
                              <a:srgbClr val="FFFFFF"/>
                            </a:solidFill>
                          </a:uFill>
                          <a:latin typeface="Times New Roman"/>
                        </a:rPr>
                        <a:t>to make APIs technology </a:t>
                      </a:r>
                      <a:r>
                        <a:rPr lang="en-US" sz="1200" strike="noStrike" spc="-1" dirty="0" smtClean="0">
                          <a:uFill>
                            <a:solidFill>
                              <a:srgbClr val="FFFFFF"/>
                            </a:solidFill>
                          </a:uFill>
                          <a:latin typeface="Times New Roman"/>
                        </a:rPr>
                        <a:t>agnostic rather</a:t>
                      </a:r>
                      <a:r>
                        <a:rPr lang="en-US" sz="1200" strike="noStrike" spc="-1" baseline="0" dirty="0" smtClean="0">
                          <a:uFill>
                            <a:solidFill>
                              <a:srgbClr val="FFFFFF"/>
                            </a:solidFill>
                          </a:uFill>
                          <a:latin typeface="Times New Roman"/>
                        </a:rPr>
                        <a:t> than shared database</a:t>
                      </a:r>
                      <a:endParaRPr dirty="0"/>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4"/>
                  </a:ext>
                </a:extLst>
              </a:tr>
            </a:tbl>
          </a:graphicData>
        </a:graphic>
      </p:graphicFrame>
      <p:sp>
        <p:nvSpPr>
          <p:cNvPr id="12" name="CustomShape 9"/>
          <p:cNvSpPr/>
          <p:nvPr/>
        </p:nvSpPr>
        <p:spPr>
          <a:xfrm rot="22800">
            <a:off x="5939640" y="1181520"/>
            <a:ext cx="1267200" cy="36144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Guidelines</a:t>
            </a:r>
            <a:endParaRPr/>
          </a:p>
        </p:txBody>
      </p:sp>
      <p:sp>
        <p:nvSpPr>
          <p:cNvPr id="13" name="CustomShape 6"/>
          <p:cNvSpPr/>
          <p:nvPr/>
        </p:nvSpPr>
        <p:spPr>
          <a:xfrm>
            <a:off x="274680" y="465840"/>
            <a:ext cx="50396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dirty="0">
                <a:solidFill>
                  <a:srgbClr val="FFFFFF"/>
                </a:solidFill>
                <a:uFill>
                  <a:solidFill>
                    <a:srgbClr val="FFFFFF"/>
                  </a:solidFill>
                </a:uFill>
                <a:latin typeface="Arial"/>
                <a:ea typeface="DejaVu Sans"/>
              </a:rPr>
              <a:t>Guidelines</a:t>
            </a:r>
            <a:endParaRPr dirty="0"/>
          </a:p>
        </p:txBody>
      </p:sp>
      <p:sp>
        <p:nvSpPr>
          <p:cNvPr id="1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5" name="Slide Number Placeholder 3"/>
          <p:cNvSpPr>
            <a:spLocks noGrp="1"/>
          </p:cNvSpPr>
          <p:nvPr>
            <p:ph type="sldNum" sz="quarter" idx="12"/>
          </p:nvPr>
        </p:nvSpPr>
        <p:spPr>
          <a:xfrm>
            <a:off x="8643938" y="6570615"/>
            <a:ext cx="249237" cy="288925"/>
          </a:xfrm>
        </p:spPr>
        <p:txBody>
          <a:bodyPr/>
          <a:lstStyle/>
          <a:p>
            <a:pPr>
              <a:defRPr/>
            </a:pPr>
            <a:r>
              <a:rPr lang="en-GB" dirty="0" smtClean="0"/>
              <a:t>24</a:t>
            </a:r>
            <a:endParaRPr lang="en-GB" dirty="0"/>
          </a:p>
        </p:txBody>
      </p:sp>
    </p:spTree>
    <p:extLst>
      <p:ext uri="{BB962C8B-B14F-4D97-AF65-F5344CB8AC3E}">
        <p14:creationId xmlns:p14="http://schemas.microsoft.com/office/powerpoint/2010/main" val="3432714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476640" y="1460160"/>
            <a:ext cx="3973320" cy="3973320"/>
          </a:xfrm>
          <a:prstGeom prst="rect">
            <a:avLst/>
          </a:prstGeom>
          <a:noFill/>
          <a:ln>
            <a:noFill/>
          </a:ln>
        </p:spPr>
        <p:style>
          <a:lnRef idx="0">
            <a:scrgbClr r="0" g="0" b="0"/>
          </a:lnRef>
          <a:fillRef idx="0">
            <a:scrgbClr r="0" g="0" b="0"/>
          </a:fillRef>
          <a:effectRef idx="0">
            <a:scrgbClr r="0" g="0" b="0"/>
          </a:effectRef>
          <a:fontRef idx="minor"/>
        </p:style>
      </p:sp>
      <p:graphicFrame>
        <p:nvGraphicFramePr>
          <p:cNvPr id="10" name="Table 7"/>
          <p:cNvGraphicFramePr/>
          <p:nvPr/>
        </p:nvGraphicFramePr>
        <p:xfrm>
          <a:off x="1330560" y="1445400"/>
          <a:ext cx="7131960" cy="5029200"/>
        </p:xfrm>
        <a:graphic>
          <a:graphicData uri="http://schemas.openxmlformats.org/drawingml/2006/table">
            <a:tbl>
              <a:tblPr/>
              <a:tblGrid>
                <a:gridCol w="3198960">
                  <a:extLst>
                    <a:ext uri="{9D8B030D-6E8A-4147-A177-3AD203B41FA5}">
                      <a16:colId xmlns:a16="http://schemas.microsoft.com/office/drawing/2014/main" val="20000"/>
                    </a:ext>
                  </a:extLst>
                </a:gridCol>
                <a:gridCol w="3933000">
                  <a:extLst>
                    <a:ext uri="{9D8B030D-6E8A-4147-A177-3AD203B41FA5}">
                      <a16:colId xmlns:a16="http://schemas.microsoft.com/office/drawing/2014/main" val="20001"/>
                    </a:ext>
                  </a:extLst>
                </a:gridCol>
              </a:tblGrid>
              <a:tr h="469440">
                <a:tc>
                  <a:txBody>
                    <a:bodyPr/>
                    <a:lstStyle/>
                    <a:p>
                      <a:r>
                        <a:rPr lang="en-US" sz="1200" strike="noStrike" spc="-1">
                          <a:uFill>
                            <a:solidFill>
                              <a:srgbClr val="FFFFFF"/>
                            </a:solidFill>
                          </a:uFill>
                          <a:latin typeface="Arial"/>
                        </a:rPr>
                        <a:t>6. Decentralize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200" strike="noStrike" spc="-1">
                          <a:uFill>
                            <a:solidFill>
                              <a:srgbClr val="FFFFFF"/>
                            </a:solidFill>
                          </a:uFill>
                          <a:latin typeface="Arial"/>
                        </a:rPr>
                        <a:t>- autonomous teams</a:t>
                      </a:r>
                      <a:endParaRPr/>
                    </a:p>
                    <a:p>
                      <a:r>
                        <a:rPr lang="en-US" sz="1200" strike="noStrike" spc="-1">
                          <a:uFill>
                            <a:solidFill>
                              <a:srgbClr val="FFFFFF"/>
                            </a:solidFill>
                          </a:uFill>
                          <a:latin typeface="Arial"/>
                        </a:rPr>
                        <a:t>- decentralized business logic to avoid god services and heavy integration logic</a:t>
                      </a:r>
                      <a:endParaRPr/>
                    </a:p>
                    <a:p>
                      <a:r>
                        <a:rPr lang="en-US" sz="1200" strike="noStrike" spc="-1">
                          <a:uFill>
                            <a:solidFill>
                              <a:srgbClr val="FFFFFF"/>
                            </a:solidFill>
                          </a:uFill>
                          <a:latin typeface="Arial"/>
                        </a:rPr>
                        <a:t>- prefer choreography than orchestration when appropriate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56840">
                <a:tc>
                  <a:txBody>
                    <a:bodyPr/>
                    <a:lstStyle/>
                    <a:p>
                      <a:r>
                        <a:rPr lang="en-US" sz="1200" strike="noStrike" spc="-1">
                          <a:uFill>
                            <a:solidFill>
                              <a:srgbClr val="FFFFFF"/>
                            </a:solidFill>
                          </a:uFill>
                          <a:latin typeface="Arial"/>
                        </a:rPr>
                        <a:t>7. Deploy Independently</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Arial"/>
                        </a:rPr>
                        <a:t>- avoid breaking changes using appropriate integration technology and tolerant reader pattern</a:t>
                      </a:r>
                      <a:endParaRPr/>
                    </a:p>
                    <a:p>
                      <a:r>
                        <a:rPr lang="en-US" sz="1200" strike="noStrike" spc="-1">
                          <a:uFill>
                            <a:solidFill>
                              <a:srgbClr val="FFFFFF"/>
                            </a:solidFill>
                          </a:uFill>
                          <a:latin typeface="Arial"/>
                        </a:rPr>
                        <a:t>- use consumer-driven contracts in delivery pattern to detect breaking change</a:t>
                      </a:r>
                      <a:endParaRPr/>
                    </a:p>
                    <a:p>
                      <a:r>
                        <a:rPr lang="en-US" sz="1200" strike="noStrike" spc="-1">
                          <a:uFill>
                            <a:solidFill>
                              <a:srgbClr val="FFFFFF"/>
                            </a:solidFill>
                          </a:uFill>
                          <a:latin typeface="Arial"/>
                        </a:rPr>
                        <a:t>- manage co-existing endpoints or microservices with different version to give consumer enough time</a:t>
                      </a:r>
                      <a:endParaRPr/>
                    </a:p>
                    <a:p>
                      <a:r>
                        <a:rPr lang="en-US" sz="1200" strike="noStrike" spc="-1">
                          <a:uFill>
                            <a:solidFill>
                              <a:srgbClr val="FFFFFF"/>
                            </a:solidFill>
                          </a:uFill>
                          <a:latin typeface="Arial"/>
                        </a:rPr>
                        <a:t>- decouple release and deployment using bluegreen deployment and canary release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608760">
                <a:tc>
                  <a:txBody>
                    <a:bodyPr/>
                    <a:lstStyle/>
                    <a:p>
                      <a:r>
                        <a:rPr lang="en-US" sz="1200" strike="noStrike" spc="-1">
                          <a:uFill>
                            <a:solidFill>
                              <a:srgbClr val="FFFFFF"/>
                            </a:solidFill>
                          </a:uFill>
                          <a:latin typeface="Arial"/>
                        </a:rPr>
                        <a:t>8. Consumer First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Arial"/>
                        </a:rPr>
                        <a:t>- APIs should be easy to understand, use and extend.</a:t>
                      </a:r>
                      <a:endParaRPr/>
                    </a:p>
                    <a:p>
                      <a:r>
                        <a:rPr lang="en-US" sz="1200" strike="noStrike" spc="-1">
                          <a:uFill>
                            <a:solidFill>
                              <a:srgbClr val="FFFFFF"/>
                            </a:solidFill>
                          </a:uFill>
                          <a:latin typeface="Arial"/>
                        </a:rPr>
                        <a:t>- documentation should be provided</a:t>
                      </a:r>
                      <a:endParaRPr/>
                    </a:p>
                    <a:p>
                      <a:r>
                        <a:rPr lang="en-US" sz="1200" strike="noStrike" spc="-1">
                          <a:uFill>
                            <a:solidFill>
                              <a:srgbClr val="FFFFFF"/>
                            </a:solidFill>
                          </a:uFill>
                          <a:latin typeface="Arial"/>
                        </a:rPr>
                        <a:t>- use tools such as swagger, RAML, etc.</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2"/>
                  </a:ext>
                </a:extLst>
              </a:tr>
              <a:tr h="608760">
                <a:tc>
                  <a:txBody>
                    <a:bodyPr/>
                    <a:lstStyle/>
                    <a:p>
                      <a:r>
                        <a:rPr lang="en-US" sz="1200" strike="noStrike" spc="-1">
                          <a:uFill>
                            <a:solidFill>
                              <a:srgbClr val="FFFFFF"/>
                            </a:solidFill>
                          </a:uFill>
                          <a:latin typeface="Times New Roman"/>
                        </a:rPr>
                        <a:t>9. Isolate Failures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Times New Roman"/>
                        </a:rPr>
                        <a:t>- maintain appropriate timeouts</a:t>
                      </a:r>
                      <a:endParaRPr/>
                    </a:p>
                    <a:p>
                      <a:r>
                        <a:rPr lang="en-US" sz="1200" strike="noStrike" spc="-1">
                          <a:uFill>
                            <a:solidFill>
                              <a:srgbClr val="FFFFFF"/>
                            </a:solidFill>
                          </a:uFill>
                          <a:latin typeface="Times New Roman"/>
                        </a:rPr>
                        <a:t>- implement bulkhead to avoid leaking failures</a:t>
                      </a:r>
                      <a:endParaRPr/>
                    </a:p>
                    <a:p>
                      <a:r>
                        <a:rPr lang="en-US" sz="1200" strike="noStrike" spc="-1">
                          <a:uFill>
                            <a:solidFill>
                              <a:srgbClr val="FFFFFF"/>
                            </a:solidFill>
                          </a:uFill>
                          <a:latin typeface="Times New Roman"/>
                        </a:rPr>
                        <a:t>- use circuit breaker to reduce latency and save network resources</a:t>
                      </a:r>
                      <a:endParaRPr/>
                    </a:p>
                    <a:p>
                      <a:r>
                        <a:rPr lang="en-US" sz="1200" strike="noStrike" spc="-1">
                          <a:uFill>
                            <a:solidFill>
                              <a:srgbClr val="FFFFFF"/>
                            </a:solidFill>
                          </a:uFill>
                          <a:latin typeface="Times New Roman"/>
                        </a:rPr>
                        <a:t>- fallback mechanisms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608760">
                <a:tc>
                  <a:txBody>
                    <a:bodyPr/>
                    <a:lstStyle/>
                    <a:p>
                      <a:r>
                        <a:rPr lang="en-US" sz="1200" strike="noStrike" spc="-1">
                          <a:uFill>
                            <a:solidFill>
                              <a:srgbClr val="FFFFFF"/>
                            </a:solidFill>
                          </a:uFill>
                          <a:latin typeface="Times New Roman"/>
                        </a:rPr>
                        <a:t>10. Highly Observable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200" strike="noStrike" spc="-1">
                          <a:uFill>
                            <a:solidFill>
                              <a:srgbClr val="FFFFFF"/>
                            </a:solidFill>
                          </a:uFill>
                          <a:latin typeface="Times New Roman"/>
                        </a:rPr>
                        <a:t>- semantic monitoring to check health status</a:t>
                      </a:r>
                      <a:endParaRPr/>
                    </a:p>
                    <a:p>
                      <a:r>
                        <a:rPr lang="en-US" sz="1200" strike="noStrike" spc="-1">
                          <a:uFill>
                            <a:solidFill>
                              <a:srgbClr val="FFFFFF"/>
                            </a:solidFill>
                          </a:uFill>
                          <a:latin typeface="Times New Roman"/>
                        </a:rPr>
                        <a:t>- log aggregation and visualization to trace and visualize requests</a:t>
                      </a:r>
                      <a:endParaRPr/>
                    </a:p>
                    <a:p>
                      <a:r>
                        <a:rPr lang="en-US" sz="1200" strike="noStrike" spc="-1">
                          <a:uFill>
                            <a:solidFill>
                              <a:srgbClr val="FFFFFF"/>
                            </a:solidFill>
                          </a:uFill>
                          <a:latin typeface="Times New Roman"/>
                        </a:rPr>
                        <a:t>- correlation ID to get semantic picture of a request</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4"/>
                  </a:ext>
                </a:extLst>
              </a:tr>
            </a:tbl>
          </a:graphicData>
        </a:graphic>
      </p:graphicFrame>
      <p:sp>
        <p:nvSpPr>
          <p:cNvPr id="11" name="CustomShape 8"/>
          <p:cNvSpPr/>
          <p:nvPr/>
        </p:nvSpPr>
        <p:spPr>
          <a:xfrm>
            <a:off x="1371960" y="1024560"/>
            <a:ext cx="118584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Principles</a:t>
            </a:r>
            <a:endParaRPr/>
          </a:p>
        </p:txBody>
      </p:sp>
      <p:sp>
        <p:nvSpPr>
          <p:cNvPr id="12" name="CustomShape 9"/>
          <p:cNvSpPr/>
          <p:nvPr/>
        </p:nvSpPr>
        <p:spPr>
          <a:xfrm rot="22800">
            <a:off x="7164360" y="1037520"/>
            <a:ext cx="1267200" cy="36144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Guidelines</a:t>
            </a:r>
            <a:endParaRPr/>
          </a:p>
        </p:txBody>
      </p:sp>
      <p:sp>
        <p:nvSpPr>
          <p:cNvPr id="13" name="CustomShape 6"/>
          <p:cNvSpPr/>
          <p:nvPr/>
        </p:nvSpPr>
        <p:spPr>
          <a:xfrm>
            <a:off x="274680" y="465840"/>
            <a:ext cx="50396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dirty="0">
                <a:solidFill>
                  <a:srgbClr val="FFFFFF"/>
                </a:solidFill>
                <a:uFill>
                  <a:solidFill>
                    <a:srgbClr val="FFFFFF"/>
                  </a:solidFill>
                </a:uFill>
                <a:latin typeface="Arial"/>
                <a:ea typeface="DejaVu Sans"/>
              </a:rPr>
              <a:t>Guidelines</a:t>
            </a:r>
            <a:endParaRPr dirty="0"/>
          </a:p>
        </p:txBody>
      </p:sp>
      <p:sp>
        <p:nvSpPr>
          <p:cNvPr id="1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6" name="Slide Number Placeholder 3"/>
          <p:cNvSpPr>
            <a:spLocks noGrp="1"/>
          </p:cNvSpPr>
          <p:nvPr>
            <p:ph type="sldNum" sz="quarter" idx="12"/>
          </p:nvPr>
        </p:nvSpPr>
        <p:spPr>
          <a:xfrm>
            <a:off x="8643938" y="6570615"/>
            <a:ext cx="249237" cy="288925"/>
          </a:xfrm>
        </p:spPr>
        <p:txBody>
          <a:bodyPr/>
          <a:lstStyle/>
          <a:p>
            <a:pPr>
              <a:defRPr/>
            </a:pPr>
            <a:r>
              <a:rPr lang="en-GB" dirty="0" smtClean="0"/>
              <a:t>25</a:t>
            </a:r>
            <a:endParaRPr lang="en-GB" dirty="0"/>
          </a:p>
        </p:txBody>
      </p:sp>
    </p:spTree>
    <p:extLst>
      <p:ext uri="{BB962C8B-B14F-4D97-AF65-F5344CB8AC3E}">
        <p14:creationId xmlns:p14="http://schemas.microsoft.com/office/powerpoint/2010/main" val="2317973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250920" y="54720"/>
            <a:ext cx="7531200" cy="716040"/>
          </a:xfrm>
          <a:prstGeom prst="rect">
            <a:avLst/>
          </a:prstGeom>
          <a:noFill/>
          <a:ln>
            <a:noFill/>
          </a:ln>
        </p:spPr>
        <p:style>
          <a:lnRef idx="0">
            <a:scrgbClr r="0" g="0" b="0"/>
          </a:lnRef>
          <a:fillRef idx="0">
            <a:scrgbClr r="0" g="0" b="0"/>
          </a:fillRef>
          <a:effectRef idx="0">
            <a:scrgbClr r="0" g="0" b="0"/>
          </a:effectRef>
          <a:fontRef idx="minor"/>
        </p:style>
      </p:sp>
      <p:sp>
        <p:nvSpPr>
          <p:cNvPr id="6" name="CustomShape 2"/>
          <p:cNvSpPr/>
          <p:nvPr/>
        </p:nvSpPr>
        <p:spPr>
          <a:xfrm>
            <a:off x="250920" y="991440"/>
            <a:ext cx="8637840" cy="5396040"/>
          </a:xfrm>
          <a:prstGeom prst="rect">
            <a:avLst/>
          </a:prstGeom>
          <a:noFill/>
          <a:ln>
            <a:noFill/>
          </a:ln>
        </p:spPr>
        <p:style>
          <a:lnRef idx="0">
            <a:scrgbClr r="0" g="0" b="0"/>
          </a:lnRef>
          <a:fillRef idx="0">
            <a:scrgbClr r="0" g="0" b="0"/>
          </a:fillRef>
          <a:effectRef idx="0">
            <a:scrgbClr r="0" g="0" b="0"/>
          </a:effectRef>
          <a:fontRef idx="minor"/>
        </p:style>
      </p:sp>
      <p:sp>
        <p:nvSpPr>
          <p:cNvPr id="8" name="CustomShape 4"/>
          <p:cNvSpPr/>
          <p:nvPr/>
        </p:nvSpPr>
        <p:spPr>
          <a:xfrm>
            <a:off x="974880" y="2908800"/>
            <a:ext cx="7494840" cy="167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200" strike="noStrike" spc="-1">
                <a:solidFill>
                  <a:srgbClr val="23387E"/>
                </a:solidFill>
                <a:uFill>
                  <a:solidFill>
                    <a:srgbClr val="FFFFFF"/>
                  </a:solidFill>
                </a:uFill>
                <a:latin typeface="Arial"/>
                <a:ea typeface="MS PGothic"/>
              </a:rPr>
              <a:t>Thank you for your attention!</a:t>
            </a:r>
            <a:endParaRPr/>
          </a:p>
          <a:p>
            <a:pPr algn="ctr">
              <a:lnSpc>
                <a:spcPct val="100000"/>
              </a:lnSpc>
            </a:pPr>
            <a:r>
              <a:rPr lang="en-US" sz="3200" strike="noStrike" spc="-1">
                <a:solidFill>
                  <a:srgbClr val="23387E"/>
                </a:solidFill>
                <a:uFill>
                  <a:solidFill>
                    <a:srgbClr val="FFFFFF"/>
                  </a:solidFill>
                </a:uFill>
                <a:latin typeface="Arial"/>
                <a:ea typeface="MS PGothic"/>
              </a:rPr>
              <a:t>Any questions?</a:t>
            </a:r>
            <a:r>
              <a:rPr lang="en-US" sz="3200" strike="noStrike" spc="-1">
                <a:solidFill>
                  <a:srgbClr val="00335F"/>
                </a:solidFill>
                <a:uFill>
                  <a:solidFill>
                    <a:srgbClr val="FFFFFF"/>
                  </a:solidFill>
                </a:uFill>
                <a:latin typeface="Arial"/>
                <a:ea typeface="MS PGothic"/>
              </a:rPr>
              <a:t> </a:t>
            </a:r>
            <a:endParaRPr/>
          </a:p>
        </p:txBody>
      </p:sp>
      <p:sp>
        <p:nvSpPr>
          <p:cNvPr id="10"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1" name="Slide Number Placeholder 3"/>
          <p:cNvSpPr>
            <a:spLocks noGrp="1"/>
          </p:cNvSpPr>
          <p:nvPr>
            <p:ph type="sldNum" sz="quarter" idx="12"/>
          </p:nvPr>
        </p:nvSpPr>
        <p:spPr>
          <a:xfrm>
            <a:off x="8643938" y="6570615"/>
            <a:ext cx="249237" cy="288925"/>
          </a:xfrm>
        </p:spPr>
        <p:txBody>
          <a:bodyPr/>
          <a:lstStyle/>
          <a:p>
            <a:pPr>
              <a:defRPr/>
            </a:pPr>
            <a:r>
              <a:rPr lang="en-GB" dirty="0" smtClean="0"/>
              <a:t>26</a:t>
            </a:r>
            <a:endParaRPr lang="en-GB" dirty="0"/>
          </a:p>
        </p:txBody>
      </p:sp>
    </p:spTree>
    <p:extLst>
      <p:ext uri="{BB962C8B-B14F-4D97-AF65-F5344CB8AC3E}">
        <p14:creationId xmlns:p14="http://schemas.microsoft.com/office/powerpoint/2010/main" val="2867495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Bibliography</a:t>
            </a:r>
            <a:endParaRPr/>
          </a:p>
        </p:txBody>
      </p:sp>
      <p:sp>
        <p:nvSpPr>
          <p:cNvPr id="8" name="CustomShape 5"/>
          <p:cNvSpPr/>
          <p:nvPr/>
        </p:nvSpPr>
        <p:spPr>
          <a:xfrm>
            <a:off x="7236360" y="1917000"/>
            <a:ext cx="181800" cy="366480"/>
          </a:xfrm>
          <a:prstGeom prst="rect">
            <a:avLst/>
          </a:prstGeom>
          <a:noFill/>
          <a:ln>
            <a:noFill/>
          </a:ln>
        </p:spPr>
        <p:style>
          <a:lnRef idx="2">
            <a:schemeClr val="accent3"/>
          </a:lnRef>
          <a:fillRef idx="1">
            <a:schemeClr val="lt1"/>
          </a:fillRef>
          <a:effectRef idx="0">
            <a:schemeClr val="accent3"/>
          </a:effectRef>
          <a:fontRef idx="minor"/>
        </p:style>
      </p:sp>
      <p:sp>
        <p:nvSpPr>
          <p:cNvPr id="9" name="CustomShape 6"/>
          <p:cNvSpPr/>
          <p:nvPr/>
        </p:nvSpPr>
        <p:spPr>
          <a:xfrm>
            <a:off x="-1836720" y="2925000"/>
            <a:ext cx="357120" cy="14112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0" name="CustomShape 7"/>
          <p:cNvSpPr/>
          <p:nvPr/>
        </p:nvSpPr>
        <p:spPr>
          <a:xfrm>
            <a:off x="251640" y="980640"/>
            <a:ext cx="8710200" cy="519840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C. Richardson. Microservices: Decomposing Applications for Deployability and Scalability. May 2014</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C. Richardson. Pattern: Monolithic Architecture. 2014. url: http://microservices.io/patterns/monolithic.html</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R. Annett. What is a Monolith? Nov. 2014</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M. Fowler and J. Lewis. Microservices. Mar. 2014. url: http://martinfowler.com/articles/microservices.html</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Gupta. Microservices, Monoliths, and NoOps. Mar. 2015</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S. Abram. Microservices. Oct. 2014. url: http://www.javacodegeeks.com2014/10/microservices.html</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D. Namiot and M. Sneps-Sneppe. On Micro-services Architecture. Tech. rep.Open Information Technologies Lab, Lomonosov Moscow State University,2014</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S. Newman. Building Microservices. O’Reilly Media, 2015</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C. Richardson. Pattern: Microservices Architecture. 2014.</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B. Wootton. Microservices - Not A Free Lunch! Apr. 2014. url: http://highscalability.com/blog/2014/4/8/microservices- not- a- freelunch.html.</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A. Cockcroft. State of the Art in Mircroservices. Feb. 2015. url: </a:t>
            </a:r>
            <a:r>
              <a:rPr lang="en-US" sz="1200" u="sng" strike="noStrike" spc="-1">
                <a:solidFill>
                  <a:srgbClr val="0000FF"/>
                </a:solidFill>
                <a:uFill>
                  <a:solidFill>
                    <a:srgbClr val="FFFFFF"/>
                  </a:solidFill>
                </a:uFill>
                <a:latin typeface="Arial"/>
                <a:ea typeface="DejaVu Sans"/>
                <a:hlinkClick r:id="rId2"/>
              </a:rPr>
              <a:t>http://www.slideshare.net/adriancockcroft/microxchg-microservices</a:t>
            </a:r>
            <a:r>
              <a:rPr lang="en-US" sz="1200" strike="noStrike" spc="-1">
                <a:solidFill>
                  <a:srgbClr val="000000"/>
                </a:solidFill>
                <a:uFill>
                  <a:solidFill>
                    <a:srgbClr val="FFFFFF"/>
                  </a:solidFill>
                </a:uFill>
                <a:latin typeface="Arial"/>
                <a:ea typeface="DejaVu Sans"/>
              </a:rPr>
              <a:t>.</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G. Radchenko, O. Taipale, and D. Savchenko. Microservices validation: Mjolnirrplatformcase study. Tech. rep. Lappeenranta University of Technology,2015</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R. Sindhgatta, B. Sengupta, and K. Ponnalagu. Measuring the Quality of Service Oriented Design. Tech. rep. IBM India Research Laboratory</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B. Shim, S. Choue, S. Kim, and S. Park. A Design Quality Model for Service-Oriented Architecture. Tech. rep. Sogang University, 2008</a:t>
            </a:r>
            <a:endParaRPr/>
          </a:p>
          <a:p>
            <a:pPr marL="343080" indent="-340200">
              <a:lnSpc>
                <a:spcPct val="100000"/>
              </a:lnSpc>
              <a:buFont typeface="Arial"/>
              <a:buAutoNum type="arabicPeriod"/>
            </a:pPr>
            <a:r>
              <a:rPr lang="en-US" sz="1200" strike="noStrike" spc="-1">
                <a:solidFill>
                  <a:srgbClr val="000000"/>
                </a:solidFill>
                <a:uFill>
                  <a:solidFill>
                    <a:srgbClr val="FFFFFF"/>
                  </a:solidFill>
                </a:uFill>
                <a:latin typeface="Arial"/>
                <a:ea typeface="DejaVu Sans"/>
              </a:rPr>
              <a:t>S. Alahmari, E. Zaluska, and D. C. D. Roure. A Metrics Framework for Evaluating SOA Service Granularity. Tech. rep. School of Electronics and Computer Science University Southampton, 2011.</a:t>
            </a:r>
            <a:endParaRPr/>
          </a:p>
          <a:p>
            <a:pPr marL="343080" indent="-340200">
              <a:lnSpc>
                <a:spcPct val="100000"/>
              </a:lnSpc>
              <a:buClr>
                <a:srgbClr val="64A0C8"/>
              </a:buClr>
              <a:buFont typeface="Arial"/>
              <a:buAutoNum type="arabicPeriod"/>
            </a:pPr>
            <a:r>
              <a:rPr lang="en-US" sz="1200" u="sng" strike="noStrike" spc="-1">
                <a:solidFill>
                  <a:srgbClr val="0000FF"/>
                </a:solidFill>
                <a:uFill>
                  <a:solidFill>
                    <a:srgbClr val="FFFFFF"/>
                  </a:solidFill>
                </a:uFill>
                <a:latin typeface="Arial"/>
                <a:ea typeface="DejaVu Sans"/>
                <a:hlinkClick r:id="rId3"/>
              </a:rPr>
              <a:t>http://programmer.97things.oreilly.com/wiki/index.php/The_Single_Responsibility_Principle</a:t>
            </a:r>
            <a:endParaRPr/>
          </a:p>
          <a:p>
            <a:pPr marL="343080" indent="-340200">
              <a:lnSpc>
                <a:spcPct val="100000"/>
              </a:lnSpc>
              <a:buClr>
                <a:srgbClr val="64A0C8"/>
              </a:buClr>
              <a:buFont typeface="Arial"/>
              <a:buAutoNum type="arabicPeriod"/>
            </a:pPr>
            <a:r>
              <a:rPr lang="en-US" sz="1200" u="sng" strike="noStrike" spc="-1">
                <a:solidFill>
                  <a:srgbClr val="0000FF"/>
                </a:solidFill>
                <a:uFill>
                  <a:solidFill>
                    <a:srgbClr val="FFFFFF"/>
                  </a:solidFill>
                </a:uFill>
                <a:latin typeface="Arial"/>
                <a:ea typeface="DejaVu Sans"/>
                <a:hlinkClick r:id="rId4"/>
              </a:rPr>
              <a:t>M. Stine. Jun. 2014. url: http://www.mattstine.com/2014/06/30/microservices-are-solid</a:t>
            </a:r>
            <a:endParaRPr/>
          </a:p>
          <a:p>
            <a:pPr marL="343080" indent="-340200">
              <a:lnSpc>
                <a:spcPct val="100000"/>
              </a:lnSpc>
              <a:buClr>
                <a:srgbClr val="64A0C8"/>
              </a:buClr>
              <a:buFont typeface="Arial"/>
              <a:buAutoNum type="arabicPeriod"/>
            </a:pPr>
            <a:r>
              <a:rPr lang="en-US" sz="1200" u="sng" strike="noStrike" spc="-1">
                <a:solidFill>
                  <a:srgbClr val="0000FF"/>
                </a:solidFill>
                <a:uFill>
                  <a:solidFill>
                    <a:srgbClr val="FFFFFF"/>
                  </a:solidFill>
                </a:uFill>
                <a:latin typeface="Arial"/>
                <a:ea typeface="DejaVu Sans"/>
                <a:hlinkClick r:id="rId5"/>
              </a:rPr>
              <a:t>E. Cobham Brewer url: http://www.objectmentor.com/resources/articles/srp.pdf</a:t>
            </a:r>
            <a:endParaRPr/>
          </a:p>
          <a:p>
            <a:pPr marL="343080" indent="-340200">
              <a:lnSpc>
                <a:spcPct val="100000"/>
              </a:lnSpc>
              <a:buClr>
                <a:srgbClr val="64A0C8"/>
              </a:buClr>
              <a:buFont typeface="Arial"/>
              <a:buAutoNum type="arabicPeriod"/>
            </a:pPr>
            <a:r>
              <a:rPr lang="en-US" sz="1200" u="sng" strike="noStrike" spc="-1">
                <a:solidFill>
                  <a:srgbClr val="0000FF"/>
                </a:solidFill>
                <a:uFill>
                  <a:solidFill>
                    <a:srgbClr val="FFFFFF"/>
                  </a:solidFill>
                </a:uFill>
                <a:latin typeface="Arial"/>
                <a:ea typeface="DejaVu Sans"/>
                <a:hlinkClick r:id="rId6"/>
              </a:rPr>
              <a:t>http://deviq.com/single-responsibility-principle/</a:t>
            </a:r>
            <a:endParaRPr/>
          </a:p>
          <a:p>
            <a:pPr marL="343080" indent="-340200">
              <a:lnSpc>
                <a:spcPct val="100000"/>
              </a:lnSpc>
              <a:buClr>
                <a:srgbClr val="64A0C8"/>
              </a:buClr>
              <a:buFont typeface="Arial"/>
              <a:buAutoNum type="arabicPeriod"/>
            </a:pPr>
            <a:r>
              <a:rPr lang="en-US" sz="1200" u="sng" strike="noStrike" spc="-1">
                <a:solidFill>
                  <a:srgbClr val="0000FF"/>
                </a:solidFill>
                <a:uFill>
                  <a:solidFill>
                    <a:srgbClr val="FFFFFF"/>
                  </a:solidFill>
                </a:uFill>
                <a:latin typeface="Arial"/>
                <a:ea typeface="DejaVu Sans"/>
                <a:hlinkClick r:id="rId7"/>
              </a:rPr>
              <a:t>J. Cramon. Feb. 2014 url: https://www.tigerteam.dk/2014/micro-services-its-not-only-the-size-that-matters-its-also-how-you-use-them-part-1/</a:t>
            </a:r>
            <a:endParaRPr/>
          </a:p>
        </p:txBody>
      </p:sp>
      <p:pic>
        <p:nvPicPr>
          <p:cNvPr id="11" name="Picture 10"/>
          <p:cNvPicPr/>
          <p:nvPr/>
        </p:nvPicPr>
        <p:blipFill>
          <a:blip r:embed="rId8"/>
          <a:stretch/>
        </p:blipFill>
        <p:spPr>
          <a:xfrm>
            <a:off x="360" y="0"/>
            <a:ext cx="360" cy="36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4" name="Slide Number Placeholder 3"/>
          <p:cNvSpPr>
            <a:spLocks noGrp="1"/>
          </p:cNvSpPr>
          <p:nvPr>
            <p:ph type="sldNum" sz="quarter" idx="12"/>
          </p:nvPr>
        </p:nvSpPr>
        <p:spPr>
          <a:xfrm>
            <a:off x="8643938" y="6570615"/>
            <a:ext cx="249237" cy="288925"/>
          </a:xfrm>
        </p:spPr>
        <p:txBody>
          <a:bodyPr/>
          <a:lstStyle/>
          <a:p>
            <a:pPr>
              <a:defRPr/>
            </a:pPr>
            <a:r>
              <a:rPr lang="en-GB" dirty="0" smtClean="0"/>
              <a:t>35</a:t>
            </a:r>
            <a:endParaRPr lang="en-GB" dirty="0"/>
          </a:p>
        </p:txBody>
      </p:sp>
    </p:spTree>
    <p:extLst>
      <p:ext uri="{BB962C8B-B14F-4D97-AF65-F5344CB8AC3E}">
        <p14:creationId xmlns:p14="http://schemas.microsoft.com/office/powerpoint/2010/main" val="62642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Bibliography</a:t>
            </a:r>
            <a:endParaRPr/>
          </a:p>
        </p:txBody>
      </p:sp>
      <p:sp>
        <p:nvSpPr>
          <p:cNvPr id="8" name="CustomShape 5"/>
          <p:cNvSpPr/>
          <p:nvPr/>
        </p:nvSpPr>
        <p:spPr>
          <a:xfrm>
            <a:off x="7236360" y="1917000"/>
            <a:ext cx="181800" cy="366480"/>
          </a:xfrm>
          <a:prstGeom prst="rect">
            <a:avLst/>
          </a:prstGeom>
          <a:noFill/>
          <a:ln>
            <a:noFill/>
          </a:ln>
        </p:spPr>
        <p:style>
          <a:lnRef idx="2">
            <a:schemeClr val="accent3"/>
          </a:lnRef>
          <a:fillRef idx="1">
            <a:schemeClr val="lt1"/>
          </a:fillRef>
          <a:effectRef idx="0">
            <a:schemeClr val="accent3"/>
          </a:effectRef>
          <a:fontRef idx="minor"/>
        </p:style>
      </p:sp>
      <p:sp>
        <p:nvSpPr>
          <p:cNvPr id="9" name="CustomShape 6"/>
          <p:cNvSpPr/>
          <p:nvPr/>
        </p:nvSpPr>
        <p:spPr>
          <a:xfrm>
            <a:off x="-1836720" y="2925000"/>
            <a:ext cx="357120" cy="14112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0" name="CustomShape 7"/>
          <p:cNvSpPr/>
          <p:nvPr/>
        </p:nvSpPr>
        <p:spPr>
          <a:xfrm>
            <a:off x="251640" y="980640"/>
            <a:ext cx="8710200" cy="556344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marL="343080" indent="-340200">
              <a:lnSpc>
                <a:spcPct val="100000"/>
              </a:lnSpc>
              <a:buClr>
                <a:srgbClr val="64A0C8"/>
              </a:buClr>
              <a:buFont typeface="Arial"/>
              <a:buAutoNum type="arabicPeriod" startAt="21"/>
            </a:pPr>
            <a:r>
              <a:rPr lang="en-US" sz="1200" u="sng" strike="noStrike" spc="-1" dirty="0">
                <a:solidFill>
                  <a:srgbClr val="0000FF"/>
                </a:solidFill>
                <a:uFill>
                  <a:solidFill>
                    <a:srgbClr val="FFFFFF"/>
                  </a:solidFill>
                </a:uFill>
                <a:latin typeface="Arial"/>
                <a:ea typeface="DejaVu Sans"/>
                <a:hlinkClick r:id="rId2"/>
              </a:rPr>
              <a:t>J. Stenberg. Feb. 2015 url: http://www.infoq.com/news/2015/02/characteristics-microservices-ap</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A. </a:t>
            </a:r>
            <a:r>
              <a:rPr lang="en-US" sz="1200" strike="noStrike" spc="-1" dirty="0" err="1">
                <a:solidFill>
                  <a:srgbClr val="000000"/>
                </a:solidFill>
                <a:uFill>
                  <a:solidFill>
                    <a:srgbClr val="FFFFFF"/>
                  </a:solidFill>
                </a:uFill>
                <a:latin typeface="Arial"/>
                <a:ea typeface="DejaVu Sans"/>
              </a:rPr>
              <a:t>Rostampour</a:t>
            </a:r>
            <a:r>
              <a:rPr lang="en-US" sz="1200" strike="noStrike" spc="-1" dirty="0">
                <a:solidFill>
                  <a:srgbClr val="000000"/>
                </a:solidFill>
                <a:uFill>
                  <a:solidFill>
                    <a:srgbClr val="FFFFFF"/>
                  </a:solidFill>
                </a:uFill>
                <a:latin typeface="Arial"/>
                <a:ea typeface="DejaVu Sans"/>
              </a:rPr>
              <a:t>, A. </a:t>
            </a:r>
            <a:r>
              <a:rPr lang="en-US" sz="1200" strike="noStrike" spc="-1" dirty="0" err="1">
                <a:solidFill>
                  <a:srgbClr val="000000"/>
                </a:solidFill>
                <a:uFill>
                  <a:solidFill>
                    <a:srgbClr val="FFFFFF"/>
                  </a:solidFill>
                </a:uFill>
                <a:latin typeface="Arial"/>
                <a:ea typeface="DejaVu Sans"/>
              </a:rPr>
              <a:t>Kazemi</a:t>
            </a:r>
            <a:r>
              <a:rPr lang="en-US" sz="1200" strike="noStrike" spc="-1" dirty="0">
                <a:solidFill>
                  <a:srgbClr val="000000"/>
                </a:solidFill>
                <a:uFill>
                  <a:solidFill>
                    <a:srgbClr val="FFFFFF"/>
                  </a:solidFill>
                </a:uFill>
                <a:latin typeface="Arial"/>
                <a:ea typeface="DejaVu Sans"/>
              </a:rPr>
              <a:t>, F. Shams, P. </a:t>
            </a:r>
            <a:r>
              <a:rPr lang="en-US" sz="1200" strike="noStrike" spc="-1" dirty="0" err="1">
                <a:solidFill>
                  <a:srgbClr val="000000"/>
                </a:solidFill>
                <a:uFill>
                  <a:solidFill>
                    <a:srgbClr val="FFFFFF"/>
                  </a:solidFill>
                </a:uFill>
                <a:latin typeface="Arial"/>
                <a:ea typeface="DejaVu Sans"/>
              </a:rPr>
              <a:t>Jamshidi</a:t>
            </a:r>
            <a:r>
              <a:rPr lang="en-US" sz="1200" strike="noStrike" spc="-1" dirty="0">
                <a:solidFill>
                  <a:srgbClr val="000000"/>
                </a:solidFill>
                <a:uFill>
                  <a:solidFill>
                    <a:srgbClr val="FFFFFF"/>
                  </a:solidFill>
                </a:uFill>
                <a:latin typeface="Arial"/>
                <a:ea typeface="DejaVu Sans"/>
              </a:rPr>
              <a:t>, and A. </a:t>
            </a:r>
            <a:r>
              <a:rPr lang="en-US" sz="1200" strike="noStrike" spc="-1" dirty="0" err="1">
                <a:solidFill>
                  <a:srgbClr val="000000"/>
                </a:solidFill>
                <a:uFill>
                  <a:solidFill>
                    <a:srgbClr val="FFFFFF"/>
                  </a:solidFill>
                </a:uFill>
                <a:latin typeface="Arial"/>
                <a:ea typeface="DejaVu Sans"/>
              </a:rPr>
              <a:t>Azizkandi</a:t>
            </a:r>
            <a:r>
              <a:rPr lang="en-US" sz="1200" strike="noStrike" spc="-1" dirty="0">
                <a:solidFill>
                  <a:srgbClr val="000000"/>
                </a:solidFill>
                <a:uFill>
                  <a:solidFill>
                    <a:srgbClr val="FFFFFF"/>
                  </a:solidFill>
                </a:uFill>
                <a:latin typeface="Arial"/>
                <a:ea typeface="DejaVu Sans"/>
              </a:rPr>
              <a:t>. Measures of Structural Complexity and Service Autonomy. Tech. rep. </a:t>
            </a:r>
            <a:r>
              <a:rPr lang="en-US" sz="1200" strike="noStrike" spc="-1" dirty="0" err="1">
                <a:solidFill>
                  <a:srgbClr val="000000"/>
                </a:solidFill>
                <a:uFill>
                  <a:solidFill>
                    <a:srgbClr val="FFFFFF"/>
                  </a:solidFill>
                </a:uFill>
                <a:latin typeface="Arial"/>
                <a:ea typeface="DejaVu Sans"/>
              </a:rPr>
              <a:t>Shahid</a:t>
            </a:r>
            <a:r>
              <a:rPr lang="en-US" sz="1200" strike="noStrike" spc="-1" dirty="0">
                <a:solidFill>
                  <a:srgbClr val="000000"/>
                </a:solidFill>
                <a:uFill>
                  <a:solidFill>
                    <a:srgbClr val="FFFFFF"/>
                  </a:solidFill>
                </a:uFill>
                <a:latin typeface="Arial"/>
                <a:ea typeface="DejaVu Sans"/>
              </a:rPr>
              <a:t> </a:t>
            </a:r>
            <a:r>
              <a:rPr lang="en-US" sz="1200" strike="noStrike" spc="-1" dirty="0" err="1">
                <a:solidFill>
                  <a:srgbClr val="000000"/>
                </a:solidFill>
                <a:uFill>
                  <a:solidFill>
                    <a:srgbClr val="FFFFFF"/>
                  </a:solidFill>
                </a:uFill>
                <a:latin typeface="Arial"/>
                <a:ea typeface="DejaVu Sans"/>
              </a:rPr>
              <a:t>Beheshti</a:t>
            </a:r>
            <a:r>
              <a:rPr lang="en-US" sz="1200" strike="noStrike" spc="-1" dirty="0">
                <a:solidFill>
                  <a:srgbClr val="000000"/>
                </a:solidFill>
                <a:uFill>
                  <a:solidFill>
                    <a:srgbClr val="FFFFFF"/>
                  </a:solidFill>
                </a:uFill>
                <a:latin typeface="Arial"/>
                <a:ea typeface="DejaVu Sans"/>
              </a:rPr>
              <a:t> University GC, 2011.</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Y. Ma, H.X. Li, and P. Sun, "A Lightweight Agent Fabric for Service Autonomy," Springer, 2007, pp. 63-77. </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P. </a:t>
            </a:r>
            <a:r>
              <a:rPr lang="en-US" sz="1200" strike="noStrike" spc="-1" dirty="0" err="1">
                <a:solidFill>
                  <a:srgbClr val="000000"/>
                </a:solidFill>
                <a:uFill>
                  <a:solidFill>
                    <a:srgbClr val="FFFFFF"/>
                  </a:solidFill>
                </a:uFill>
                <a:latin typeface="Arial"/>
                <a:ea typeface="DejaVu Sans"/>
              </a:rPr>
              <a:t>Reldin</a:t>
            </a:r>
            <a:r>
              <a:rPr lang="en-US" sz="1200" strike="noStrike" spc="-1" dirty="0">
                <a:solidFill>
                  <a:srgbClr val="000000"/>
                </a:solidFill>
                <a:uFill>
                  <a:solidFill>
                    <a:srgbClr val="FFFFFF"/>
                  </a:solidFill>
                </a:uFill>
                <a:latin typeface="Arial"/>
                <a:ea typeface="DejaVu Sans"/>
              </a:rPr>
              <a:t> and P. </a:t>
            </a:r>
            <a:r>
              <a:rPr lang="en-US" sz="1200" strike="noStrike" spc="-1" dirty="0" err="1">
                <a:solidFill>
                  <a:srgbClr val="000000"/>
                </a:solidFill>
                <a:uFill>
                  <a:solidFill>
                    <a:srgbClr val="FFFFFF"/>
                  </a:solidFill>
                </a:uFill>
                <a:latin typeface="Arial"/>
                <a:ea typeface="DejaVu Sans"/>
              </a:rPr>
              <a:t>Sundling</a:t>
            </a:r>
            <a:r>
              <a:rPr lang="en-US" sz="1200" strike="noStrike" spc="-1" dirty="0">
                <a:solidFill>
                  <a:srgbClr val="000000"/>
                </a:solidFill>
                <a:uFill>
                  <a:solidFill>
                    <a:srgbClr val="FFFFFF"/>
                  </a:solidFill>
                </a:uFill>
                <a:latin typeface="Arial"/>
                <a:ea typeface="DejaVu Sans"/>
              </a:rPr>
              <a:t>. Explaining SOA Service Granularity– How IT strategy shapes services. Tech. rep. Linköping University, 2007. </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P. </a:t>
            </a:r>
            <a:r>
              <a:rPr lang="en-US" sz="1200" strike="noStrike" spc="-1" dirty="0" err="1">
                <a:solidFill>
                  <a:srgbClr val="000000"/>
                </a:solidFill>
                <a:uFill>
                  <a:solidFill>
                    <a:srgbClr val="FFFFFF"/>
                  </a:solidFill>
                </a:uFill>
                <a:latin typeface="Arial"/>
                <a:ea typeface="DejaVu Sans"/>
              </a:rPr>
              <a:t>Herzum</a:t>
            </a:r>
            <a:r>
              <a:rPr lang="en-US" sz="1200" strike="noStrike" spc="-1" dirty="0">
                <a:solidFill>
                  <a:srgbClr val="000000"/>
                </a:solidFill>
                <a:uFill>
                  <a:solidFill>
                    <a:srgbClr val="FFFFFF"/>
                  </a:solidFill>
                </a:uFill>
                <a:latin typeface="Arial"/>
                <a:ea typeface="DejaVu Sans"/>
              </a:rPr>
              <a:t> and O. Sims. Business Components Factory: A Comprehensive Overview of Component-Based Development for the Enterprise. John Wiley Sons, 2000</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W. Xiao-jun. Metrics for Evaluating Coupling and Service Granularity in Service Oriented Architecture. Tech. rep. Nanjing University of Posts and Telecommunications</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Q. Ma, N. Zhou, Y. Zhu, and H. Wang1. Evaluating Service Identification with Design Metrics on Business Process Decomposition. Tech. rep. IBM China Research Laboratory and IBM T.J. Watson Research Center, 2009 </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G. </a:t>
            </a:r>
            <a:r>
              <a:rPr lang="en-US" sz="1200" strike="noStrike" spc="-1" dirty="0" err="1">
                <a:solidFill>
                  <a:srgbClr val="000000"/>
                </a:solidFill>
                <a:uFill>
                  <a:solidFill>
                    <a:srgbClr val="FFFFFF"/>
                  </a:solidFill>
                </a:uFill>
                <a:latin typeface="Arial"/>
                <a:ea typeface="DejaVu Sans"/>
              </a:rPr>
              <a:t>Feuerlicht</a:t>
            </a:r>
            <a:r>
              <a:rPr lang="en-US" sz="1200" strike="noStrike" spc="-1" dirty="0">
                <a:solidFill>
                  <a:srgbClr val="000000"/>
                </a:solidFill>
                <a:uFill>
                  <a:solidFill>
                    <a:srgbClr val="FFFFFF"/>
                  </a:solidFill>
                </a:uFill>
                <a:latin typeface="Arial"/>
                <a:ea typeface="DejaVu Sans"/>
              </a:rPr>
              <a:t> and J. </a:t>
            </a:r>
            <a:r>
              <a:rPr lang="en-US" sz="1200" strike="noStrike" spc="-1" dirty="0" err="1">
                <a:solidFill>
                  <a:srgbClr val="000000"/>
                </a:solidFill>
                <a:uFill>
                  <a:solidFill>
                    <a:srgbClr val="FFFFFF"/>
                  </a:solidFill>
                </a:uFill>
                <a:latin typeface="Arial"/>
                <a:ea typeface="DejaVu Sans"/>
              </a:rPr>
              <a:t>Lozina</a:t>
            </a:r>
            <a:r>
              <a:rPr lang="en-US" sz="1200" strike="noStrike" spc="-1" dirty="0">
                <a:solidFill>
                  <a:srgbClr val="000000"/>
                </a:solidFill>
                <a:uFill>
                  <a:solidFill>
                    <a:srgbClr val="FFFFFF"/>
                  </a:solidFill>
                </a:uFill>
                <a:latin typeface="Arial"/>
                <a:ea typeface="DejaVu Sans"/>
              </a:rPr>
              <a:t>. Understanding Service Reusability. Tech. rep. University of Technology, 2007</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Guidelines for performing Systematic Literature Reviews in Software </a:t>
            </a:r>
            <a:r>
              <a:rPr lang="en-US" sz="1200" strike="noStrike" spc="-1" dirty="0" err="1">
                <a:solidFill>
                  <a:srgbClr val="000000"/>
                </a:solidFill>
                <a:uFill>
                  <a:solidFill>
                    <a:srgbClr val="FFFFFF"/>
                  </a:solidFill>
                </a:uFill>
                <a:latin typeface="Arial"/>
                <a:ea typeface="DejaVu Sans"/>
              </a:rPr>
              <a:t>Engineering.Tech</a:t>
            </a:r>
            <a:r>
              <a:rPr lang="en-US" sz="1200" strike="noStrike" spc="-1" dirty="0">
                <a:solidFill>
                  <a:srgbClr val="000000"/>
                </a:solidFill>
                <a:uFill>
                  <a:solidFill>
                    <a:srgbClr val="FFFFFF"/>
                  </a:solidFill>
                </a:uFill>
                <a:latin typeface="Arial"/>
                <a:ea typeface="DejaVu Sans"/>
              </a:rPr>
              <a:t>. rep. </a:t>
            </a:r>
            <a:r>
              <a:rPr lang="en-US" sz="1200" strike="noStrike" spc="-1" dirty="0" err="1">
                <a:solidFill>
                  <a:srgbClr val="000000"/>
                </a:solidFill>
                <a:uFill>
                  <a:solidFill>
                    <a:srgbClr val="FFFFFF"/>
                  </a:solidFill>
                </a:uFill>
                <a:latin typeface="Arial"/>
                <a:ea typeface="DejaVu Sans"/>
              </a:rPr>
              <a:t>Keele</a:t>
            </a:r>
            <a:r>
              <a:rPr lang="en-US" sz="1200" strike="noStrike" spc="-1" dirty="0">
                <a:solidFill>
                  <a:srgbClr val="000000"/>
                </a:solidFill>
                <a:uFill>
                  <a:solidFill>
                    <a:srgbClr val="FFFFFF"/>
                  </a:solidFill>
                </a:uFill>
                <a:latin typeface="Arial"/>
                <a:ea typeface="DejaVu Sans"/>
              </a:rPr>
              <a:t> University, 2007</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D. Foody. Getting web service granularity right. 2005.</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A. </a:t>
            </a:r>
            <a:r>
              <a:rPr lang="en-US" sz="1200" strike="noStrike" spc="-1" dirty="0" err="1">
                <a:solidFill>
                  <a:srgbClr val="000000"/>
                </a:solidFill>
                <a:uFill>
                  <a:solidFill>
                    <a:srgbClr val="FFFFFF"/>
                  </a:solidFill>
                </a:uFill>
                <a:latin typeface="Arial"/>
                <a:ea typeface="DejaVu Sans"/>
              </a:rPr>
              <a:t>Goeb</a:t>
            </a:r>
            <a:r>
              <a:rPr lang="en-US" sz="1200" strike="noStrike" spc="-1" dirty="0">
                <a:solidFill>
                  <a:srgbClr val="000000"/>
                </a:solidFill>
                <a:uFill>
                  <a:solidFill>
                    <a:srgbClr val="FFFFFF"/>
                  </a:solidFill>
                </a:uFill>
                <a:latin typeface="Arial"/>
                <a:ea typeface="DejaVu Sans"/>
              </a:rPr>
              <a:t> and K. Lochmann. A software quality model for SOA. Tech. rep. </a:t>
            </a:r>
            <a:r>
              <a:rPr lang="en-US" sz="1200" strike="noStrike" spc="-1" dirty="0" err="1">
                <a:solidFill>
                  <a:srgbClr val="000000"/>
                </a:solidFill>
                <a:uFill>
                  <a:solidFill>
                    <a:srgbClr val="FFFFFF"/>
                  </a:solidFill>
                </a:uFill>
                <a:latin typeface="Arial"/>
                <a:ea typeface="DejaVu Sans"/>
              </a:rPr>
              <a:t>Technische</a:t>
            </a:r>
            <a:r>
              <a:rPr lang="en-US" sz="1200" strike="noStrike" spc="-1" dirty="0">
                <a:solidFill>
                  <a:srgbClr val="000000"/>
                </a:solidFill>
                <a:uFill>
                  <a:solidFill>
                    <a:srgbClr val="FFFFFF"/>
                  </a:solidFill>
                </a:uFill>
                <a:latin typeface="Arial"/>
                <a:ea typeface="DejaVu Sans"/>
              </a:rPr>
              <a:t> </a:t>
            </a:r>
            <a:r>
              <a:rPr lang="en-US" sz="1200" strike="noStrike" spc="-1" dirty="0" err="1">
                <a:solidFill>
                  <a:srgbClr val="000000"/>
                </a:solidFill>
                <a:uFill>
                  <a:solidFill>
                    <a:srgbClr val="FFFFFF"/>
                  </a:solidFill>
                </a:uFill>
                <a:latin typeface="Arial"/>
                <a:ea typeface="DejaVu Sans"/>
              </a:rPr>
              <a:t>Universität</a:t>
            </a:r>
            <a:r>
              <a:rPr lang="en-US" sz="1200" strike="noStrike" spc="-1" dirty="0">
                <a:solidFill>
                  <a:srgbClr val="000000"/>
                </a:solidFill>
                <a:uFill>
                  <a:solidFill>
                    <a:srgbClr val="FFFFFF"/>
                  </a:solidFill>
                </a:uFill>
                <a:latin typeface="Arial"/>
                <a:ea typeface="DejaVu Sans"/>
              </a:rPr>
              <a:t> </a:t>
            </a:r>
            <a:r>
              <a:rPr lang="en-US" sz="1200" strike="noStrike" spc="-1" dirty="0" err="1">
                <a:solidFill>
                  <a:srgbClr val="000000"/>
                </a:solidFill>
                <a:uFill>
                  <a:solidFill>
                    <a:srgbClr val="FFFFFF"/>
                  </a:solidFill>
                </a:uFill>
                <a:latin typeface="Arial"/>
                <a:ea typeface="DejaVu Sans"/>
              </a:rPr>
              <a:t>München</a:t>
            </a:r>
            <a:r>
              <a:rPr lang="en-US" sz="1200" strike="noStrike" spc="-1" dirty="0">
                <a:solidFill>
                  <a:srgbClr val="000000"/>
                </a:solidFill>
                <a:uFill>
                  <a:solidFill>
                    <a:srgbClr val="FFFFFF"/>
                  </a:solidFill>
                </a:uFill>
                <a:latin typeface="Arial"/>
                <a:ea typeface="DejaVu Sans"/>
              </a:rPr>
              <a:t> and SAP Research, 2011.</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A. Gupta. </a:t>
            </a:r>
            <a:r>
              <a:rPr lang="en-US" sz="1200" strike="noStrike" spc="-1" dirty="0" err="1">
                <a:solidFill>
                  <a:srgbClr val="000000"/>
                </a:solidFill>
                <a:uFill>
                  <a:solidFill>
                    <a:srgbClr val="FFFFFF"/>
                  </a:solidFill>
                </a:uFill>
                <a:latin typeface="Arial"/>
                <a:ea typeface="DejaVu Sans"/>
              </a:rPr>
              <a:t>Microservices</a:t>
            </a:r>
            <a:r>
              <a:rPr lang="en-US" sz="1200" strike="noStrike" spc="-1" dirty="0">
                <a:solidFill>
                  <a:srgbClr val="000000"/>
                </a:solidFill>
                <a:uFill>
                  <a:solidFill>
                    <a:srgbClr val="FFFFFF"/>
                  </a:solidFill>
                </a:uFill>
                <a:latin typeface="Arial"/>
                <a:ea typeface="DejaVu Sans"/>
              </a:rPr>
              <a:t>, Monoliths, and </a:t>
            </a:r>
            <a:r>
              <a:rPr lang="en-US" sz="1200" strike="noStrike" spc="-1" dirty="0" err="1">
                <a:solidFill>
                  <a:srgbClr val="000000"/>
                </a:solidFill>
                <a:uFill>
                  <a:solidFill>
                    <a:srgbClr val="FFFFFF"/>
                  </a:solidFill>
                </a:uFill>
                <a:latin typeface="Arial"/>
                <a:ea typeface="DejaVu Sans"/>
              </a:rPr>
              <a:t>NoOps</a:t>
            </a:r>
            <a:r>
              <a:rPr lang="en-US" sz="1200" strike="noStrike" spc="-1" dirty="0">
                <a:solidFill>
                  <a:srgbClr val="000000"/>
                </a:solidFill>
                <a:uFill>
                  <a:solidFill>
                    <a:srgbClr val="FFFFFF"/>
                  </a:solidFill>
                </a:uFill>
                <a:latin typeface="Arial"/>
                <a:ea typeface="DejaVu Sans"/>
              </a:rPr>
              <a:t>. Mar. 2015.</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R. </a:t>
            </a:r>
            <a:r>
              <a:rPr lang="en-US" sz="1200" strike="noStrike" spc="-1" dirty="0" err="1">
                <a:solidFill>
                  <a:srgbClr val="000000"/>
                </a:solidFill>
                <a:uFill>
                  <a:solidFill>
                    <a:srgbClr val="FFFFFF"/>
                  </a:solidFill>
                </a:uFill>
                <a:latin typeface="Arial"/>
                <a:ea typeface="DejaVu Sans"/>
              </a:rPr>
              <a:t>Haesen</a:t>
            </a:r>
            <a:r>
              <a:rPr lang="en-US" sz="1200" strike="noStrike" spc="-1" dirty="0">
                <a:solidFill>
                  <a:srgbClr val="000000"/>
                </a:solidFill>
                <a:uFill>
                  <a:solidFill>
                    <a:srgbClr val="FFFFFF"/>
                  </a:solidFill>
                </a:uFill>
                <a:latin typeface="Arial"/>
                <a:ea typeface="DejaVu Sans"/>
              </a:rPr>
              <a:t>, M. </a:t>
            </a:r>
            <a:r>
              <a:rPr lang="en-US" sz="1200" strike="noStrike" spc="-1" dirty="0" err="1">
                <a:solidFill>
                  <a:srgbClr val="000000"/>
                </a:solidFill>
                <a:uFill>
                  <a:solidFill>
                    <a:srgbClr val="FFFFFF"/>
                  </a:solidFill>
                </a:uFill>
                <a:latin typeface="Arial"/>
                <a:ea typeface="DejaVu Sans"/>
              </a:rPr>
              <a:t>Snoeck</a:t>
            </a:r>
            <a:r>
              <a:rPr lang="en-US" sz="1200" strike="noStrike" spc="-1" dirty="0">
                <a:solidFill>
                  <a:srgbClr val="000000"/>
                </a:solidFill>
                <a:uFill>
                  <a:solidFill>
                    <a:srgbClr val="FFFFFF"/>
                  </a:solidFill>
                </a:uFill>
                <a:latin typeface="Arial"/>
                <a:ea typeface="DejaVu Sans"/>
              </a:rPr>
              <a:t>, W. </a:t>
            </a:r>
            <a:r>
              <a:rPr lang="en-US" sz="1200" strike="noStrike" spc="-1" dirty="0" err="1">
                <a:solidFill>
                  <a:srgbClr val="000000"/>
                </a:solidFill>
                <a:uFill>
                  <a:solidFill>
                    <a:srgbClr val="FFFFFF"/>
                  </a:solidFill>
                </a:uFill>
                <a:latin typeface="Arial"/>
                <a:ea typeface="DejaVu Sans"/>
              </a:rPr>
              <a:t>Lemahieu</a:t>
            </a:r>
            <a:r>
              <a:rPr lang="en-US" sz="1200" strike="noStrike" spc="-1" dirty="0">
                <a:solidFill>
                  <a:srgbClr val="000000"/>
                </a:solidFill>
                <a:uFill>
                  <a:solidFill>
                    <a:srgbClr val="FFFFFF"/>
                  </a:solidFill>
                </a:uFill>
                <a:latin typeface="Arial"/>
                <a:ea typeface="DejaVu Sans"/>
              </a:rPr>
              <a:t>, and S. Poelmans. On the Definition of Service Granularity and Its Architectural Impact. Tech. rep. </a:t>
            </a:r>
            <a:r>
              <a:rPr lang="en-US" sz="1200" strike="noStrike" spc="-1" dirty="0" err="1">
                <a:solidFill>
                  <a:srgbClr val="000000"/>
                </a:solidFill>
                <a:uFill>
                  <a:solidFill>
                    <a:srgbClr val="FFFFFF"/>
                  </a:solidFill>
                </a:uFill>
                <a:latin typeface="Arial"/>
                <a:ea typeface="DejaVu Sans"/>
              </a:rPr>
              <a:t>Katholieke</a:t>
            </a:r>
            <a:r>
              <a:rPr lang="en-US" sz="1200" strike="noStrike" spc="-1" dirty="0">
                <a:solidFill>
                  <a:srgbClr val="000000"/>
                </a:solidFill>
                <a:uFill>
                  <a:solidFill>
                    <a:srgbClr val="FFFFFF"/>
                  </a:solidFill>
                </a:uFill>
                <a:latin typeface="Arial"/>
                <a:ea typeface="DejaVu Sans"/>
              </a:rPr>
              <a:t> </a:t>
            </a:r>
            <a:r>
              <a:rPr lang="en-US" sz="1200" strike="noStrike" spc="-1" dirty="0" err="1">
                <a:solidFill>
                  <a:srgbClr val="000000"/>
                </a:solidFill>
                <a:uFill>
                  <a:solidFill>
                    <a:srgbClr val="FFFFFF"/>
                  </a:solidFill>
                </a:uFill>
                <a:latin typeface="Arial"/>
                <a:ea typeface="DejaVu Sans"/>
              </a:rPr>
              <a:t>Universiteit</a:t>
            </a:r>
            <a:r>
              <a:rPr lang="en-US" sz="1200" strike="noStrike" spc="-1" dirty="0">
                <a:solidFill>
                  <a:srgbClr val="000000"/>
                </a:solidFill>
                <a:uFill>
                  <a:solidFill>
                    <a:srgbClr val="FFFFFF"/>
                  </a:solidFill>
                </a:uFill>
                <a:latin typeface="Arial"/>
                <a:ea typeface="DejaVu Sans"/>
              </a:rPr>
              <a:t> Leuven.</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J. K. Lee, S. J. Jung, S. D. Kim, W. H. Jang, and D. H. Ham. Component Identification Method with Coupling and Cohesion. Tech. rep. </a:t>
            </a:r>
            <a:r>
              <a:rPr lang="en-US" sz="1200" strike="noStrike" spc="-1" dirty="0" err="1">
                <a:solidFill>
                  <a:srgbClr val="000000"/>
                </a:solidFill>
                <a:uFill>
                  <a:solidFill>
                    <a:srgbClr val="FFFFFF"/>
                  </a:solidFill>
                </a:uFill>
                <a:latin typeface="Arial"/>
                <a:ea typeface="DejaVu Sans"/>
              </a:rPr>
              <a:t>Soongsil</a:t>
            </a:r>
            <a:r>
              <a:rPr lang="en-US" sz="1200" strike="noStrike" spc="-1" dirty="0">
                <a:solidFill>
                  <a:srgbClr val="000000"/>
                </a:solidFill>
                <a:uFill>
                  <a:solidFill>
                    <a:srgbClr val="FFFFFF"/>
                  </a:solidFill>
                </a:uFill>
                <a:latin typeface="Arial"/>
                <a:ea typeface="DejaVu Sans"/>
              </a:rPr>
              <a:t> University and Software Quality Evaluation Center, 2001.</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Q. Ma, N. Zhou, Y. Zhu, and H. Wang1. Evaluating Service Identification with Design Metrics on Business Process Decomposition. Tech. rep. IBM China Research Laboratory and IBM T.J. Watson Research Center, 2009.</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M. </a:t>
            </a:r>
            <a:r>
              <a:rPr lang="en-US" sz="1200" strike="noStrike" spc="-1" dirty="0" err="1">
                <a:solidFill>
                  <a:srgbClr val="000000"/>
                </a:solidFill>
                <a:uFill>
                  <a:solidFill>
                    <a:srgbClr val="FFFFFF"/>
                  </a:solidFill>
                </a:uFill>
                <a:latin typeface="Arial"/>
                <a:ea typeface="DejaVu Sans"/>
              </a:rPr>
              <a:t>Mancioppi</a:t>
            </a:r>
            <a:r>
              <a:rPr lang="en-US" sz="1200" strike="noStrike" spc="-1" dirty="0">
                <a:solidFill>
                  <a:srgbClr val="000000"/>
                </a:solidFill>
                <a:uFill>
                  <a:solidFill>
                    <a:srgbClr val="FFFFFF"/>
                  </a:solidFill>
                </a:uFill>
                <a:latin typeface="Arial"/>
                <a:ea typeface="DejaVu Sans"/>
              </a:rPr>
              <a:t>, M. </a:t>
            </a:r>
            <a:r>
              <a:rPr lang="en-US" sz="1200" strike="noStrike" spc="-1" dirty="0" err="1">
                <a:solidFill>
                  <a:srgbClr val="000000"/>
                </a:solidFill>
                <a:uFill>
                  <a:solidFill>
                    <a:srgbClr val="FFFFFF"/>
                  </a:solidFill>
                </a:uFill>
                <a:latin typeface="Arial"/>
                <a:ea typeface="DejaVu Sans"/>
              </a:rPr>
              <a:t>Perepletchikov</a:t>
            </a:r>
            <a:r>
              <a:rPr lang="en-US" sz="1200" strike="noStrike" spc="-1" dirty="0">
                <a:solidFill>
                  <a:srgbClr val="000000"/>
                </a:solidFill>
                <a:uFill>
                  <a:solidFill>
                    <a:srgbClr val="FFFFFF"/>
                  </a:solidFill>
                </a:uFill>
                <a:latin typeface="Arial"/>
                <a:ea typeface="DejaVu Sans"/>
              </a:rPr>
              <a:t>, C. Ryan, W.-J. van den </a:t>
            </a:r>
            <a:r>
              <a:rPr lang="en-US" sz="1200" strike="noStrike" spc="-1" dirty="0" err="1">
                <a:solidFill>
                  <a:srgbClr val="000000"/>
                </a:solidFill>
                <a:uFill>
                  <a:solidFill>
                    <a:srgbClr val="FFFFFF"/>
                  </a:solidFill>
                </a:uFill>
                <a:latin typeface="Arial"/>
                <a:ea typeface="DejaVu Sans"/>
              </a:rPr>
              <a:t>Heuvel</a:t>
            </a:r>
            <a:r>
              <a:rPr lang="en-US" sz="1200" strike="noStrike" spc="-1" dirty="0">
                <a:solidFill>
                  <a:srgbClr val="000000"/>
                </a:solidFill>
                <a:uFill>
                  <a:solidFill>
                    <a:srgbClr val="FFFFFF"/>
                  </a:solidFill>
                </a:uFill>
                <a:latin typeface="Arial"/>
                <a:ea typeface="DejaVu Sans"/>
              </a:rPr>
              <a:t>, and M. P. </a:t>
            </a:r>
            <a:r>
              <a:rPr lang="en-US" sz="1200" strike="noStrike" spc="-1" dirty="0" err="1">
                <a:solidFill>
                  <a:srgbClr val="000000"/>
                </a:solidFill>
                <a:uFill>
                  <a:solidFill>
                    <a:srgbClr val="FFFFFF"/>
                  </a:solidFill>
                </a:uFill>
                <a:latin typeface="Arial"/>
                <a:ea typeface="DejaVu Sans"/>
              </a:rPr>
              <a:t>Papazoglou</a:t>
            </a:r>
            <a:r>
              <a:rPr lang="en-US" sz="1200" strike="noStrike" spc="-1" dirty="0">
                <a:solidFill>
                  <a:srgbClr val="000000"/>
                </a:solidFill>
                <a:uFill>
                  <a:solidFill>
                    <a:srgbClr val="FFFFFF"/>
                  </a:solidFill>
                </a:uFill>
                <a:latin typeface="Arial"/>
                <a:ea typeface="DejaVu Sans"/>
              </a:rPr>
              <a:t>. Towards a Quality Model for Choreography. Tech. rep. European Research Institute in Services Science, Tilburg University.</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Y.-F. Ma, H. X. Li, and P. Sun. A Lightweight Agent Fabric for Service Autonomy. Tech. rep. IBM China Research Lab and </a:t>
            </a:r>
            <a:r>
              <a:rPr lang="en-US" sz="1200" strike="noStrike" spc="-1" dirty="0" err="1">
                <a:solidFill>
                  <a:srgbClr val="000000"/>
                </a:solidFill>
                <a:uFill>
                  <a:solidFill>
                    <a:srgbClr val="FFFFFF"/>
                  </a:solidFill>
                </a:uFill>
                <a:latin typeface="Arial"/>
                <a:ea typeface="DejaVu Sans"/>
              </a:rPr>
              <a:t>Bei</a:t>
            </a:r>
            <a:r>
              <a:rPr lang="en-US" sz="1200" strike="noStrike" spc="-1" dirty="0">
                <a:solidFill>
                  <a:srgbClr val="000000"/>
                </a:solidFill>
                <a:uFill>
                  <a:solidFill>
                    <a:srgbClr val="FFFFFF"/>
                  </a:solidFill>
                </a:uFill>
                <a:latin typeface="Arial"/>
                <a:ea typeface="DejaVu Sans"/>
              </a:rPr>
              <a:t> Hang University, 2007.</a:t>
            </a:r>
            <a:endParaRPr dirty="0"/>
          </a:p>
          <a:p>
            <a:pPr marL="343080" indent="-340200">
              <a:lnSpc>
                <a:spcPct val="100000"/>
              </a:lnSpc>
              <a:buFont typeface="Arial"/>
              <a:buAutoNum type="arabicPeriod" startAt="21"/>
            </a:pPr>
            <a:r>
              <a:rPr lang="en-US" sz="1200" strike="noStrike" spc="-1" dirty="0">
                <a:solidFill>
                  <a:srgbClr val="000000"/>
                </a:solidFill>
                <a:uFill>
                  <a:solidFill>
                    <a:srgbClr val="FFFFFF"/>
                  </a:solidFill>
                </a:uFill>
                <a:latin typeface="Arial"/>
                <a:ea typeface="DejaVu Sans"/>
              </a:rPr>
              <a:t>V. D. Naveen Kulkarni. The Role of Service Granularity in A Successful SOA Realization – A Case Study. Tech. rep. </a:t>
            </a:r>
            <a:r>
              <a:rPr lang="en-US" sz="1200" strike="noStrike" spc="-1" dirty="0" err="1">
                <a:solidFill>
                  <a:srgbClr val="000000"/>
                </a:solidFill>
                <a:uFill>
                  <a:solidFill>
                    <a:srgbClr val="FFFFFF"/>
                  </a:solidFill>
                </a:uFill>
                <a:latin typeface="Arial"/>
                <a:ea typeface="DejaVu Sans"/>
              </a:rPr>
              <a:t>SETLabs</a:t>
            </a:r>
            <a:r>
              <a:rPr lang="en-US" sz="1200" strike="noStrike" spc="-1" dirty="0">
                <a:solidFill>
                  <a:srgbClr val="000000"/>
                </a:solidFill>
                <a:uFill>
                  <a:solidFill>
                    <a:srgbClr val="FFFFFF"/>
                  </a:solidFill>
                </a:uFill>
                <a:latin typeface="Arial"/>
                <a:ea typeface="DejaVu Sans"/>
              </a:rPr>
              <a:t>, Infosys Technologies Ltd, 2008.</a:t>
            </a:r>
            <a:endParaRPr dirty="0"/>
          </a:p>
        </p:txBody>
      </p:sp>
      <p:pic>
        <p:nvPicPr>
          <p:cNvPr id="11" name="Picture 10"/>
          <p:cNvPicPr/>
          <p:nvPr/>
        </p:nvPicPr>
        <p:blipFill>
          <a:blip r:embed="rId3"/>
          <a:stretch/>
        </p:blipFill>
        <p:spPr>
          <a:xfrm>
            <a:off x="360" y="0"/>
            <a:ext cx="360" cy="36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36</a:t>
            </a:r>
            <a:endParaRPr lang="en-GB" dirty="0"/>
          </a:p>
        </p:txBody>
      </p:sp>
    </p:spTree>
    <p:extLst>
      <p:ext uri="{BB962C8B-B14F-4D97-AF65-F5344CB8AC3E}">
        <p14:creationId xmlns:p14="http://schemas.microsoft.com/office/powerpoint/2010/main" val="31505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29</a:t>
            </a:fld>
            <a:endParaRPr lang="en-GB" dirty="0"/>
          </a:p>
        </p:txBody>
      </p:sp>
      <p:sp>
        <p:nvSpPr>
          <p:cNvPr id="6" name="CustomShape 3"/>
          <p:cNvSpPr/>
          <p:nvPr/>
        </p:nvSpPr>
        <p:spPr>
          <a:xfrm>
            <a:off x="8643960" y="6570720"/>
            <a:ext cx="246240" cy="286200"/>
          </a:xfrm>
          <a:prstGeom prst="rect">
            <a:avLst/>
          </a:prstGeom>
          <a:noFill/>
          <a:ln>
            <a:noFill/>
          </a:ln>
        </p:spPr>
        <p:style>
          <a:lnRef idx="0">
            <a:scrgbClr r="0" g="0" b="0"/>
          </a:lnRef>
          <a:fillRef idx="0">
            <a:scrgbClr r="0" g="0" b="0"/>
          </a:fillRef>
          <a:effectRef idx="0">
            <a:scrgbClr r="0" g="0" b="0"/>
          </a:effectRef>
          <a:fontRef idx="minor"/>
        </p:style>
      </p:sp>
      <p:sp>
        <p:nvSpPr>
          <p:cNvPr id="7" name="CustomShape 4"/>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Bibliography</a:t>
            </a:r>
            <a:endParaRPr/>
          </a:p>
        </p:txBody>
      </p:sp>
      <p:sp>
        <p:nvSpPr>
          <p:cNvPr id="8" name="CustomShape 5"/>
          <p:cNvSpPr/>
          <p:nvPr/>
        </p:nvSpPr>
        <p:spPr>
          <a:xfrm>
            <a:off x="7236360" y="1917000"/>
            <a:ext cx="181800" cy="366480"/>
          </a:xfrm>
          <a:prstGeom prst="rect">
            <a:avLst/>
          </a:prstGeom>
          <a:noFill/>
          <a:ln>
            <a:noFill/>
          </a:ln>
        </p:spPr>
        <p:style>
          <a:lnRef idx="2">
            <a:schemeClr val="accent3"/>
          </a:lnRef>
          <a:fillRef idx="1">
            <a:schemeClr val="lt1"/>
          </a:fillRef>
          <a:effectRef idx="0">
            <a:schemeClr val="accent3"/>
          </a:effectRef>
          <a:fontRef idx="minor"/>
        </p:style>
      </p:sp>
      <p:sp>
        <p:nvSpPr>
          <p:cNvPr id="9" name="CustomShape 6"/>
          <p:cNvSpPr/>
          <p:nvPr/>
        </p:nvSpPr>
        <p:spPr>
          <a:xfrm>
            <a:off x="-1836720" y="2925000"/>
            <a:ext cx="357120" cy="14112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pic>
        <p:nvPicPr>
          <p:cNvPr id="10" name="Picture 9"/>
          <p:cNvPicPr/>
          <p:nvPr/>
        </p:nvPicPr>
        <p:blipFill>
          <a:blip r:embed="rId2"/>
          <a:stretch/>
        </p:blipFill>
        <p:spPr>
          <a:xfrm>
            <a:off x="360" y="0"/>
            <a:ext cx="360" cy="360"/>
          </a:xfrm>
          <a:prstGeom prst="rect">
            <a:avLst/>
          </a:prstGeom>
          <a:ln>
            <a:noFill/>
          </a:ln>
        </p:spPr>
      </p:pic>
      <p:sp>
        <p:nvSpPr>
          <p:cNvPr id="11" name="CustomShape 7"/>
          <p:cNvSpPr/>
          <p:nvPr/>
        </p:nvSpPr>
        <p:spPr>
          <a:xfrm>
            <a:off x="251640" y="980640"/>
            <a:ext cx="8709480" cy="191160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marL="343080" indent="-339480">
              <a:lnSpc>
                <a:spcPct val="100000"/>
              </a:lnSpc>
              <a:buFont typeface="Arial"/>
              <a:buAutoNum type="arabicPeriod" startAt="39"/>
            </a:pPr>
            <a:r>
              <a:rPr lang="en-US" sz="1200" strike="noStrike" spc="-1">
                <a:solidFill>
                  <a:srgbClr val="000000"/>
                </a:solidFill>
                <a:uFill>
                  <a:solidFill>
                    <a:srgbClr val="FFFFFF"/>
                  </a:solidFill>
                </a:uFill>
                <a:latin typeface="Arial"/>
                <a:ea typeface="DejaVu Sans"/>
              </a:rPr>
              <a:t>M. Perepletchikov, C. Ryan, K. Frampton, and Z. Tari. Coupling Metrics for Predicting Maintainability in Service-Oriented Designs. Tech. rep. RMIT University, 2007.</a:t>
            </a:r>
            <a:endParaRPr/>
          </a:p>
          <a:p>
            <a:pPr marL="343080" indent="-339480">
              <a:lnSpc>
                <a:spcPct val="100000"/>
              </a:lnSpc>
              <a:buFont typeface="Arial"/>
              <a:buAutoNum type="arabicPeriod" startAt="39"/>
            </a:pPr>
            <a:r>
              <a:rPr lang="en-US" sz="1200" strike="noStrike" spc="-1">
                <a:solidFill>
                  <a:srgbClr val="000000"/>
                </a:solidFill>
                <a:uFill>
                  <a:solidFill>
                    <a:srgbClr val="FFFFFF"/>
                  </a:solidFill>
                </a:uFill>
                <a:latin typeface="Arial"/>
                <a:ea typeface="DejaVu Sans"/>
              </a:rPr>
              <a:t>M. Perepletchikov, C. Ryan, and K. Frampton. Cohesion Metrics for Predicting Maintainability of Service-Oriented Software. Tech. rep. RMIT University, 2007.</a:t>
            </a:r>
            <a:endParaRPr/>
          </a:p>
          <a:p>
            <a:pPr marL="343080" indent="-339480">
              <a:lnSpc>
                <a:spcPct val="100000"/>
              </a:lnSpc>
              <a:buFont typeface="Arial"/>
              <a:buAutoNum type="arabicPeriod" startAt="39"/>
            </a:pPr>
            <a:r>
              <a:rPr lang="en-US" sz="1200" strike="noStrike" spc="-1">
                <a:solidFill>
                  <a:srgbClr val="000000"/>
                </a:solidFill>
                <a:uFill>
                  <a:solidFill>
                    <a:srgbClr val="FFFFFF"/>
                  </a:solidFill>
                </a:uFill>
                <a:latin typeface="Arial"/>
                <a:ea typeface="DejaVu Sans"/>
              </a:rPr>
              <a:t>C. Richardson. Microservices: Decomposing Applications for Deployability and Scalability. May 2014.</a:t>
            </a:r>
            <a:endParaRPr/>
          </a:p>
          <a:p>
            <a:pPr marL="343080" indent="-339480">
              <a:lnSpc>
                <a:spcPct val="100000"/>
              </a:lnSpc>
              <a:buFont typeface="Arial"/>
              <a:buAutoNum type="arabicPeriod" startAt="39"/>
            </a:pPr>
            <a:r>
              <a:rPr lang="en-US" sz="1200" strike="noStrike" spc="-1">
                <a:solidFill>
                  <a:srgbClr val="000000"/>
                </a:solidFill>
                <a:uFill>
                  <a:solidFill>
                    <a:srgbClr val="FFFFFF"/>
                  </a:solidFill>
                </a:uFill>
                <a:latin typeface="Arial"/>
                <a:ea typeface="DejaVu Sans"/>
              </a:rPr>
              <a:t>B. Shim, S. Choue, S. Kim, and S. Park. A Design Quality Model for Service-Oriented Architecture. Tech. rep. Sogang University, 2008.</a:t>
            </a:r>
            <a:endParaRPr/>
          </a:p>
          <a:p>
            <a:pPr marL="343080" indent="-339480">
              <a:lnSpc>
                <a:spcPct val="100000"/>
              </a:lnSpc>
              <a:buFont typeface="Arial"/>
              <a:buAutoNum type="arabicPeriod" startAt="39"/>
            </a:pPr>
            <a:r>
              <a:rPr lang="en-US" sz="1200" strike="noStrike" spc="-1">
                <a:solidFill>
                  <a:srgbClr val="000000"/>
                </a:solidFill>
                <a:uFill>
                  <a:solidFill>
                    <a:srgbClr val="FFFFFF"/>
                  </a:solidFill>
                </a:uFill>
                <a:latin typeface="Arial"/>
                <a:ea typeface="DejaVu Sans"/>
              </a:rPr>
              <a:t>E. Evans. Domain-Driven Design: Tackling Complexity in the Heart of Software.</a:t>
            </a:r>
            <a:endParaRPr/>
          </a:p>
          <a:p>
            <a:pPr>
              <a:lnSpc>
                <a:spcPct val="100000"/>
              </a:lnSpc>
            </a:pPr>
            <a:r>
              <a:rPr lang="en-US" sz="1200" strike="noStrike" spc="-1">
                <a:solidFill>
                  <a:srgbClr val="000000"/>
                </a:solidFill>
                <a:uFill>
                  <a:solidFill>
                    <a:srgbClr val="FFFFFF"/>
                  </a:solidFill>
                </a:uFill>
                <a:latin typeface="Arial"/>
                <a:ea typeface="DejaVu Sans"/>
              </a:rPr>
              <a:t>	Addison-Wesley Professional, 2003</a:t>
            </a:r>
            <a:endParaRPr/>
          </a:p>
          <a:p>
            <a:pPr>
              <a:lnSpc>
                <a:spcPct val="100000"/>
              </a:lnSpc>
            </a:pPr>
            <a:r>
              <a:rPr lang="en-US" sz="1200" strike="noStrike" spc="-1">
                <a:solidFill>
                  <a:srgbClr val="000000"/>
                </a:solidFill>
                <a:uFill>
                  <a:solidFill>
                    <a:srgbClr val="FFFFFF"/>
                  </a:solidFill>
                </a:uFill>
                <a:latin typeface="Arial"/>
                <a:ea typeface="DejaVu Sans"/>
              </a:rPr>
              <a:t>44.   M. Fowler. Microservice Trade-Offs. July 2015. url: http://martinfowler.com/articles/microservice-trade-offs.html.</a:t>
            </a:r>
            <a:endParaRPr/>
          </a:p>
          <a:p>
            <a:pPr>
              <a:lnSpc>
                <a:spcPct val="100000"/>
              </a:lnSpc>
            </a:pPr>
            <a:endParaRPr/>
          </a:p>
        </p:txBody>
      </p:sp>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82060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3</a:t>
            </a:fld>
            <a:endParaRPr lang="en-GB" dirty="0"/>
          </a:p>
        </p:txBody>
      </p:sp>
      <p:sp>
        <p:nvSpPr>
          <p:cNvPr id="5" name="CustomShape 2"/>
          <p:cNvSpPr/>
          <p:nvPr/>
        </p:nvSpPr>
        <p:spPr>
          <a:xfrm>
            <a:off x="193680" y="969840"/>
            <a:ext cx="6117840" cy="428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i="1" strike="noStrike" spc="-1" dirty="0">
                <a:solidFill>
                  <a:srgbClr val="000000"/>
                </a:solidFill>
                <a:uFill>
                  <a:solidFill>
                    <a:srgbClr val="FFFFFF"/>
                  </a:solidFill>
                </a:uFill>
                <a:latin typeface="Arial"/>
                <a:ea typeface="DejaVu Sans"/>
              </a:rPr>
              <a:t>1. </a:t>
            </a:r>
            <a:r>
              <a:rPr lang="en-US" sz="1400" b="1" strike="noStrike" spc="-1" dirty="0" smtClean="0">
                <a:solidFill>
                  <a:srgbClr val="000000"/>
                </a:solidFill>
                <a:uFill>
                  <a:solidFill>
                    <a:srgbClr val="FFFFFF"/>
                  </a:solidFill>
                </a:uFill>
                <a:latin typeface="Arial"/>
                <a:ea typeface="DejaVu Sans"/>
              </a:rPr>
              <a:t>Introduction</a:t>
            </a:r>
            <a:endParaRPr dirty="0"/>
          </a:p>
          <a:p>
            <a:pPr marL="742950" lvl="1" indent="-285750">
              <a:buFont typeface="Arial" panose="020B0604020202020204" pitchFamily="34" charset="0"/>
              <a:buChar char="•"/>
            </a:pPr>
            <a:r>
              <a:rPr lang="en-US" sz="1400" i="1" strike="noStrike" spc="-1" dirty="0" smtClean="0">
                <a:solidFill>
                  <a:srgbClr val="000000"/>
                </a:solidFill>
                <a:uFill>
                  <a:solidFill>
                    <a:srgbClr val="FFFFFF"/>
                  </a:solidFill>
                </a:uFill>
                <a:latin typeface="Arial"/>
                <a:ea typeface="DejaVu Sans"/>
              </a:rPr>
              <a:t>Motivation</a:t>
            </a:r>
            <a:endParaRPr dirty="0"/>
          </a:p>
          <a:p>
            <a:pPr marL="742950" lvl="1" indent="-285750">
              <a:buFont typeface="Arial" panose="020B0604020202020204" pitchFamily="34" charset="0"/>
              <a:buChar char="•"/>
            </a:pPr>
            <a:r>
              <a:rPr lang="en-US" sz="1400" i="1" strike="noStrike" spc="-1" dirty="0" smtClean="0">
                <a:solidFill>
                  <a:srgbClr val="000000"/>
                </a:solidFill>
                <a:uFill>
                  <a:solidFill>
                    <a:srgbClr val="FFFFFF"/>
                  </a:solidFill>
                </a:uFill>
                <a:latin typeface="Arial"/>
                <a:ea typeface="DejaVu Sans"/>
              </a:rPr>
              <a:t>Research </a:t>
            </a:r>
            <a:r>
              <a:rPr lang="en-US" sz="1400" i="1" strike="noStrike" spc="-1" dirty="0">
                <a:solidFill>
                  <a:srgbClr val="000000"/>
                </a:solidFill>
                <a:uFill>
                  <a:solidFill>
                    <a:srgbClr val="FFFFFF"/>
                  </a:solidFill>
                </a:uFill>
                <a:latin typeface="Arial"/>
                <a:ea typeface="DejaVu Sans"/>
              </a:rPr>
              <a:t>Strategy</a:t>
            </a:r>
            <a:endParaRPr dirty="0"/>
          </a:p>
          <a:p>
            <a:r>
              <a:rPr lang="en-US" sz="1400" i="1" strike="noStrike" spc="-1" dirty="0">
                <a:solidFill>
                  <a:srgbClr val="000000"/>
                </a:solidFill>
                <a:uFill>
                  <a:solidFill>
                    <a:srgbClr val="FFFFFF"/>
                  </a:solidFill>
                </a:uFill>
                <a:latin typeface="Arial"/>
                <a:ea typeface="DejaVu Sans"/>
              </a:rPr>
              <a:t>2  </a:t>
            </a:r>
            <a:r>
              <a:rPr lang="en-US" sz="1400" b="1" strike="noStrike" spc="-1" dirty="0">
                <a:solidFill>
                  <a:srgbClr val="000000"/>
                </a:solidFill>
                <a:uFill>
                  <a:solidFill>
                    <a:srgbClr val="FFFFFF"/>
                  </a:solidFill>
                </a:uFill>
                <a:latin typeface="Arial"/>
                <a:ea typeface="DejaVu Sans"/>
              </a:rPr>
              <a:t>Basic Principles to identify good </a:t>
            </a:r>
            <a:r>
              <a:rPr lang="en-US" sz="1400" b="1" strike="noStrike" spc="-1" dirty="0" err="1">
                <a:solidFill>
                  <a:srgbClr val="000000"/>
                </a:solidFill>
                <a:uFill>
                  <a:solidFill>
                    <a:srgbClr val="FFFFFF"/>
                  </a:solidFill>
                </a:uFill>
                <a:latin typeface="Arial"/>
                <a:ea typeface="DejaVu Sans"/>
              </a:rPr>
              <a:t>microservices</a:t>
            </a:r>
            <a:endParaRPr b="1" dirty="0"/>
          </a:p>
          <a:p>
            <a:r>
              <a:rPr lang="en-US" sz="1400" i="1" strike="noStrike" spc="-1" dirty="0">
                <a:solidFill>
                  <a:srgbClr val="000000"/>
                </a:solidFill>
                <a:uFill>
                  <a:solidFill>
                    <a:srgbClr val="FFFFFF"/>
                  </a:solidFill>
                </a:uFill>
                <a:latin typeface="Arial"/>
                <a:ea typeface="DejaVu Sans"/>
              </a:rPr>
              <a:t>3. </a:t>
            </a:r>
            <a:r>
              <a:rPr lang="en-US" sz="1400" b="1" strike="noStrike" spc="-1" dirty="0">
                <a:solidFill>
                  <a:srgbClr val="000000"/>
                </a:solidFill>
                <a:uFill>
                  <a:solidFill>
                    <a:srgbClr val="FFFFFF"/>
                  </a:solidFill>
                </a:uFill>
                <a:latin typeface="Arial"/>
                <a:ea typeface="DejaVu Sans"/>
              </a:rPr>
              <a:t>Basic Quality Metrics</a:t>
            </a:r>
            <a:endParaRPr b="1" dirty="0"/>
          </a:p>
          <a:p>
            <a:r>
              <a:rPr lang="en-US" sz="1400" i="1" strike="noStrike" spc="-1" dirty="0">
                <a:solidFill>
                  <a:srgbClr val="000000"/>
                </a:solidFill>
                <a:uFill>
                  <a:solidFill>
                    <a:srgbClr val="FFFFFF"/>
                  </a:solidFill>
                </a:uFill>
                <a:latin typeface="Arial"/>
                <a:ea typeface="DejaVu Sans"/>
              </a:rPr>
              <a:t>4. </a:t>
            </a:r>
            <a:r>
              <a:rPr lang="en-US" sz="1400" b="1" strike="noStrike" spc="-1" dirty="0">
                <a:solidFill>
                  <a:srgbClr val="000000"/>
                </a:solidFill>
                <a:uFill>
                  <a:solidFill>
                    <a:srgbClr val="FFFFFF"/>
                  </a:solidFill>
                </a:uFill>
                <a:latin typeface="Arial"/>
                <a:ea typeface="DejaVu Sans"/>
              </a:rPr>
              <a:t>Modeling </a:t>
            </a:r>
            <a:r>
              <a:rPr lang="en-US" sz="1400" b="1" strike="noStrike" spc="-1" dirty="0" err="1">
                <a:solidFill>
                  <a:srgbClr val="000000"/>
                </a:solidFill>
                <a:uFill>
                  <a:solidFill>
                    <a:srgbClr val="FFFFFF"/>
                  </a:solidFill>
                </a:uFill>
                <a:latin typeface="Arial"/>
                <a:ea typeface="DejaVu Sans"/>
              </a:rPr>
              <a:t>microservices</a:t>
            </a:r>
            <a:r>
              <a:rPr lang="en-US" sz="1400" b="1" strike="noStrike" spc="-1" dirty="0">
                <a:solidFill>
                  <a:srgbClr val="000000"/>
                </a:solidFill>
                <a:uFill>
                  <a:solidFill>
                    <a:srgbClr val="FFFFFF"/>
                  </a:solidFill>
                </a:uFill>
                <a:latin typeface="Arial"/>
                <a:ea typeface="DejaVu Sans"/>
              </a:rPr>
              <a:t> using Domain Driven Design</a:t>
            </a:r>
            <a:endParaRPr b="1" dirty="0"/>
          </a:p>
          <a:p>
            <a:pPr marL="0" lvl="1"/>
            <a:r>
              <a:rPr lang="en-US" sz="1400" strike="noStrike" spc="-1" dirty="0">
                <a:solidFill>
                  <a:srgbClr val="000000"/>
                </a:solidFill>
                <a:uFill>
                  <a:solidFill>
                    <a:srgbClr val="FFFFFF"/>
                  </a:solidFill>
                </a:uFill>
                <a:latin typeface="Arial"/>
                <a:ea typeface="DejaVu Sans"/>
              </a:rPr>
              <a:t>5</a:t>
            </a:r>
            <a:r>
              <a:rPr lang="en-US" sz="1400" b="1" strike="noStrike" spc="-1" dirty="0">
                <a:solidFill>
                  <a:srgbClr val="000000"/>
                </a:solidFill>
                <a:uFill>
                  <a:solidFill>
                    <a:srgbClr val="FFFFFF"/>
                  </a:solidFill>
                </a:uFill>
                <a:latin typeface="Arial"/>
                <a:ea typeface="DejaVu Sans"/>
              </a:rPr>
              <a:t>. </a:t>
            </a:r>
            <a:r>
              <a:rPr lang="en-US" sz="1400" b="1" spc="-1" dirty="0" smtClean="0">
                <a:solidFill>
                  <a:srgbClr val="000000"/>
                </a:solidFill>
                <a:uFill>
                  <a:solidFill>
                    <a:srgbClr val="FFFFFF"/>
                  </a:solidFill>
                </a:uFill>
                <a:ea typeface="DejaVu Sans"/>
              </a:rPr>
              <a:t>Modeling </a:t>
            </a:r>
            <a:r>
              <a:rPr lang="en-US" sz="1400" b="1" spc="-1" dirty="0" err="1">
                <a:solidFill>
                  <a:srgbClr val="000000"/>
                </a:solidFill>
                <a:uFill>
                  <a:solidFill>
                    <a:srgbClr val="FFFFFF"/>
                  </a:solidFill>
                </a:uFill>
                <a:ea typeface="DejaVu Sans"/>
              </a:rPr>
              <a:t>Microservices</a:t>
            </a:r>
            <a:r>
              <a:rPr lang="en-US" sz="1400" b="1" spc="-1" dirty="0">
                <a:solidFill>
                  <a:srgbClr val="000000"/>
                </a:solidFill>
                <a:uFill>
                  <a:solidFill>
                    <a:srgbClr val="FFFFFF"/>
                  </a:solidFill>
                </a:uFill>
                <a:ea typeface="DejaVu Sans"/>
              </a:rPr>
              <a:t> at SAP Hybris using interviews</a:t>
            </a:r>
            <a:endParaRPr lang="en-US" b="1" dirty="0"/>
          </a:p>
          <a:p>
            <a:r>
              <a:rPr lang="en-US" sz="1400" i="1" strike="noStrike" spc="-1" dirty="0" smtClean="0">
                <a:solidFill>
                  <a:srgbClr val="000000"/>
                </a:solidFill>
                <a:uFill>
                  <a:solidFill>
                    <a:srgbClr val="FFFFFF"/>
                  </a:solidFill>
                </a:uFill>
                <a:latin typeface="Arial"/>
                <a:ea typeface="DejaVu Sans"/>
              </a:rPr>
              <a:t>6</a:t>
            </a:r>
            <a:r>
              <a:rPr lang="en-US" sz="1400" i="1" strike="noStrike" spc="-1" dirty="0">
                <a:solidFill>
                  <a:srgbClr val="000000"/>
                </a:solidFill>
                <a:uFill>
                  <a:solidFill>
                    <a:srgbClr val="FFFFFF"/>
                  </a:solidFill>
                </a:uFill>
                <a:latin typeface="Arial"/>
                <a:ea typeface="DejaVu Sans"/>
              </a:rPr>
              <a:t>.</a:t>
            </a:r>
            <a:r>
              <a:rPr lang="en-US" sz="1400" strike="noStrike" spc="-1" dirty="0">
                <a:solidFill>
                  <a:srgbClr val="000000"/>
                </a:solidFill>
                <a:uFill>
                  <a:solidFill>
                    <a:srgbClr val="FFFFFF"/>
                  </a:solidFill>
                </a:uFill>
                <a:latin typeface="Arial"/>
                <a:ea typeface="DejaVu Sans"/>
              </a:rPr>
              <a:t> </a:t>
            </a:r>
            <a:r>
              <a:rPr lang="en-US" sz="1400" b="1" strike="noStrike" spc="-1" dirty="0">
                <a:solidFill>
                  <a:srgbClr val="000000"/>
                </a:solidFill>
                <a:uFill>
                  <a:solidFill>
                    <a:srgbClr val="FFFFFF"/>
                  </a:solidFill>
                </a:uFill>
                <a:latin typeface="Arial"/>
                <a:ea typeface="DejaVu Sans"/>
              </a:rPr>
              <a:t>Challenges of </a:t>
            </a:r>
            <a:r>
              <a:rPr lang="en-US" sz="1400" b="1" strike="noStrike" spc="-1" dirty="0" err="1">
                <a:solidFill>
                  <a:srgbClr val="000000"/>
                </a:solidFill>
                <a:uFill>
                  <a:solidFill>
                    <a:srgbClr val="FFFFFF"/>
                  </a:solidFill>
                </a:uFill>
                <a:latin typeface="Arial"/>
                <a:ea typeface="DejaVu Sans"/>
              </a:rPr>
              <a:t>Microservices</a:t>
            </a:r>
            <a:r>
              <a:rPr lang="en-US" sz="1400" b="1" strike="noStrike" spc="-1" dirty="0">
                <a:solidFill>
                  <a:srgbClr val="000000"/>
                </a:solidFill>
                <a:uFill>
                  <a:solidFill>
                    <a:srgbClr val="FFFFFF"/>
                  </a:solidFill>
                </a:uFill>
                <a:latin typeface="Arial"/>
                <a:ea typeface="DejaVu Sans"/>
              </a:rPr>
              <a:t> Architecture and ways to tackle them</a:t>
            </a:r>
            <a:endParaRPr dirty="0"/>
          </a:p>
          <a:p>
            <a:r>
              <a:rPr lang="en-US" sz="1400" i="1" strike="noStrike" spc="-1" dirty="0">
                <a:solidFill>
                  <a:srgbClr val="000000"/>
                </a:solidFill>
                <a:uFill>
                  <a:solidFill>
                    <a:srgbClr val="FFFFFF"/>
                  </a:solidFill>
                </a:uFill>
                <a:latin typeface="Arial"/>
                <a:ea typeface="DejaVu Sans"/>
              </a:rPr>
              <a:t>7. </a:t>
            </a:r>
            <a:r>
              <a:rPr lang="en-US" sz="1400" b="1" strike="noStrike" spc="-1" dirty="0">
                <a:solidFill>
                  <a:srgbClr val="000000"/>
                </a:solidFill>
                <a:uFill>
                  <a:solidFill>
                    <a:srgbClr val="FFFFFF"/>
                  </a:solidFill>
                </a:uFill>
                <a:latin typeface="Arial"/>
                <a:ea typeface="DejaVu Sans"/>
              </a:rPr>
              <a:t>Guidelines for implementing </a:t>
            </a:r>
            <a:r>
              <a:rPr lang="en-US" sz="1400" b="1" strike="noStrike" spc="-1" dirty="0" err="1">
                <a:solidFill>
                  <a:srgbClr val="000000"/>
                </a:solidFill>
                <a:uFill>
                  <a:solidFill>
                    <a:srgbClr val="FFFFFF"/>
                  </a:solidFill>
                </a:uFill>
                <a:latin typeface="Arial"/>
                <a:ea typeface="DejaVu Sans"/>
              </a:rPr>
              <a:t>microservices</a:t>
            </a:r>
            <a:endParaRPr dirty="0"/>
          </a:p>
          <a:p>
            <a:endParaRPr dirty="0"/>
          </a:p>
        </p:txBody>
      </p:sp>
      <p:sp>
        <p:nvSpPr>
          <p:cNvPr id="6" name="CustomShape 3"/>
          <p:cNvSpPr/>
          <p:nvPr/>
        </p:nvSpPr>
        <p:spPr>
          <a:xfrm>
            <a:off x="179640" y="7200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Agenda</a:t>
            </a:r>
            <a:endParaRPr/>
          </a:p>
        </p:txBody>
      </p:sp>
      <p:sp>
        <p:nvSpPr>
          <p:cNvPr id="7"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178038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30</a:t>
            </a:fld>
            <a:endParaRPr lang="en-GB" dirty="0"/>
          </a:p>
        </p:txBody>
      </p:sp>
      <p:sp>
        <p:nvSpPr>
          <p:cNvPr id="7" name="CustomShape 4"/>
          <p:cNvSpPr/>
          <p:nvPr/>
        </p:nvSpPr>
        <p:spPr>
          <a:xfrm>
            <a:off x="476640" y="1460160"/>
            <a:ext cx="3973320" cy="3973320"/>
          </a:xfrm>
          <a:prstGeom prst="rect">
            <a:avLst/>
          </a:prstGeom>
          <a:noFill/>
          <a:ln>
            <a:noFill/>
          </a:ln>
        </p:spPr>
        <p:style>
          <a:lnRef idx="0">
            <a:scrgbClr r="0" g="0" b="0"/>
          </a:lnRef>
          <a:fillRef idx="0">
            <a:scrgbClr r="0" g="0" b="0"/>
          </a:fillRef>
          <a:effectRef idx="0">
            <a:scrgbClr r="0" g="0" b="0"/>
          </a:effectRef>
          <a:fontRef idx="minor"/>
        </p:style>
      </p:sp>
      <p:sp>
        <p:nvSpPr>
          <p:cNvPr id="8" name="CustomShape 5"/>
          <p:cNvSpPr/>
          <p:nvPr/>
        </p:nvSpPr>
        <p:spPr>
          <a:xfrm>
            <a:off x="974880" y="2908800"/>
            <a:ext cx="7494840" cy="167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200" strike="noStrike" spc="-1">
                <a:solidFill>
                  <a:srgbClr val="23387E"/>
                </a:solidFill>
                <a:uFill>
                  <a:solidFill>
                    <a:srgbClr val="FFFFFF"/>
                  </a:solidFill>
                </a:uFill>
                <a:latin typeface="Arial"/>
                <a:ea typeface="MS PGothic"/>
              </a:rPr>
              <a:t>Backup Slides</a:t>
            </a:r>
            <a:endParaRPr/>
          </a:p>
        </p:txBody>
      </p:sp>
      <p:sp>
        <p:nvSpPr>
          <p:cNvPr id="9"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299197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Research Process</a:t>
            </a:r>
            <a:endParaRPr/>
          </a:p>
        </p:txBody>
      </p:sp>
      <p:sp>
        <p:nvSpPr>
          <p:cNvPr id="8" name="CustomShape 5"/>
          <p:cNvSpPr/>
          <p:nvPr/>
        </p:nvSpPr>
        <p:spPr>
          <a:xfrm>
            <a:off x="2988000" y="3213000"/>
            <a:ext cx="1941480" cy="86112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2. Search and Gather Studies</a:t>
            </a:r>
            <a:endParaRPr/>
          </a:p>
        </p:txBody>
      </p:sp>
      <p:sp>
        <p:nvSpPr>
          <p:cNvPr id="9" name="CustomShape 6"/>
          <p:cNvSpPr/>
          <p:nvPr/>
        </p:nvSpPr>
        <p:spPr>
          <a:xfrm>
            <a:off x="323640" y="3285000"/>
            <a:ext cx="1797480" cy="86112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3. Filter the papers</a:t>
            </a:r>
            <a:endParaRPr/>
          </a:p>
        </p:txBody>
      </p:sp>
      <p:sp>
        <p:nvSpPr>
          <p:cNvPr id="10" name="CustomShape 7"/>
          <p:cNvSpPr/>
          <p:nvPr/>
        </p:nvSpPr>
        <p:spPr>
          <a:xfrm>
            <a:off x="1619640" y="1628640"/>
            <a:ext cx="1869480" cy="86112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1. Select Search Terms</a:t>
            </a:r>
            <a:endParaRPr/>
          </a:p>
        </p:txBody>
      </p:sp>
      <p:sp>
        <p:nvSpPr>
          <p:cNvPr id="11" name="CustomShape 8"/>
          <p:cNvSpPr/>
          <p:nvPr/>
        </p:nvSpPr>
        <p:spPr>
          <a:xfrm>
            <a:off x="5220000" y="870840"/>
            <a:ext cx="3453480" cy="427284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a:lnSpc>
                <a:spcPct val="100000"/>
              </a:lnSpc>
            </a:pPr>
            <a:r>
              <a:rPr lang="en-US" sz="1100" b="1" u="sng" strike="noStrike" spc="-1">
                <a:solidFill>
                  <a:srgbClr val="000000"/>
                </a:solidFill>
                <a:uFill>
                  <a:solidFill>
                    <a:srgbClr val="FFFFFF"/>
                  </a:solidFill>
                </a:uFill>
                <a:latin typeface="Arial"/>
                <a:ea typeface="DejaVu Sans"/>
              </a:rPr>
              <a:t>1. Search Term Selection Strategy</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keywords from research questions</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synonyms of keywords</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accepted terms from academics and industry</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reference discovered from papers selected</a:t>
            </a:r>
            <a:endParaRPr/>
          </a:p>
          <a:p>
            <a:pPr>
              <a:lnSpc>
                <a:spcPct val="100000"/>
              </a:lnSpc>
            </a:pPr>
            <a:endParaRPr/>
          </a:p>
          <a:p>
            <a:pPr>
              <a:lnSpc>
                <a:spcPct val="100000"/>
              </a:lnSpc>
            </a:pPr>
            <a:r>
              <a:rPr lang="en-US" sz="1100" b="1" u="sng" strike="noStrike" spc="-1">
                <a:solidFill>
                  <a:srgbClr val="000000"/>
                </a:solidFill>
                <a:uFill>
                  <a:solidFill>
                    <a:srgbClr val="FFFFFF"/>
                  </a:solidFill>
                </a:uFill>
                <a:latin typeface="Arial"/>
                <a:ea typeface="DejaVu Sans"/>
              </a:rPr>
              <a:t>2. Resources Used</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google scholar (scholar.google.de)</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IEEExplore</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ACM Digital Library</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Researchgate</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Books</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Technical Articles</a:t>
            </a:r>
            <a:endParaRPr/>
          </a:p>
          <a:p>
            <a:pPr>
              <a:lnSpc>
                <a:spcPct val="100000"/>
              </a:lnSpc>
            </a:pPr>
            <a:endParaRPr/>
          </a:p>
          <a:p>
            <a:pPr algn="r">
              <a:lnSpc>
                <a:spcPct val="100000"/>
              </a:lnSpc>
            </a:pPr>
            <a:r>
              <a:rPr lang="en-US" sz="1100" b="1" strike="noStrike" spc="-1">
                <a:solidFill>
                  <a:srgbClr val="000000"/>
                </a:solidFill>
                <a:uFill>
                  <a:solidFill>
                    <a:srgbClr val="FFFFFF"/>
                  </a:solidFill>
                </a:uFill>
                <a:latin typeface="Arial"/>
                <a:ea typeface="DejaVu Sans"/>
              </a:rPr>
              <a:t>	Materials Found : 123</a:t>
            </a:r>
            <a:endParaRPr/>
          </a:p>
          <a:p>
            <a:pPr>
              <a:lnSpc>
                <a:spcPct val="100000"/>
              </a:lnSpc>
            </a:pPr>
            <a:endParaRPr/>
          </a:p>
          <a:p>
            <a:pPr>
              <a:lnSpc>
                <a:spcPct val="100000"/>
              </a:lnSpc>
            </a:pPr>
            <a:r>
              <a:rPr lang="en-US" sz="1100" b="1" u="sng" strike="noStrike" spc="-1">
                <a:solidFill>
                  <a:srgbClr val="000000"/>
                </a:solidFill>
                <a:uFill>
                  <a:solidFill>
                    <a:srgbClr val="FFFFFF"/>
                  </a:solidFill>
                </a:uFill>
                <a:latin typeface="Arial"/>
                <a:ea typeface="DejaVu Sans"/>
              </a:rPr>
              <a:t>3. Study Filteration Criteria</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Is the study relevant to answer the research question?</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Does the study have good base in terms of source as well as references of the past studies?</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Are there any case studies provided to verify the research result derived in the study?</a:t>
            </a:r>
            <a:endParaRPr/>
          </a:p>
          <a:p>
            <a:pPr>
              <a:lnSpc>
                <a:spcPct val="100000"/>
              </a:lnSpc>
            </a:pPr>
            <a:endParaRPr/>
          </a:p>
          <a:p>
            <a:pPr algn="r">
              <a:lnSpc>
                <a:spcPct val="100000"/>
              </a:lnSpc>
            </a:pPr>
            <a:r>
              <a:rPr lang="en-US" sz="1100" b="1" strike="noStrike" spc="-1">
                <a:solidFill>
                  <a:srgbClr val="000000"/>
                </a:solidFill>
                <a:uFill>
                  <a:solidFill>
                    <a:srgbClr val="FFFFFF"/>
                  </a:solidFill>
                </a:uFill>
                <a:latin typeface="Arial"/>
                <a:ea typeface="DejaVu Sans"/>
              </a:rPr>
              <a:t>	Materials Selected: 64</a:t>
            </a:r>
            <a:endParaRPr/>
          </a:p>
        </p:txBody>
      </p:sp>
      <p:sp>
        <p:nvSpPr>
          <p:cNvPr id="12" name="CustomShape 9"/>
          <p:cNvSpPr/>
          <p:nvPr/>
        </p:nvSpPr>
        <p:spPr>
          <a:xfrm>
            <a:off x="179640" y="1083240"/>
            <a:ext cx="4893840" cy="378324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3" name="CustomShape 10"/>
          <p:cNvSpPr/>
          <p:nvPr/>
        </p:nvSpPr>
        <p:spPr>
          <a:xfrm>
            <a:off x="179640" y="980640"/>
            <a:ext cx="4893840" cy="4291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Data Collection Phase</a:t>
            </a:r>
            <a:endParaRPr/>
          </a:p>
        </p:txBody>
      </p:sp>
      <p:sp>
        <p:nvSpPr>
          <p:cNvPr id="14" name="CustomShape 11"/>
          <p:cNvSpPr/>
          <p:nvPr/>
        </p:nvSpPr>
        <p:spPr>
          <a:xfrm rot="2854800">
            <a:off x="3417480" y="2761560"/>
            <a:ext cx="794160" cy="14652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5" name="CustomShape 12"/>
          <p:cNvSpPr/>
          <p:nvPr/>
        </p:nvSpPr>
        <p:spPr>
          <a:xfrm rot="19074000">
            <a:off x="989280" y="2815560"/>
            <a:ext cx="794160" cy="14652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6" name="CustomShape 13"/>
          <p:cNvSpPr/>
          <p:nvPr/>
        </p:nvSpPr>
        <p:spPr>
          <a:xfrm rot="10800000">
            <a:off x="2232000" y="3643560"/>
            <a:ext cx="645120" cy="13680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7" name="CustomShape 14"/>
          <p:cNvSpPr/>
          <p:nvPr/>
        </p:nvSpPr>
        <p:spPr>
          <a:xfrm>
            <a:off x="1011960" y="4365000"/>
            <a:ext cx="3208320" cy="36216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DejaVu Sans"/>
              </a:rPr>
              <a:t>Figure: Data Collection Phase</a:t>
            </a:r>
            <a:endParaRPr/>
          </a:p>
        </p:txBody>
      </p:sp>
      <p:sp>
        <p:nvSpPr>
          <p:cNvPr id="18" name="CustomShape 15"/>
          <p:cNvSpPr/>
          <p:nvPr/>
        </p:nvSpPr>
        <p:spPr>
          <a:xfrm>
            <a:off x="403200" y="47628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Phase 1</a:t>
            </a:r>
            <a:endParaRPr/>
          </a:p>
        </p:txBody>
      </p:sp>
      <p:pic>
        <p:nvPicPr>
          <p:cNvPr id="19" name="Picture 18"/>
          <p:cNvPicPr/>
          <p:nvPr/>
        </p:nvPicPr>
        <p:blipFill>
          <a:blip r:embed="rId2"/>
          <a:stretch/>
        </p:blipFill>
        <p:spPr>
          <a:xfrm>
            <a:off x="360" y="0"/>
            <a:ext cx="360" cy="360"/>
          </a:xfrm>
          <a:prstGeom prst="rect">
            <a:avLst/>
          </a:prstGeom>
          <a:ln>
            <a:noFill/>
          </a:ln>
        </p:spPr>
      </p:pic>
      <p:sp>
        <p:nvSpPr>
          <p:cNvPr id="20"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21" name="Slide Number Placeholder 3"/>
          <p:cNvSpPr>
            <a:spLocks noGrp="1"/>
          </p:cNvSpPr>
          <p:nvPr>
            <p:ph type="sldNum" sz="quarter" idx="12"/>
          </p:nvPr>
        </p:nvSpPr>
        <p:spPr>
          <a:xfrm>
            <a:off x="8643938" y="6570615"/>
            <a:ext cx="249237" cy="288925"/>
          </a:xfrm>
        </p:spPr>
        <p:txBody>
          <a:bodyPr/>
          <a:lstStyle/>
          <a:p>
            <a:pPr>
              <a:defRPr/>
            </a:pPr>
            <a:r>
              <a:rPr lang="en-GB" dirty="0" smtClean="0"/>
              <a:t>39</a:t>
            </a:r>
            <a:endParaRPr lang="en-GB" dirty="0"/>
          </a:p>
        </p:txBody>
      </p:sp>
    </p:spTree>
    <p:extLst>
      <p:ext uri="{BB962C8B-B14F-4D97-AF65-F5344CB8AC3E}">
        <p14:creationId xmlns:p14="http://schemas.microsoft.com/office/powerpoint/2010/main" val="291254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32</a:t>
            </a:fld>
            <a:endParaRPr lang="en-GB" dirty="0"/>
          </a:p>
        </p:txBody>
      </p:sp>
      <p:sp>
        <p:nvSpPr>
          <p:cNvPr id="5" name="CustomShape 2"/>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Research Process</a:t>
            </a:r>
            <a:endParaRPr/>
          </a:p>
        </p:txBody>
      </p:sp>
      <p:sp>
        <p:nvSpPr>
          <p:cNvPr id="8" name="CustomShape 5"/>
          <p:cNvSpPr/>
          <p:nvPr/>
        </p:nvSpPr>
        <p:spPr>
          <a:xfrm>
            <a:off x="2988000" y="3213000"/>
            <a:ext cx="1941480" cy="86112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2. Synthesize Data</a:t>
            </a:r>
            <a:endParaRPr/>
          </a:p>
        </p:txBody>
      </p:sp>
      <p:sp>
        <p:nvSpPr>
          <p:cNvPr id="9" name="CustomShape 6"/>
          <p:cNvSpPr/>
          <p:nvPr/>
        </p:nvSpPr>
        <p:spPr>
          <a:xfrm>
            <a:off x="323640" y="3285000"/>
            <a:ext cx="1797480" cy="86112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3. Create Draft</a:t>
            </a:r>
            <a:endParaRPr/>
          </a:p>
        </p:txBody>
      </p:sp>
      <p:sp>
        <p:nvSpPr>
          <p:cNvPr id="10" name="CustomShape 7"/>
          <p:cNvSpPr/>
          <p:nvPr/>
        </p:nvSpPr>
        <p:spPr>
          <a:xfrm>
            <a:off x="1331640" y="1484640"/>
            <a:ext cx="2229480" cy="107712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1. Extract data from selected papers individually</a:t>
            </a:r>
            <a:endParaRPr/>
          </a:p>
        </p:txBody>
      </p:sp>
      <p:sp>
        <p:nvSpPr>
          <p:cNvPr id="11" name="CustomShape 8"/>
          <p:cNvSpPr/>
          <p:nvPr/>
        </p:nvSpPr>
        <p:spPr>
          <a:xfrm>
            <a:off x="5220000" y="870840"/>
            <a:ext cx="3453480" cy="125964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a:lnSpc>
                <a:spcPct val="100000"/>
              </a:lnSpc>
            </a:pPr>
            <a:endParaRPr/>
          </a:p>
          <a:p>
            <a:pPr>
              <a:lnSpc>
                <a:spcPct val="100000"/>
              </a:lnSpc>
            </a:pPr>
            <a:r>
              <a:rPr lang="en-US" sz="1100" b="1" u="sng" strike="noStrike" spc="-1">
                <a:solidFill>
                  <a:srgbClr val="000000"/>
                </a:solidFill>
                <a:uFill>
                  <a:solidFill>
                    <a:srgbClr val="FFFFFF"/>
                  </a:solidFill>
                </a:uFill>
                <a:latin typeface="Arial"/>
                <a:ea typeface="DejaVu Sans"/>
              </a:rPr>
              <a:t>2. Data Synthesis Strategy</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Qualitative approach applied</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Comparision of the data achieved from papers </a:t>
            </a:r>
            <a:endParaRPr/>
          </a:p>
          <a:p>
            <a:pPr marL="171360" indent="-168480">
              <a:lnSpc>
                <a:spcPct val="100000"/>
              </a:lnSpc>
              <a:buFont typeface="Arial"/>
              <a:buChar char="•"/>
            </a:pPr>
            <a:r>
              <a:rPr lang="en-US" sz="1100" strike="noStrike" spc="-1">
                <a:solidFill>
                  <a:srgbClr val="000000"/>
                </a:solidFill>
                <a:uFill>
                  <a:solidFill>
                    <a:srgbClr val="FFFFFF"/>
                  </a:solidFill>
                </a:uFill>
                <a:latin typeface="Arial"/>
                <a:ea typeface="DejaVu Sans"/>
              </a:rPr>
              <a:t>Similaritiies and differences studied</a:t>
            </a:r>
            <a:endParaRPr/>
          </a:p>
          <a:p>
            <a:pPr>
              <a:lnSpc>
                <a:spcPct val="100000"/>
              </a:lnSpc>
            </a:pPr>
            <a:endParaRPr/>
          </a:p>
          <a:p>
            <a:pPr>
              <a:lnSpc>
                <a:spcPct val="100000"/>
              </a:lnSpc>
            </a:pPr>
            <a:endParaRPr/>
          </a:p>
        </p:txBody>
      </p:sp>
      <p:sp>
        <p:nvSpPr>
          <p:cNvPr id="12" name="CustomShape 9"/>
          <p:cNvSpPr/>
          <p:nvPr/>
        </p:nvSpPr>
        <p:spPr>
          <a:xfrm>
            <a:off x="179640" y="1083240"/>
            <a:ext cx="4893840" cy="378324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3" name="CustomShape 10"/>
          <p:cNvSpPr/>
          <p:nvPr/>
        </p:nvSpPr>
        <p:spPr>
          <a:xfrm>
            <a:off x="179640" y="980640"/>
            <a:ext cx="4893840" cy="4291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Data Synthesis Phase</a:t>
            </a:r>
            <a:endParaRPr/>
          </a:p>
        </p:txBody>
      </p:sp>
      <p:sp>
        <p:nvSpPr>
          <p:cNvPr id="14" name="CustomShape 11"/>
          <p:cNvSpPr/>
          <p:nvPr/>
        </p:nvSpPr>
        <p:spPr>
          <a:xfrm rot="2854800">
            <a:off x="3417480" y="2761560"/>
            <a:ext cx="794160" cy="14652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5" name="CustomShape 12"/>
          <p:cNvSpPr/>
          <p:nvPr/>
        </p:nvSpPr>
        <p:spPr>
          <a:xfrm rot="19074000">
            <a:off x="989280" y="2815560"/>
            <a:ext cx="794160" cy="14652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6" name="CustomShape 13"/>
          <p:cNvSpPr/>
          <p:nvPr/>
        </p:nvSpPr>
        <p:spPr>
          <a:xfrm rot="10800000">
            <a:off x="2232000" y="3605611"/>
            <a:ext cx="645120" cy="136800"/>
          </a:xfrm>
          <a:prstGeom prst="righ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17" name="CustomShape 14"/>
          <p:cNvSpPr/>
          <p:nvPr/>
        </p:nvSpPr>
        <p:spPr>
          <a:xfrm>
            <a:off x="1011240" y="4365000"/>
            <a:ext cx="3197520" cy="36216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DejaVu Sans"/>
              </a:rPr>
              <a:t>Figure: Data Synthesis Phase</a:t>
            </a:r>
            <a:endParaRPr/>
          </a:p>
        </p:txBody>
      </p:sp>
      <p:sp>
        <p:nvSpPr>
          <p:cNvPr id="18" name="CustomShape 15"/>
          <p:cNvSpPr/>
          <p:nvPr/>
        </p:nvSpPr>
        <p:spPr>
          <a:xfrm>
            <a:off x="403200" y="47628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Phase 2</a:t>
            </a:r>
            <a:endParaRPr/>
          </a:p>
        </p:txBody>
      </p:sp>
      <p:graphicFrame>
        <p:nvGraphicFramePr>
          <p:cNvPr id="19" name="Table 16"/>
          <p:cNvGraphicFramePr/>
          <p:nvPr/>
        </p:nvGraphicFramePr>
        <p:xfrm>
          <a:off x="5364000" y="2277000"/>
          <a:ext cx="3240000" cy="1918440"/>
        </p:xfrm>
        <a:graphic>
          <a:graphicData uri="http://schemas.openxmlformats.org/drawingml/2006/table">
            <a:tbl>
              <a:tblPr/>
              <a:tblGrid>
                <a:gridCol w="1701000">
                  <a:extLst>
                    <a:ext uri="{9D8B030D-6E8A-4147-A177-3AD203B41FA5}">
                      <a16:colId xmlns:a16="http://schemas.microsoft.com/office/drawing/2014/main" val="20000"/>
                    </a:ext>
                  </a:extLst>
                </a:gridCol>
                <a:gridCol w="675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tblGrid>
              <a:tr h="303840">
                <a:tc>
                  <a:txBody>
                    <a:bodyPr/>
                    <a:lstStyle/>
                    <a:p>
                      <a:pPr>
                        <a:lnSpc>
                          <a:spcPct val="100000"/>
                        </a:lnSpc>
                      </a:pPr>
                      <a:r>
                        <a:rPr lang="en-US" sz="1200" b="1" strike="noStrike" spc="-1">
                          <a:solidFill>
                            <a:srgbClr val="FFFFFF"/>
                          </a:solidFill>
                          <a:uFill>
                            <a:solidFill>
                              <a:srgbClr val="FFFFFF"/>
                            </a:solidFill>
                          </a:uFill>
                          <a:latin typeface="Arial"/>
                        </a:rPr>
                        <a:t>Topic</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tc>
                  <a:txBody>
                    <a:bodyPr/>
                    <a:lstStyle/>
                    <a:p>
                      <a:pPr>
                        <a:lnSpc>
                          <a:spcPct val="100000"/>
                        </a:lnSpc>
                      </a:pPr>
                      <a:r>
                        <a:rPr lang="en-US" sz="1200" b="1" strike="noStrike" spc="-1">
                          <a:solidFill>
                            <a:srgbClr val="FFFFFF"/>
                          </a:solidFill>
                          <a:uFill>
                            <a:solidFill>
                              <a:srgbClr val="FFFFFF"/>
                            </a:solidFill>
                          </a:uFill>
                          <a:latin typeface="Arial"/>
                        </a:rPr>
                        <a:t>Found</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tc>
                  <a:txBody>
                    <a:bodyPr/>
                    <a:lstStyle/>
                    <a:p>
                      <a:pPr>
                        <a:lnSpc>
                          <a:spcPct val="100000"/>
                        </a:lnSpc>
                      </a:pPr>
                      <a:r>
                        <a:rPr lang="en-US" sz="1200" b="1" strike="noStrike" spc="-1">
                          <a:solidFill>
                            <a:srgbClr val="FFFFFF"/>
                          </a:solidFill>
                          <a:uFill>
                            <a:solidFill>
                              <a:srgbClr val="FFFFFF"/>
                            </a:solidFill>
                          </a:uFill>
                          <a:latin typeface="Arial"/>
                        </a:rPr>
                        <a:t>Selected</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extLst>
                  <a:ext uri="{0D108BD9-81ED-4DB2-BD59-A6C34878D82A}">
                    <a16:rowId xmlns:a16="http://schemas.microsoft.com/office/drawing/2014/main" val="10000"/>
                  </a:ext>
                </a:extLst>
              </a:tr>
              <a:tr h="303840">
                <a:tc>
                  <a:txBody>
                    <a:bodyPr/>
                    <a:lstStyle/>
                    <a:p>
                      <a:pPr>
                        <a:lnSpc>
                          <a:spcPct val="100000"/>
                        </a:lnSpc>
                      </a:pPr>
                      <a:r>
                        <a:rPr lang="en-US" sz="1200" strike="noStrike" spc="-1">
                          <a:solidFill>
                            <a:srgbClr val="000000"/>
                          </a:solidFill>
                          <a:uFill>
                            <a:solidFill>
                              <a:srgbClr val="FFFFFF"/>
                            </a:solidFill>
                          </a:uFill>
                          <a:latin typeface="Arial"/>
                        </a:rPr>
                        <a:t>Granularity</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tc>
                  <a:txBody>
                    <a:bodyPr/>
                    <a:lstStyle/>
                    <a:p>
                      <a:pPr>
                        <a:lnSpc>
                          <a:spcPct val="100000"/>
                        </a:lnSpc>
                      </a:pPr>
                      <a:r>
                        <a:rPr lang="en-US" sz="1200" strike="noStrike" spc="-1">
                          <a:solidFill>
                            <a:srgbClr val="000000"/>
                          </a:solidFill>
                          <a:uFill>
                            <a:solidFill>
                              <a:srgbClr val="FFFFFF"/>
                            </a:solidFill>
                          </a:uFill>
                          <a:latin typeface="Arial"/>
                        </a:rPr>
                        <a:t>17</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tc>
                  <a:txBody>
                    <a:bodyPr/>
                    <a:lstStyle/>
                    <a:p>
                      <a:pPr>
                        <a:lnSpc>
                          <a:spcPct val="100000"/>
                        </a:lnSpc>
                      </a:pPr>
                      <a:r>
                        <a:rPr lang="en-US" sz="1200" strike="noStrike" spc="-1">
                          <a:solidFill>
                            <a:srgbClr val="000000"/>
                          </a:solidFill>
                          <a:uFill>
                            <a:solidFill>
                              <a:srgbClr val="FFFFFF"/>
                            </a:solidFill>
                          </a:uFill>
                          <a:latin typeface="Arial"/>
                        </a:rPr>
                        <a:t>9</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extLst>
                  <a:ext uri="{0D108BD9-81ED-4DB2-BD59-A6C34878D82A}">
                    <a16:rowId xmlns:a16="http://schemas.microsoft.com/office/drawing/2014/main" val="10001"/>
                  </a:ext>
                </a:extLst>
              </a:tr>
              <a:tr h="291960">
                <a:tc>
                  <a:txBody>
                    <a:bodyPr/>
                    <a:lstStyle/>
                    <a:p>
                      <a:pPr>
                        <a:lnSpc>
                          <a:spcPct val="100000"/>
                        </a:lnSpc>
                      </a:pPr>
                      <a:r>
                        <a:rPr lang="en-US" sz="1200" strike="noStrike" spc="-1">
                          <a:solidFill>
                            <a:srgbClr val="000000"/>
                          </a:solidFill>
                          <a:uFill>
                            <a:solidFill>
                              <a:srgbClr val="FFFFFF"/>
                            </a:solidFill>
                          </a:uFill>
                          <a:latin typeface="Arial"/>
                        </a:rPr>
                        <a:t>Service Attributes</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nSpc>
                          <a:spcPct val="100000"/>
                        </a:lnSpc>
                      </a:pPr>
                      <a:r>
                        <a:rPr lang="en-US" sz="1200" strike="noStrike" spc="-1">
                          <a:solidFill>
                            <a:srgbClr val="000000"/>
                          </a:solidFill>
                          <a:uFill>
                            <a:solidFill>
                              <a:srgbClr val="FFFFFF"/>
                            </a:solidFill>
                          </a:uFill>
                          <a:latin typeface="Arial"/>
                        </a:rPr>
                        <a:t>26</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nSpc>
                          <a:spcPct val="100000"/>
                        </a:lnSpc>
                      </a:pPr>
                      <a:r>
                        <a:rPr lang="en-US" sz="1200" strike="noStrike" spc="-1">
                          <a:solidFill>
                            <a:srgbClr val="000000"/>
                          </a:solidFill>
                          <a:uFill>
                            <a:solidFill>
                              <a:srgbClr val="FFFFFF"/>
                            </a:solidFill>
                          </a:uFill>
                          <a:latin typeface="Arial"/>
                        </a:rPr>
                        <a:t>10</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extLst>
                  <a:ext uri="{0D108BD9-81ED-4DB2-BD59-A6C34878D82A}">
                    <a16:rowId xmlns:a16="http://schemas.microsoft.com/office/drawing/2014/main" val="10002"/>
                  </a:ext>
                </a:extLst>
              </a:tr>
              <a:tr h="392400">
                <a:tc>
                  <a:txBody>
                    <a:bodyPr/>
                    <a:lstStyle/>
                    <a:p>
                      <a:pPr>
                        <a:lnSpc>
                          <a:spcPct val="100000"/>
                        </a:lnSpc>
                      </a:pPr>
                      <a:r>
                        <a:rPr lang="en-US" sz="1200" strike="noStrike" spc="-1">
                          <a:solidFill>
                            <a:srgbClr val="000000"/>
                          </a:solidFill>
                          <a:uFill>
                            <a:solidFill>
                              <a:srgbClr val="FFFFFF"/>
                            </a:solidFill>
                          </a:uFill>
                          <a:latin typeface="Arial"/>
                        </a:rPr>
                        <a:t>Service Identification</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nSpc>
                          <a:spcPct val="100000"/>
                        </a:lnSpc>
                      </a:pPr>
                      <a:r>
                        <a:rPr lang="en-US" sz="1200" strike="noStrike" spc="-1">
                          <a:solidFill>
                            <a:srgbClr val="000000"/>
                          </a:solidFill>
                          <a:uFill>
                            <a:solidFill>
                              <a:srgbClr val="FFFFFF"/>
                            </a:solidFill>
                          </a:uFill>
                          <a:latin typeface="Arial"/>
                        </a:rPr>
                        <a:t>22</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nSpc>
                          <a:spcPct val="100000"/>
                        </a:lnSpc>
                      </a:pPr>
                      <a:r>
                        <a:rPr lang="en-US" sz="1200" strike="noStrike" spc="-1">
                          <a:solidFill>
                            <a:srgbClr val="000000"/>
                          </a:solidFill>
                          <a:uFill>
                            <a:solidFill>
                              <a:srgbClr val="FFFFFF"/>
                            </a:solidFill>
                          </a:uFill>
                          <a:latin typeface="Arial"/>
                        </a:rPr>
                        <a:t>16</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extLst>
                  <a:ext uri="{0D108BD9-81ED-4DB2-BD59-A6C34878D82A}">
                    <a16:rowId xmlns:a16="http://schemas.microsoft.com/office/drawing/2014/main" val="10003"/>
                  </a:ext>
                </a:extLst>
              </a:tr>
              <a:tr h="303840">
                <a:tc>
                  <a:txBody>
                    <a:bodyPr/>
                    <a:lstStyle/>
                    <a:p>
                      <a:pPr>
                        <a:lnSpc>
                          <a:spcPct val="100000"/>
                        </a:lnSpc>
                      </a:pPr>
                      <a:r>
                        <a:rPr lang="en-US" sz="1200" strike="noStrike" spc="-1">
                          <a:solidFill>
                            <a:srgbClr val="000000"/>
                          </a:solidFill>
                          <a:uFill>
                            <a:solidFill>
                              <a:srgbClr val="FFFFFF"/>
                            </a:solidFill>
                          </a:uFill>
                          <a:latin typeface="Arial"/>
                        </a:rPr>
                        <a:t>Microservices</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nSpc>
                          <a:spcPct val="100000"/>
                        </a:lnSpc>
                      </a:pPr>
                      <a:r>
                        <a:rPr lang="en-US" sz="1200" strike="noStrike" spc="-1">
                          <a:solidFill>
                            <a:srgbClr val="000000"/>
                          </a:solidFill>
                          <a:uFill>
                            <a:solidFill>
                              <a:srgbClr val="FFFFFF"/>
                            </a:solidFill>
                          </a:uFill>
                          <a:latin typeface="Arial"/>
                        </a:rPr>
                        <a:t>32</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nSpc>
                          <a:spcPct val="100000"/>
                        </a:lnSpc>
                      </a:pPr>
                      <a:r>
                        <a:rPr lang="en-US" sz="1200" strike="noStrike" spc="-1">
                          <a:solidFill>
                            <a:srgbClr val="000000"/>
                          </a:solidFill>
                          <a:uFill>
                            <a:solidFill>
                              <a:srgbClr val="FFFFFF"/>
                            </a:solidFill>
                          </a:uFill>
                          <a:latin typeface="Arial"/>
                        </a:rPr>
                        <a:t>19</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extLst>
                  <a:ext uri="{0D108BD9-81ED-4DB2-BD59-A6C34878D82A}">
                    <a16:rowId xmlns:a16="http://schemas.microsoft.com/office/drawing/2014/main" val="10004"/>
                  </a:ext>
                </a:extLst>
              </a:tr>
              <a:tr h="322560">
                <a:tc>
                  <a:txBody>
                    <a:bodyPr/>
                    <a:lstStyle/>
                    <a:p>
                      <a:pPr>
                        <a:lnSpc>
                          <a:spcPct val="100000"/>
                        </a:lnSpc>
                      </a:pPr>
                      <a:r>
                        <a:rPr lang="en-US" sz="1200" strike="noStrike" spc="-1">
                          <a:solidFill>
                            <a:srgbClr val="000000"/>
                          </a:solidFill>
                          <a:uFill>
                            <a:solidFill>
                              <a:srgbClr val="FFFFFF"/>
                            </a:solidFill>
                          </a:uFill>
                          <a:latin typeface="Arial"/>
                        </a:rPr>
                        <a:t>Domain Modeling</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nSpc>
                          <a:spcPct val="100000"/>
                        </a:lnSpc>
                      </a:pPr>
                      <a:r>
                        <a:rPr lang="en-US" sz="1200" strike="noStrike" spc="-1">
                          <a:solidFill>
                            <a:srgbClr val="000000"/>
                          </a:solidFill>
                          <a:uFill>
                            <a:solidFill>
                              <a:srgbClr val="FFFFFF"/>
                            </a:solidFill>
                          </a:uFill>
                          <a:latin typeface="Arial"/>
                        </a:rPr>
                        <a:t>26</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nSpc>
                          <a:spcPct val="100000"/>
                        </a:lnSpc>
                      </a:pPr>
                      <a:r>
                        <a:rPr lang="en-US" sz="1200" strike="noStrike" spc="-1">
                          <a:solidFill>
                            <a:srgbClr val="000000"/>
                          </a:solidFill>
                          <a:uFill>
                            <a:solidFill>
                              <a:srgbClr val="FFFFFF"/>
                            </a:solidFill>
                          </a:uFill>
                          <a:latin typeface="Arial"/>
                        </a:rPr>
                        <a:t>10</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extLst>
                  <a:ext uri="{0D108BD9-81ED-4DB2-BD59-A6C34878D82A}">
                    <a16:rowId xmlns:a16="http://schemas.microsoft.com/office/drawing/2014/main" val="10005"/>
                  </a:ext>
                </a:extLst>
              </a:tr>
            </a:tbl>
          </a:graphicData>
        </a:graphic>
      </p:graphicFrame>
      <p:pic>
        <p:nvPicPr>
          <p:cNvPr id="20" name="Picture 19"/>
          <p:cNvPicPr/>
          <p:nvPr/>
        </p:nvPicPr>
        <p:blipFill>
          <a:blip r:embed="rId2"/>
          <a:stretch/>
        </p:blipFill>
        <p:spPr>
          <a:xfrm>
            <a:off x="360" y="0"/>
            <a:ext cx="360" cy="360"/>
          </a:xfrm>
          <a:prstGeom prst="rect">
            <a:avLst/>
          </a:prstGeom>
          <a:ln>
            <a:noFill/>
          </a:ln>
        </p:spPr>
      </p:pic>
      <p:sp>
        <p:nvSpPr>
          <p:cNvPr id="2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4203838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33</a:t>
            </a:fld>
            <a:endParaRPr lang="en-GB" dirty="0"/>
          </a:p>
        </p:txBody>
      </p:sp>
      <p:sp>
        <p:nvSpPr>
          <p:cNvPr id="5" name="CustomShape 2"/>
          <p:cNvSpPr/>
          <p:nvPr/>
        </p:nvSpPr>
        <p:spPr>
          <a:xfrm>
            <a:off x="179640" y="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Context</a:t>
            </a:r>
            <a:endParaRPr/>
          </a:p>
        </p:txBody>
      </p:sp>
      <p:sp>
        <p:nvSpPr>
          <p:cNvPr id="8" name="CustomShape 5"/>
          <p:cNvSpPr/>
          <p:nvPr/>
        </p:nvSpPr>
        <p:spPr>
          <a:xfrm>
            <a:off x="251640" y="1273680"/>
            <a:ext cx="8710200" cy="517680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9" name="CustomShape 6"/>
          <p:cNvSpPr/>
          <p:nvPr/>
        </p:nvSpPr>
        <p:spPr>
          <a:xfrm>
            <a:off x="251640" y="980640"/>
            <a:ext cx="8710200" cy="5011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Definition</a:t>
            </a:r>
            <a:endParaRPr/>
          </a:p>
        </p:txBody>
      </p:sp>
      <p:sp>
        <p:nvSpPr>
          <p:cNvPr id="10" name="CustomShape 7"/>
          <p:cNvSpPr/>
          <p:nvPr/>
        </p:nvSpPr>
        <p:spPr>
          <a:xfrm>
            <a:off x="395640" y="1484640"/>
            <a:ext cx="6909840" cy="228240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marL="285840" indent="-282960">
              <a:lnSpc>
                <a:spcPct val="100000"/>
              </a:lnSpc>
              <a:buFont typeface="Arial"/>
              <a:buChar char="•"/>
            </a:pPr>
            <a:r>
              <a:rPr lang="en-US" sz="1800" strike="noStrike" spc="-1">
                <a:solidFill>
                  <a:srgbClr val="000000"/>
                </a:solidFill>
                <a:uFill>
                  <a:solidFill>
                    <a:srgbClr val="FFFFFF"/>
                  </a:solidFill>
                </a:uFill>
                <a:latin typeface="Arial"/>
                <a:ea typeface="DejaVu Sans"/>
              </a:rPr>
              <a:t>application deployed as a single artifact irrespective of internal structure</a:t>
            </a:r>
            <a:endParaRPr/>
          </a:p>
          <a:p>
            <a:pPr marL="285840" indent="-282960">
              <a:lnSpc>
                <a:spcPct val="100000"/>
              </a:lnSpc>
              <a:buFont typeface="Arial"/>
              <a:buChar char="•"/>
            </a:pPr>
            <a:r>
              <a:rPr lang="en-US" sz="1800" strike="noStrike" spc="-1">
                <a:solidFill>
                  <a:srgbClr val="000000"/>
                </a:solidFill>
                <a:uFill>
                  <a:solidFill>
                    <a:srgbClr val="FFFFFF"/>
                  </a:solidFill>
                </a:uFill>
                <a:latin typeface="Arial"/>
                <a:ea typeface="DejaVu Sans"/>
              </a:rPr>
              <a:t>One of three cases:</a:t>
            </a:r>
            <a:endParaRPr/>
          </a:p>
          <a:p>
            <a:pPr marL="743040" lvl="1" indent="-282960">
              <a:lnSpc>
                <a:spcPct val="100000"/>
              </a:lnSpc>
              <a:buFont typeface="Arial"/>
              <a:buChar char="•"/>
            </a:pPr>
            <a:r>
              <a:rPr lang="en-US" sz="1800" strike="noStrike" spc="-1">
                <a:solidFill>
                  <a:srgbClr val="000000"/>
                </a:solidFill>
                <a:uFill>
                  <a:solidFill>
                    <a:srgbClr val="FFFFFF"/>
                  </a:solidFill>
                </a:uFill>
                <a:latin typeface="Arial"/>
                <a:ea typeface="DejaVu Sans"/>
              </a:rPr>
              <a:t>All code share the same codebase and need to be compiled together</a:t>
            </a:r>
            <a:endParaRPr/>
          </a:p>
          <a:p>
            <a:pPr marL="743040" lvl="1" indent="-282960">
              <a:lnSpc>
                <a:spcPct val="100000"/>
              </a:lnSpc>
              <a:buFont typeface="Arial"/>
              <a:buChar char="•"/>
            </a:pPr>
            <a:r>
              <a:rPr lang="en-US" sz="1800" strike="noStrike" spc="-1">
                <a:solidFill>
                  <a:srgbClr val="000000"/>
                </a:solidFill>
                <a:uFill>
                  <a:solidFill>
                    <a:srgbClr val="FFFFFF"/>
                  </a:solidFill>
                </a:uFill>
                <a:latin typeface="Arial"/>
                <a:ea typeface="DejaVu Sans"/>
              </a:rPr>
              <a:t>All deployment share same versioned code</a:t>
            </a:r>
            <a:endParaRPr/>
          </a:p>
          <a:p>
            <a:pPr marL="743040" lvl="1" indent="-282960">
              <a:lnSpc>
                <a:spcPct val="100000"/>
              </a:lnSpc>
              <a:buFont typeface="Arial"/>
              <a:buChar char="•"/>
            </a:pPr>
            <a:r>
              <a:rPr lang="en-US" sz="1800" strike="noStrike" spc="-1">
                <a:solidFill>
                  <a:srgbClr val="000000"/>
                </a:solidFill>
                <a:uFill>
                  <a:solidFill>
                    <a:srgbClr val="FFFFFF"/>
                  </a:solidFill>
                </a:uFill>
                <a:latin typeface="Arial"/>
                <a:ea typeface="DejaVu Sans"/>
              </a:rPr>
              <a:t>The whole application is run under single server process</a:t>
            </a:r>
            <a:endParaRPr/>
          </a:p>
          <a:p>
            <a:pPr>
              <a:lnSpc>
                <a:spcPct val="100000"/>
              </a:lnSpc>
            </a:pPr>
            <a:endParaRPr/>
          </a:p>
        </p:txBody>
      </p:sp>
      <p:sp>
        <p:nvSpPr>
          <p:cNvPr id="11" name="CustomShape 8"/>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Monolith Architecture Style</a:t>
            </a:r>
            <a:endParaRPr/>
          </a:p>
        </p:txBody>
      </p:sp>
      <p:pic>
        <p:nvPicPr>
          <p:cNvPr id="12" name="Picture 19"/>
          <p:cNvPicPr/>
          <p:nvPr/>
        </p:nvPicPr>
        <p:blipFill>
          <a:blip r:embed="rId2"/>
          <a:stretch/>
        </p:blipFill>
        <p:spPr>
          <a:xfrm>
            <a:off x="1259640" y="3573000"/>
            <a:ext cx="6189840" cy="2454480"/>
          </a:xfrm>
          <a:prstGeom prst="rect">
            <a:avLst/>
          </a:prstGeom>
          <a:ln>
            <a:noFill/>
          </a:ln>
        </p:spPr>
      </p:pic>
      <p:sp>
        <p:nvSpPr>
          <p:cNvPr id="13" name="CustomShape 9"/>
          <p:cNvSpPr/>
          <p:nvPr/>
        </p:nvSpPr>
        <p:spPr>
          <a:xfrm>
            <a:off x="1883160" y="5934600"/>
            <a:ext cx="5619240" cy="36216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algn="ctr">
              <a:lnSpc>
                <a:spcPct val="100000"/>
              </a:lnSpc>
            </a:pPr>
            <a:r>
              <a:rPr lang="en-US" sz="1800" strike="noStrike" spc="-1">
                <a:solidFill>
                  <a:srgbClr val="000000"/>
                </a:solidFill>
                <a:uFill>
                  <a:solidFill>
                    <a:srgbClr val="FFFFFF"/>
                  </a:solidFill>
                </a:uFill>
                <a:latin typeface="Arial"/>
                <a:ea typeface="DejaVu Sans"/>
              </a:rPr>
              <a:t>Figure: Online Store Example of Monolith Architecture</a:t>
            </a:r>
            <a:endParaRPr/>
          </a:p>
        </p:txBody>
      </p:sp>
      <p:pic>
        <p:nvPicPr>
          <p:cNvPr id="14" name="Picture 13"/>
          <p:cNvPicPr/>
          <p:nvPr/>
        </p:nvPicPr>
        <p:blipFill>
          <a:blip r:embed="rId3"/>
          <a:stretch/>
        </p:blipFill>
        <p:spPr>
          <a:xfrm>
            <a:off x="360" y="0"/>
            <a:ext cx="360" cy="360"/>
          </a:xfrm>
          <a:prstGeom prst="rect">
            <a:avLst/>
          </a:prstGeom>
          <a:ln>
            <a:noFill/>
          </a:ln>
        </p:spPr>
      </p:pic>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4145217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34</a:t>
            </a:fld>
            <a:endParaRPr lang="en-GB" dirty="0"/>
          </a:p>
        </p:txBody>
      </p:sp>
      <p:sp>
        <p:nvSpPr>
          <p:cNvPr id="5" name="CustomShape 2"/>
          <p:cNvSpPr/>
          <p:nvPr/>
        </p:nvSpPr>
        <p:spPr>
          <a:xfrm>
            <a:off x="179640" y="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Context</a:t>
            </a:r>
            <a:endParaRPr/>
          </a:p>
        </p:txBody>
      </p:sp>
      <p:sp>
        <p:nvSpPr>
          <p:cNvPr id="8" name="CustomShape 5"/>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Monolith Architecture Style</a:t>
            </a:r>
            <a:endParaRPr/>
          </a:p>
        </p:txBody>
      </p:sp>
      <p:sp>
        <p:nvSpPr>
          <p:cNvPr id="9" name="CustomShape 6"/>
          <p:cNvSpPr/>
          <p:nvPr/>
        </p:nvSpPr>
        <p:spPr>
          <a:xfrm>
            <a:off x="323640" y="1144080"/>
            <a:ext cx="8350200" cy="147528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0" name="CustomShape 7"/>
          <p:cNvSpPr/>
          <p:nvPr/>
        </p:nvSpPr>
        <p:spPr>
          <a:xfrm>
            <a:off x="323640" y="1052640"/>
            <a:ext cx="3813480" cy="4291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Advantages </a:t>
            </a:r>
            <a:endParaRPr/>
          </a:p>
        </p:txBody>
      </p:sp>
      <p:sp>
        <p:nvSpPr>
          <p:cNvPr id="11" name="CustomShape 8"/>
          <p:cNvSpPr/>
          <p:nvPr/>
        </p:nvSpPr>
        <p:spPr>
          <a:xfrm>
            <a:off x="1225080" y="1549800"/>
            <a:ext cx="4296600" cy="115344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marL="343080" indent="-340200">
              <a:lnSpc>
                <a:spcPct val="100000"/>
              </a:lnSpc>
              <a:buFont typeface="Arial"/>
              <a:buChar char="•"/>
            </a:pPr>
            <a:r>
              <a:rPr lang="en-US" sz="1400" strike="noStrike" spc="-1">
                <a:solidFill>
                  <a:srgbClr val="000000"/>
                </a:solidFill>
                <a:uFill>
                  <a:solidFill>
                    <a:srgbClr val="FFFFFF"/>
                  </a:solidFill>
                </a:uFill>
                <a:latin typeface="Arial"/>
                <a:ea typeface="DejaVu Sans"/>
              </a:rPr>
              <a:t>Easy to develop and test</a:t>
            </a:r>
            <a:endParaRPr/>
          </a:p>
          <a:p>
            <a:pPr marL="343080" indent="-340200">
              <a:lnSpc>
                <a:spcPct val="100000"/>
              </a:lnSpc>
              <a:buFont typeface="Arial"/>
              <a:buChar char="•"/>
            </a:pPr>
            <a:r>
              <a:rPr lang="en-US" sz="1400" strike="noStrike" spc="-1">
                <a:solidFill>
                  <a:srgbClr val="000000"/>
                </a:solidFill>
                <a:uFill>
                  <a:solidFill>
                    <a:srgbClr val="FFFFFF"/>
                  </a:solidFill>
                </a:uFill>
                <a:latin typeface="Arial"/>
                <a:ea typeface="DejaVu Sans"/>
              </a:rPr>
              <a:t>Deployment is easy</a:t>
            </a:r>
            <a:endParaRPr/>
          </a:p>
          <a:p>
            <a:pPr marL="343080" indent="-340200">
              <a:lnSpc>
                <a:spcPct val="100000"/>
              </a:lnSpc>
              <a:buFont typeface="Arial"/>
              <a:buChar char="•"/>
            </a:pPr>
            <a:r>
              <a:rPr lang="en-US" sz="1400" strike="noStrike" spc="-1">
                <a:solidFill>
                  <a:srgbClr val="000000"/>
                </a:solidFill>
                <a:uFill>
                  <a:solidFill>
                    <a:srgbClr val="FFFFFF"/>
                  </a:solidFill>
                </a:uFill>
                <a:latin typeface="Arial"/>
                <a:ea typeface="DejaVu Sans"/>
              </a:rPr>
              <a:t>Scaling is clear and simple</a:t>
            </a:r>
            <a:endParaRPr/>
          </a:p>
          <a:p>
            <a:pPr marL="343080" indent="-340200">
              <a:lnSpc>
                <a:spcPct val="100000"/>
              </a:lnSpc>
              <a:buFont typeface="Arial"/>
              <a:buChar char="•"/>
            </a:pPr>
            <a:r>
              <a:rPr lang="en-US" sz="1400" strike="noStrike" spc="-1">
                <a:solidFill>
                  <a:srgbClr val="000000"/>
                </a:solidFill>
                <a:uFill>
                  <a:solidFill>
                    <a:srgbClr val="FFFFFF"/>
                  </a:solidFill>
                </a:uFill>
                <a:latin typeface="Arial"/>
                <a:ea typeface="DejaVu Sans"/>
              </a:rPr>
              <a:t>Prompt reuse of components and functionalities</a:t>
            </a:r>
            <a:endParaRPr/>
          </a:p>
          <a:p>
            <a:pPr>
              <a:lnSpc>
                <a:spcPct val="100000"/>
              </a:lnSpc>
            </a:pPr>
            <a:endParaRPr/>
          </a:p>
        </p:txBody>
      </p:sp>
      <p:sp>
        <p:nvSpPr>
          <p:cNvPr id="12" name="CustomShape 9"/>
          <p:cNvSpPr/>
          <p:nvPr/>
        </p:nvSpPr>
        <p:spPr>
          <a:xfrm>
            <a:off x="323640" y="3036960"/>
            <a:ext cx="8350200" cy="334152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3" name="CustomShape 10"/>
          <p:cNvSpPr/>
          <p:nvPr/>
        </p:nvSpPr>
        <p:spPr>
          <a:xfrm>
            <a:off x="323640" y="2925000"/>
            <a:ext cx="3813480" cy="430200"/>
          </a:xfrm>
          <a:prstGeom prst="rect">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Disadvantages</a:t>
            </a:r>
            <a:endParaRPr/>
          </a:p>
        </p:txBody>
      </p:sp>
      <p:sp>
        <p:nvSpPr>
          <p:cNvPr id="14" name="CustomShape 11"/>
          <p:cNvSpPr/>
          <p:nvPr/>
        </p:nvSpPr>
        <p:spPr>
          <a:xfrm>
            <a:off x="351360" y="3429000"/>
            <a:ext cx="7986960" cy="282564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marL="285840" indent="-282960">
              <a:lnSpc>
                <a:spcPct val="100000"/>
              </a:lnSpc>
              <a:buFont typeface="Arial"/>
              <a:buChar char="•"/>
            </a:pPr>
            <a:r>
              <a:rPr lang="en-US" sz="1200" b="1" strike="noStrike" spc="-1">
                <a:solidFill>
                  <a:srgbClr val="000000"/>
                </a:solidFill>
                <a:uFill>
                  <a:solidFill>
                    <a:srgbClr val="FFFFFF"/>
                  </a:solidFill>
                </a:uFill>
                <a:latin typeface="Arial"/>
                <a:ea typeface="DejaVu Sans"/>
              </a:rPr>
              <a:t>Limited Agility due to difficult continuous delivery</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Single codebase, deployment of small change needs whole application to be deployed</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Affects continuous delivery, especially when multiple deployment per day</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May lack of clear modular boundary and changes get relayed</a:t>
            </a:r>
            <a:endParaRPr/>
          </a:p>
          <a:p>
            <a:pPr marL="285840" indent="-282960">
              <a:lnSpc>
                <a:spcPct val="100000"/>
              </a:lnSpc>
              <a:buFont typeface="Arial"/>
              <a:buChar char="•"/>
            </a:pPr>
            <a:r>
              <a:rPr lang="en-US" sz="1200" b="1" strike="noStrike" spc="-1">
                <a:solidFill>
                  <a:srgbClr val="000000"/>
                </a:solidFill>
                <a:uFill>
                  <a:solidFill>
                    <a:srgbClr val="FFFFFF"/>
                  </a:solidFill>
                </a:uFill>
                <a:latin typeface="Arial"/>
                <a:ea typeface="DejaVu Sans"/>
              </a:rPr>
              <a:t>Decrease in Productivity due to understandability</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Understanding of application is difficult due to overwhelming volume of codebase, esp for new developer</a:t>
            </a:r>
            <a:endParaRPr/>
          </a:p>
          <a:p>
            <a:pPr marL="285840" indent="-282960">
              <a:lnSpc>
                <a:spcPct val="100000"/>
              </a:lnSpc>
              <a:buFont typeface="Arial"/>
              <a:buChar char="•"/>
            </a:pPr>
            <a:r>
              <a:rPr lang="en-US" sz="1200" b="1" strike="noStrike" spc="-1">
                <a:solidFill>
                  <a:srgbClr val="000000"/>
                </a:solidFill>
                <a:uFill>
                  <a:solidFill>
                    <a:srgbClr val="FFFFFF"/>
                  </a:solidFill>
                </a:uFill>
                <a:latin typeface="Arial"/>
                <a:ea typeface="DejaVu Sans"/>
              </a:rPr>
              <a:t>Difficult Team Structure</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Common ways by technology and geography</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Communication and ownership not straight forward</a:t>
            </a:r>
            <a:endParaRPr/>
          </a:p>
          <a:p>
            <a:pPr marL="285840" indent="-282960">
              <a:lnSpc>
                <a:spcPct val="100000"/>
              </a:lnSpc>
              <a:buFont typeface="Arial"/>
              <a:buChar char="•"/>
            </a:pPr>
            <a:r>
              <a:rPr lang="en-US" sz="1200" b="1" strike="noStrike" spc="-1">
                <a:solidFill>
                  <a:srgbClr val="000000"/>
                </a:solidFill>
                <a:uFill>
                  <a:solidFill>
                    <a:srgbClr val="FFFFFF"/>
                  </a:solidFill>
                </a:uFill>
                <a:latin typeface="Arial"/>
                <a:ea typeface="DejaVu Sans"/>
              </a:rPr>
              <a:t>Long-term Commitment to Technology Stack</a:t>
            </a:r>
            <a:endParaRPr/>
          </a:p>
          <a:p>
            <a:pPr marL="743040" lvl="1" indent="-282960">
              <a:lnSpc>
                <a:spcPct val="100000"/>
              </a:lnSpc>
              <a:buFont typeface="Arial"/>
              <a:buChar char="•"/>
            </a:pPr>
            <a:r>
              <a:rPr lang="en-US" sz="1200" b="1" strike="noStrike" spc="-1">
                <a:solidFill>
                  <a:srgbClr val="000000"/>
                </a:solidFill>
                <a:uFill>
                  <a:solidFill>
                    <a:srgbClr val="FFFFFF"/>
                  </a:solidFill>
                </a:uFill>
                <a:latin typeface="Arial"/>
                <a:ea typeface="DejaVu Sans"/>
              </a:rPr>
              <a:t>Technology chosen during analysis phase</a:t>
            </a:r>
            <a:endParaRPr/>
          </a:p>
          <a:p>
            <a:pPr marL="285840" indent="-282960">
              <a:lnSpc>
                <a:spcPct val="100000"/>
              </a:lnSpc>
              <a:buFont typeface="Arial"/>
              <a:buChar char="•"/>
            </a:pPr>
            <a:r>
              <a:rPr lang="en-US" sz="1200" b="1" strike="noStrike" spc="-1">
                <a:solidFill>
                  <a:srgbClr val="000000"/>
                </a:solidFill>
                <a:uFill>
                  <a:solidFill>
                    <a:srgbClr val="FFFFFF"/>
                  </a:solidFill>
                </a:uFill>
                <a:latin typeface="Arial"/>
                <a:ea typeface="DejaVu Sans"/>
              </a:rPr>
              <a:t>Limited Scalability due to unavailable option for scaling of individual units</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Only one option ie, Horizontal Scaling</a:t>
            </a:r>
            <a:endParaRPr/>
          </a:p>
          <a:p>
            <a:pPr marL="743040" lvl="1" indent="-282960">
              <a:lnSpc>
                <a:spcPct val="100000"/>
              </a:lnSpc>
              <a:buFont typeface="Arial"/>
              <a:buChar char="•"/>
            </a:pPr>
            <a:r>
              <a:rPr lang="en-US" sz="1200" strike="noStrike" spc="-1">
                <a:solidFill>
                  <a:srgbClr val="000000"/>
                </a:solidFill>
                <a:uFill>
                  <a:solidFill>
                    <a:srgbClr val="FFFFFF"/>
                  </a:solidFill>
                </a:uFill>
                <a:latin typeface="Arial"/>
                <a:ea typeface="DejaVu Sans"/>
              </a:rPr>
              <a:t>Independent scaling of components not possible</a:t>
            </a:r>
            <a:endParaRPr/>
          </a:p>
          <a:p>
            <a:pPr>
              <a:lnSpc>
                <a:spcPct val="100000"/>
              </a:lnSpc>
            </a:pPr>
            <a:endParaRPr/>
          </a:p>
        </p:txBody>
      </p:sp>
      <p:pic>
        <p:nvPicPr>
          <p:cNvPr id="15" name="Picture 14"/>
          <p:cNvPicPr/>
          <p:nvPr/>
        </p:nvPicPr>
        <p:blipFill>
          <a:blip r:embed="rId2"/>
          <a:stretch/>
        </p:blipFill>
        <p:spPr>
          <a:xfrm>
            <a:off x="360" y="0"/>
            <a:ext cx="360" cy="360"/>
          </a:xfrm>
          <a:prstGeom prst="rect">
            <a:avLst/>
          </a:prstGeom>
          <a:ln>
            <a:noFill/>
          </a:ln>
        </p:spPr>
      </p:pic>
      <p:sp>
        <p:nvSpPr>
          <p:cNvPr id="16"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84489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35</a:t>
            </a:fld>
            <a:endParaRPr lang="en-GB" dirty="0"/>
          </a:p>
        </p:txBody>
      </p:sp>
      <p:sp>
        <p:nvSpPr>
          <p:cNvPr id="5" name="CustomShape 2"/>
          <p:cNvSpPr/>
          <p:nvPr/>
        </p:nvSpPr>
        <p:spPr>
          <a:xfrm>
            <a:off x="179640" y="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Context</a:t>
            </a:r>
            <a:endParaRPr/>
          </a:p>
        </p:txBody>
      </p:sp>
      <p:sp>
        <p:nvSpPr>
          <p:cNvPr id="8" name="CustomShape 5"/>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Microservice Architecture style</a:t>
            </a:r>
            <a:endParaRPr/>
          </a:p>
        </p:txBody>
      </p:sp>
      <p:sp>
        <p:nvSpPr>
          <p:cNvPr id="9" name="CustomShape 6"/>
          <p:cNvSpPr/>
          <p:nvPr/>
        </p:nvSpPr>
        <p:spPr>
          <a:xfrm>
            <a:off x="179640" y="1036440"/>
            <a:ext cx="8854200" cy="541404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0" name="CustomShape 7"/>
          <p:cNvSpPr/>
          <p:nvPr/>
        </p:nvSpPr>
        <p:spPr>
          <a:xfrm>
            <a:off x="179640" y="908640"/>
            <a:ext cx="8854200" cy="4291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Definition</a:t>
            </a:r>
            <a:endParaRPr/>
          </a:p>
        </p:txBody>
      </p:sp>
      <p:sp>
        <p:nvSpPr>
          <p:cNvPr id="11" name="CustomShape 8"/>
          <p:cNvSpPr/>
          <p:nvPr/>
        </p:nvSpPr>
        <p:spPr>
          <a:xfrm>
            <a:off x="5724000" y="3933000"/>
            <a:ext cx="2877480" cy="1365120"/>
          </a:xfrm>
          <a:prstGeom prst="wedgeRoundRectCallout">
            <a:avLst>
              <a:gd name="adj1" fmla="val -20833"/>
              <a:gd name="adj2" fmla="val 41751"/>
              <a:gd name="adj3" fmla="val 16667"/>
            </a:avLst>
          </a:prstGeom>
          <a:solidFill>
            <a:srgbClr val="A1A1A1"/>
          </a:solidFill>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txBody>
          <a:bodyPr lIns="90000" tIns="45000" rIns="90000" bIns="45000" anchor="ctr"/>
          <a:lstStyle/>
          <a:p>
            <a:pPr algn="just">
              <a:lnSpc>
                <a:spcPct val="100000"/>
              </a:lnSpc>
            </a:pPr>
            <a:r>
              <a:rPr lang="en-US" sz="1800" strike="noStrike" spc="-1">
                <a:solidFill>
                  <a:srgbClr val="000000"/>
                </a:solidFill>
                <a:uFill>
                  <a:solidFill>
                    <a:srgbClr val="FFFFFF"/>
                  </a:solidFill>
                </a:uFill>
                <a:latin typeface="Arial"/>
                <a:ea typeface="DejaVu Sans"/>
              </a:rPr>
              <a:t>“Loosely coupled service oriented architecture with bounded contexts.”</a:t>
            </a:r>
            <a:endParaRPr/>
          </a:p>
        </p:txBody>
      </p:sp>
      <p:sp>
        <p:nvSpPr>
          <p:cNvPr id="12" name="CustomShape 9"/>
          <p:cNvSpPr/>
          <p:nvPr/>
        </p:nvSpPr>
        <p:spPr>
          <a:xfrm>
            <a:off x="4860000" y="1412640"/>
            <a:ext cx="3093480" cy="1797480"/>
          </a:xfrm>
          <a:prstGeom prst="wedgeRoundRectCallout">
            <a:avLst>
              <a:gd name="adj1" fmla="val -20833"/>
              <a:gd name="adj2" fmla="val 47560"/>
              <a:gd name="adj3" fmla="val 16667"/>
            </a:avLst>
          </a:prstGeom>
          <a:ln>
            <a:solidFill>
              <a:srgbClr val="F9F9F9"/>
            </a:solidFill>
            <a:round/>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tIns="45000" rIns="90000" bIns="45000" anchor="ctr"/>
          <a:lstStyle/>
          <a:p>
            <a:pPr algn="just">
              <a:lnSpc>
                <a:spcPct val="100000"/>
              </a:lnSpc>
            </a:pPr>
            <a:r>
              <a:rPr lang="en-US" sz="1800" strike="noStrike" spc="-1">
                <a:solidFill>
                  <a:srgbClr val="FFFFFF"/>
                </a:solidFill>
                <a:uFill>
                  <a:solidFill>
                    <a:srgbClr val="FFFFFF"/>
                  </a:solidFill>
                </a:uFill>
                <a:latin typeface="Arial"/>
                <a:ea typeface="DejaVu Sans"/>
              </a:rPr>
              <a:t>“a style of software architecture that involves delivering systems as a set of very small, granular, independent collaborating services.”</a:t>
            </a:r>
            <a:endParaRPr/>
          </a:p>
        </p:txBody>
      </p:sp>
      <p:sp>
        <p:nvSpPr>
          <p:cNvPr id="13" name="CustomShape 10"/>
          <p:cNvSpPr/>
          <p:nvPr/>
        </p:nvSpPr>
        <p:spPr>
          <a:xfrm>
            <a:off x="251640" y="1412640"/>
            <a:ext cx="4101480" cy="1941480"/>
          </a:xfrm>
          <a:prstGeom prst="wedgeRoundRectCallout">
            <a:avLst>
              <a:gd name="adj1" fmla="val -21986"/>
              <a:gd name="adj2" fmla="val 47775"/>
              <a:gd name="adj3" fmla="val 16667"/>
            </a:avLst>
          </a:prstGeom>
          <a:ln>
            <a:solidFill>
              <a:srgbClr val="F9F9F9"/>
            </a:solidFill>
            <a:roun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p:style>
        <p:txBody>
          <a:bodyPr lIns="90000" tIns="45000" rIns="90000" bIns="45000" anchor="ctr"/>
          <a:lstStyle/>
          <a:p>
            <a:pPr algn="just">
              <a:lnSpc>
                <a:spcPct val="100000"/>
              </a:lnSpc>
            </a:pPr>
            <a:r>
              <a:rPr lang="en-US" sz="1800" strike="noStrike" spc="-1">
                <a:solidFill>
                  <a:srgbClr val="FFFFFF"/>
                </a:solidFill>
                <a:uFill>
                  <a:solidFill>
                    <a:srgbClr val="FFFFFF"/>
                  </a:solidFill>
                </a:uFill>
                <a:latin typeface="Arial"/>
                <a:ea typeface="DejaVu Sans"/>
              </a:rPr>
              <a:t>“decompose an application functionally into a set of collaborating services, each with a set of narrow, related functions, developed and deployed independently, with its own database.”</a:t>
            </a:r>
            <a:endParaRPr/>
          </a:p>
        </p:txBody>
      </p:sp>
      <p:sp>
        <p:nvSpPr>
          <p:cNvPr id="14" name="CustomShape 11"/>
          <p:cNvSpPr/>
          <p:nvPr/>
        </p:nvSpPr>
        <p:spPr>
          <a:xfrm>
            <a:off x="6011280" y="3203640"/>
            <a:ext cx="2066760" cy="36216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DejaVu Sans"/>
              </a:rPr>
              <a:t>[B. Wootton, 2014]</a:t>
            </a:r>
            <a:endParaRPr/>
          </a:p>
        </p:txBody>
      </p:sp>
      <p:sp>
        <p:nvSpPr>
          <p:cNvPr id="15" name="CustomShape 12"/>
          <p:cNvSpPr/>
          <p:nvPr/>
        </p:nvSpPr>
        <p:spPr>
          <a:xfrm>
            <a:off x="6483960" y="5292000"/>
            <a:ext cx="2249640" cy="36216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DejaVu Sans"/>
              </a:rPr>
              <a:t>[A. Cockcroft, 2015 ]</a:t>
            </a:r>
            <a:endParaRPr/>
          </a:p>
        </p:txBody>
      </p:sp>
      <p:sp>
        <p:nvSpPr>
          <p:cNvPr id="16" name="CustomShape 13"/>
          <p:cNvSpPr/>
          <p:nvPr/>
        </p:nvSpPr>
        <p:spPr>
          <a:xfrm>
            <a:off x="2280600" y="3285000"/>
            <a:ext cx="2182680" cy="36216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DejaVu Sans"/>
              </a:rPr>
              <a:t>[C. Richdson. 2014]</a:t>
            </a:r>
            <a:endParaRPr/>
          </a:p>
        </p:txBody>
      </p:sp>
      <p:sp>
        <p:nvSpPr>
          <p:cNvPr id="17" name="CustomShape 14"/>
          <p:cNvSpPr/>
          <p:nvPr/>
        </p:nvSpPr>
        <p:spPr>
          <a:xfrm>
            <a:off x="3420000" y="4725000"/>
            <a:ext cx="1005120" cy="429120"/>
          </a:xfrm>
          <a:prstGeom prst="rect">
            <a:avLst/>
          </a:prstGeom>
          <a:ln>
            <a:round/>
          </a:ln>
        </p:spPr>
        <p:style>
          <a:lnRef idx="2">
            <a:schemeClr val="accent3">
              <a:shade val="50000"/>
            </a:schemeClr>
          </a:lnRef>
          <a:fillRef idx="1">
            <a:schemeClr val="accent3"/>
          </a:fillRef>
          <a:effectRef idx="0">
            <a:schemeClr val="accent3"/>
          </a:effectRef>
          <a:fontRef idx="minor"/>
        </p:style>
      </p:sp>
      <p:sp>
        <p:nvSpPr>
          <p:cNvPr id="18" name="CustomShape 15"/>
          <p:cNvSpPr/>
          <p:nvPr/>
        </p:nvSpPr>
        <p:spPr>
          <a:xfrm>
            <a:off x="3348000" y="4653000"/>
            <a:ext cx="1005120" cy="429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200" strike="noStrike" spc="-1">
                <a:solidFill>
                  <a:srgbClr val="000000"/>
                </a:solidFill>
                <a:uFill>
                  <a:solidFill>
                    <a:srgbClr val="FFFFFF"/>
                  </a:solidFill>
                </a:uFill>
                <a:latin typeface="Arial"/>
                <a:ea typeface="DejaVu Sans"/>
              </a:rPr>
              <a:t>Customer Service</a:t>
            </a:r>
            <a:endParaRPr/>
          </a:p>
        </p:txBody>
      </p:sp>
      <p:sp>
        <p:nvSpPr>
          <p:cNvPr id="19" name="CustomShape 16"/>
          <p:cNvSpPr/>
          <p:nvPr/>
        </p:nvSpPr>
        <p:spPr>
          <a:xfrm>
            <a:off x="3492000" y="5445360"/>
            <a:ext cx="1005120" cy="429120"/>
          </a:xfrm>
          <a:prstGeom prst="rect">
            <a:avLst/>
          </a:prstGeom>
          <a:ln>
            <a:round/>
          </a:ln>
        </p:spPr>
        <p:style>
          <a:lnRef idx="2">
            <a:schemeClr val="accent3">
              <a:shade val="50000"/>
            </a:schemeClr>
          </a:lnRef>
          <a:fillRef idx="1">
            <a:schemeClr val="accent3"/>
          </a:fillRef>
          <a:effectRef idx="0">
            <a:schemeClr val="accent3"/>
          </a:effectRef>
          <a:fontRef idx="minor"/>
        </p:style>
      </p:sp>
      <p:sp>
        <p:nvSpPr>
          <p:cNvPr id="20" name="CustomShape 17"/>
          <p:cNvSpPr/>
          <p:nvPr/>
        </p:nvSpPr>
        <p:spPr>
          <a:xfrm>
            <a:off x="3420000" y="5373360"/>
            <a:ext cx="1005120" cy="429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200" strike="noStrike" spc="-1">
                <a:solidFill>
                  <a:srgbClr val="000000"/>
                </a:solidFill>
                <a:uFill>
                  <a:solidFill>
                    <a:srgbClr val="FFFFFF"/>
                  </a:solidFill>
                </a:uFill>
                <a:latin typeface="Arial"/>
                <a:ea typeface="DejaVu Sans"/>
              </a:rPr>
              <a:t>Order Service</a:t>
            </a:r>
            <a:endParaRPr/>
          </a:p>
        </p:txBody>
      </p:sp>
      <p:sp>
        <p:nvSpPr>
          <p:cNvPr id="21" name="CustomShape 18"/>
          <p:cNvSpPr/>
          <p:nvPr/>
        </p:nvSpPr>
        <p:spPr>
          <a:xfrm>
            <a:off x="971640" y="4221000"/>
            <a:ext cx="1005120" cy="429120"/>
          </a:xfrm>
          <a:prstGeom prst="rect">
            <a:avLst/>
          </a:prstGeom>
          <a:ln>
            <a:round/>
          </a:ln>
        </p:spPr>
        <p:style>
          <a:lnRef idx="2">
            <a:schemeClr val="accent3">
              <a:shade val="50000"/>
            </a:schemeClr>
          </a:lnRef>
          <a:fillRef idx="1">
            <a:schemeClr val="accent3"/>
          </a:fillRef>
          <a:effectRef idx="0">
            <a:schemeClr val="accent3"/>
          </a:effectRef>
          <a:fontRef idx="minor"/>
        </p:style>
      </p:sp>
      <p:sp>
        <p:nvSpPr>
          <p:cNvPr id="22" name="CustomShape 19"/>
          <p:cNvSpPr/>
          <p:nvPr/>
        </p:nvSpPr>
        <p:spPr>
          <a:xfrm>
            <a:off x="899640" y="4149000"/>
            <a:ext cx="1005120" cy="429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200" strike="noStrike" spc="-1">
                <a:solidFill>
                  <a:srgbClr val="000000"/>
                </a:solidFill>
                <a:uFill>
                  <a:solidFill>
                    <a:srgbClr val="FFFFFF"/>
                  </a:solidFill>
                </a:uFill>
                <a:latin typeface="Arial"/>
                <a:ea typeface="DejaVu Sans"/>
              </a:rPr>
              <a:t>Checkout Service</a:t>
            </a:r>
            <a:endParaRPr/>
          </a:p>
        </p:txBody>
      </p:sp>
      <p:sp>
        <p:nvSpPr>
          <p:cNvPr id="23" name="CustomShape 20"/>
          <p:cNvSpPr/>
          <p:nvPr/>
        </p:nvSpPr>
        <p:spPr>
          <a:xfrm>
            <a:off x="899640" y="5085360"/>
            <a:ext cx="1221120" cy="429120"/>
          </a:xfrm>
          <a:prstGeom prst="rect">
            <a:avLst/>
          </a:prstGeom>
          <a:ln>
            <a:round/>
          </a:ln>
        </p:spPr>
        <p:style>
          <a:lnRef idx="2">
            <a:schemeClr val="accent3">
              <a:shade val="50000"/>
            </a:schemeClr>
          </a:lnRef>
          <a:fillRef idx="1">
            <a:schemeClr val="accent3"/>
          </a:fillRef>
          <a:effectRef idx="0">
            <a:schemeClr val="accent3"/>
          </a:effectRef>
          <a:fontRef idx="minor"/>
        </p:style>
      </p:sp>
      <p:sp>
        <p:nvSpPr>
          <p:cNvPr id="24" name="CustomShape 21"/>
          <p:cNvSpPr/>
          <p:nvPr/>
        </p:nvSpPr>
        <p:spPr>
          <a:xfrm>
            <a:off x="827640" y="5013000"/>
            <a:ext cx="1221120" cy="429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200" strike="noStrike" spc="-1">
                <a:solidFill>
                  <a:srgbClr val="000000"/>
                </a:solidFill>
                <a:uFill>
                  <a:solidFill>
                    <a:srgbClr val="FFFFFF"/>
                  </a:solidFill>
                </a:uFill>
                <a:latin typeface="Arial"/>
                <a:ea typeface="DejaVu Sans"/>
              </a:rPr>
              <a:t>Order Management</a:t>
            </a:r>
            <a:endParaRPr/>
          </a:p>
        </p:txBody>
      </p:sp>
      <p:sp>
        <p:nvSpPr>
          <p:cNvPr id="25" name="CustomShape 22"/>
          <p:cNvSpPr/>
          <p:nvPr/>
        </p:nvSpPr>
        <p:spPr>
          <a:xfrm>
            <a:off x="3492000" y="4005000"/>
            <a:ext cx="1005120" cy="429120"/>
          </a:xfrm>
          <a:prstGeom prst="rect">
            <a:avLst/>
          </a:prstGeom>
          <a:ln>
            <a:round/>
          </a:ln>
        </p:spPr>
        <p:style>
          <a:lnRef idx="2">
            <a:schemeClr val="accent3">
              <a:shade val="50000"/>
            </a:schemeClr>
          </a:lnRef>
          <a:fillRef idx="1">
            <a:schemeClr val="accent3"/>
          </a:fillRef>
          <a:effectRef idx="0">
            <a:schemeClr val="accent3"/>
          </a:effectRef>
          <a:fontRef idx="minor"/>
        </p:style>
      </p:sp>
      <p:sp>
        <p:nvSpPr>
          <p:cNvPr id="26" name="CustomShape 23"/>
          <p:cNvSpPr/>
          <p:nvPr/>
        </p:nvSpPr>
        <p:spPr>
          <a:xfrm>
            <a:off x="3348000" y="3933000"/>
            <a:ext cx="1077120" cy="429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200" strike="noStrike" spc="-1">
                <a:solidFill>
                  <a:srgbClr val="000000"/>
                </a:solidFill>
                <a:uFill>
                  <a:solidFill>
                    <a:srgbClr val="FFFFFF"/>
                  </a:solidFill>
                </a:uFill>
                <a:latin typeface="Arial"/>
                <a:ea typeface="DejaVu Sans"/>
              </a:rPr>
              <a:t>Catalog Service</a:t>
            </a:r>
            <a:endParaRPr/>
          </a:p>
        </p:txBody>
      </p:sp>
      <p:sp>
        <p:nvSpPr>
          <p:cNvPr id="27" name="Line 24"/>
          <p:cNvSpPr/>
          <p:nvPr/>
        </p:nvSpPr>
        <p:spPr>
          <a:xfrm>
            <a:off x="1979640" y="4437000"/>
            <a:ext cx="1440000" cy="1152000"/>
          </a:xfrm>
          <a:prstGeom prst="line">
            <a:avLst/>
          </a:prstGeom>
          <a:ln>
            <a:round/>
          </a:ln>
        </p:spPr>
        <p:style>
          <a:lnRef idx="3">
            <a:schemeClr val="dk1"/>
          </a:lnRef>
          <a:fillRef idx="0">
            <a:schemeClr val="dk1"/>
          </a:fillRef>
          <a:effectRef idx="2">
            <a:schemeClr val="dk1"/>
          </a:effectRef>
          <a:fontRef idx="minor"/>
        </p:style>
      </p:sp>
      <p:sp>
        <p:nvSpPr>
          <p:cNvPr id="28" name="Line 25"/>
          <p:cNvSpPr/>
          <p:nvPr/>
        </p:nvSpPr>
        <p:spPr>
          <a:xfrm flipV="1">
            <a:off x="2123640" y="4869000"/>
            <a:ext cx="1224000" cy="432000"/>
          </a:xfrm>
          <a:prstGeom prst="line">
            <a:avLst/>
          </a:prstGeom>
          <a:ln>
            <a:round/>
          </a:ln>
        </p:spPr>
        <p:style>
          <a:lnRef idx="3">
            <a:schemeClr val="dk1"/>
          </a:lnRef>
          <a:fillRef idx="0">
            <a:schemeClr val="dk1"/>
          </a:fillRef>
          <a:effectRef idx="2">
            <a:schemeClr val="dk1"/>
          </a:effectRef>
          <a:fontRef idx="minor"/>
        </p:style>
      </p:sp>
      <p:sp>
        <p:nvSpPr>
          <p:cNvPr id="29" name="Line 26"/>
          <p:cNvSpPr/>
          <p:nvPr/>
        </p:nvSpPr>
        <p:spPr>
          <a:xfrm>
            <a:off x="2123640" y="5373000"/>
            <a:ext cx="1296000" cy="216000"/>
          </a:xfrm>
          <a:prstGeom prst="line">
            <a:avLst/>
          </a:prstGeom>
          <a:ln>
            <a:round/>
          </a:ln>
        </p:spPr>
        <p:style>
          <a:lnRef idx="3">
            <a:schemeClr val="dk1"/>
          </a:lnRef>
          <a:fillRef idx="0">
            <a:schemeClr val="dk1"/>
          </a:fillRef>
          <a:effectRef idx="2">
            <a:schemeClr val="dk1"/>
          </a:effectRef>
          <a:fontRef idx="minor"/>
        </p:style>
      </p:sp>
      <p:sp>
        <p:nvSpPr>
          <p:cNvPr id="30" name="Line 27"/>
          <p:cNvSpPr/>
          <p:nvPr/>
        </p:nvSpPr>
        <p:spPr>
          <a:xfrm flipV="1">
            <a:off x="1979640" y="4149000"/>
            <a:ext cx="1368000" cy="288000"/>
          </a:xfrm>
          <a:prstGeom prst="line">
            <a:avLst/>
          </a:prstGeom>
          <a:ln>
            <a:round/>
          </a:ln>
        </p:spPr>
        <p:style>
          <a:lnRef idx="3">
            <a:schemeClr val="dk1"/>
          </a:lnRef>
          <a:fillRef idx="0">
            <a:schemeClr val="dk1"/>
          </a:fillRef>
          <a:effectRef idx="2">
            <a:schemeClr val="dk1"/>
          </a:effectRef>
          <a:fontRef idx="minor"/>
        </p:style>
      </p:sp>
      <p:sp>
        <p:nvSpPr>
          <p:cNvPr id="31" name="Line 28"/>
          <p:cNvSpPr/>
          <p:nvPr/>
        </p:nvSpPr>
        <p:spPr>
          <a:xfrm>
            <a:off x="1979640" y="4437000"/>
            <a:ext cx="1368000" cy="432000"/>
          </a:xfrm>
          <a:prstGeom prst="line">
            <a:avLst/>
          </a:prstGeom>
          <a:ln>
            <a:round/>
          </a:ln>
        </p:spPr>
        <p:style>
          <a:lnRef idx="3">
            <a:schemeClr val="dk1"/>
          </a:lnRef>
          <a:fillRef idx="0">
            <a:schemeClr val="dk1"/>
          </a:fillRef>
          <a:effectRef idx="2">
            <a:schemeClr val="dk1"/>
          </a:effectRef>
          <a:fontRef idx="minor"/>
        </p:style>
      </p:sp>
      <p:sp>
        <p:nvSpPr>
          <p:cNvPr id="32" name="CustomShape 29"/>
          <p:cNvSpPr/>
          <p:nvPr/>
        </p:nvSpPr>
        <p:spPr>
          <a:xfrm>
            <a:off x="899640" y="6021360"/>
            <a:ext cx="4965840" cy="27036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a:lnSpc>
                <a:spcPct val="100000"/>
              </a:lnSpc>
            </a:pPr>
            <a:r>
              <a:rPr lang="en-US" sz="1200" b="1" strike="noStrike" spc="-1">
                <a:solidFill>
                  <a:srgbClr val="000000"/>
                </a:solidFill>
                <a:uFill>
                  <a:solidFill>
                    <a:srgbClr val="FFFFFF"/>
                  </a:solidFill>
                </a:uFill>
                <a:latin typeface="Arial"/>
                <a:ea typeface="DejaVu Sans"/>
              </a:rPr>
              <a:t>Figure: Functional Decomompostion into microservices</a:t>
            </a:r>
            <a:endParaRPr/>
          </a:p>
        </p:txBody>
      </p:sp>
      <p:pic>
        <p:nvPicPr>
          <p:cNvPr id="33" name="Picture 32"/>
          <p:cNvPicPr/>
          <p:nvPr/>
        </p:nvPicPr>
        <p:blipFill>
          <a:blip r:embed="rId3"/>
          <a:stretch/>
        </p:blipFill>
        <p:spPr>
          <a:xfrm>
            <a:off x="360" y="0"/>
            <a:ext cx="360" cy="360"/>
          </a:xfrm>
          <a:prstGeom prst="rect">
            <a:avLst/>
          </a:prstGeom>
          <a:ln>
            <a:noFill/>
          </a:ln>
        </p:spPr>
      </p:pic>
      <p:sp>
        <p:nvSpPr>
          <p:cNvPr id="3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76947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179640" y="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Context</a:t>
            </a:r>
            <a:endParaRPr/>
          </a:p>
        </p:txBody>
      </p:sp>
      <p:sp>
        <p:nvSpPr>
          <p:cNvPr id="8" name="CustomShape 5"/>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Microservice Architecture style</a:t>
            </a:r>
            <a:endParaRPr/>
          </a:p>
        </p:txBody>
      </p:sp>
      <p:sp>
        <p:nvSpPr>
          <p:cNvPr id="9" name="CustomShape 6"/>
          <p:cNvSpPr/>
          <p:nvPr/>
        </p:nvSpPr>
        <p:spPr>
          <a:xfrm>
            <a:off x="7236360" y="1917000"/>
            <a:ext cx="181800" cy="366480"/>
          </a:xfrm>
          <a:prstGeom prst="rect">
            <a:avLst/>
          </a:prstGeom>
          <a:noFill/>
          <a:ln>
            <a:noFill/>
          </a:ln>
        </p:spPr>
        <p:style>
          <a:lnRef idx="2">
            <a:schemeClr val="accent3"/>
          </a:lnRef>
          <a:fillRef idx="1">
            <a:schemeClr val="lt1"/>
          </a:fillRef>
          <a:effectRef idx="0">
            <a:schemeClr val="accent3"/>
          </a:effectRef>
          <a:fontRef idx="minor"/>
        </p:style>
      </p:sp>
      <p:sp>
        <p:nvSpPr>
          <p:cNvPr id="10" name="CustomShape 7"/>
          <p:cNvSpPr/>
          <p:nvPr/>
        </p:nvSpPr>
        <p:spPr>
          <a:xfrm>
            <a:off x="179640" y="1171080"/>
            <a:ext cx="8782200" cy="520740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1" name="CustomShape 8"/>
          <p:cNvSpPr/>
          <p:nvPr/>
        </p:nvSpPr>
        <p:spPr>
          <a:xfrm>
            <a:off x="179640" y="1052640"/>
            <a:ext cx="8782200" cy="4291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Definition</a:t>
            </a:r>
            <a:endParaRPr/>
          </a:p>
        </p:txBody>
      </p:sp>
      <p:sp>
        <p:nvSpPr>
          <p:cNvPr id="12" name="CustomShape 9"/>
          <p:cNvSpPr/>
          <p:nvPr/>
        </p:nvSpPr>
        <p:spPr>
          <a:xfrm>
            <a:off x="467640" y="3357000"/>
            <a:ext cx="8061840" cy="2517480"/>
          </a:xfrm>
          <a:prstGeom prst="wedgeRoundRectCallout">
            <a:avLst>
              <a:gd name="adj1" fmla="val -28157"/>
              <a:gd name="adj2" fmla="val 47734"/>
              <a:gd name="adj3" fmla="val 16667"/>
            </a:avLst>
          </a:prstGeom>
          <a:solidFill>
            <a:srgbClr val="C1C8A4"/>
          </a:solidFill>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nchor="ctr"/>
          <a:lstStyle/>
          <a:p>
            <a:pPr algn="just">
              <a:lnSpc>
                <a:spcPct val="100000"/>
              </a:lnSpc>
            </a:pPr>
            <a:r>
              <a:rPr lang="en-US" sz="1800" strike="noStrike" spc="-1">
                <a:solidFill>
                  <a:srgbClr val="000000"/>
                </a:solidFill>
                <a:uFill>
                  <a:solidFill>
                    <a:srgbClr val="FFFFFF"/>
                  </a:solidFill>
                </a:uFill>
                <a:latin typeface="Arial"/>
                <a:ea typeface="DejaVu Sans"/>
              </a:rPr>
              <a:t>“is an approach to developing </a:t>
            </a:r>
            <a:r>
              <a:rPr lang="en-US" sz="1800" b="1" strike="noStrike" spc="-1">
                <a:solidFill>
                  <a:srgbClr val="E37C4D"/>
                </a:solidFill>
                <a:uFill>
                  <a:solidFill>
                    <a:srgbClr val="FFFFFF"/>
                  </a:solidFill>
                </a:uFill>
                <a:latin typeface="Arial"/>
                <a:ea typeface="DejaVu Sans"/>
              </a:rPr>
              <a:t>a single application</a:t>
            </a:r>
            <a:r>
              <a:rPr lang="en-US" sz="1800" b="1" strike="noStrike" spc="-1">
                <a:solidFill>
                  <a:srgbClr val="000000"/>
                </a:solidFill>
                <a:uFill>
                  <a:solidFill>
                    <a:srgbClr val="FFFFFF"/>
                  </a:solidFill>
                </a:uFill>
                <a:latin typeface="Arial"/>
                <a:ea typeface="DejaVu Sans"/>
              </a:rPr>
              <a:t> </a:t>
            </a:r>
            <a:r>
              <a:rPr lang="en-US" sz="1800" strike="noStrike" spc="-1">
                <a:solidFill>
                  <a:srgbClr val="000000"/>
                </a:solidFill>
                <a:uFill>
                  <a:solidFill>
                    <a:srgbClr val="FFFFFF"/>
                  </a:solidFill>
                </a:uFill>
                <a:latin typeface="Arial"/>
                <a:ea typeface="DejaVu Sans"/>
              </a:rPr>
              <a:t>as a </a:t>
            </a:r>
            <a:r>
              <a:rPr lang="en-US" sz="1800" b="1" strike="noStrike" spc="-1">
                <a:solidFill>
                  <a:srgbClr val="000000"/>
                </a:solidFill>
                <a:uFill>
                  <a:solidFill>
                    <a:srgbClr val="FFFFFF"/>
                  </a:solidFill>
                </a:uFill>
                <a:latin typeface="Arial"/>
                <a:ea typeface="DejaVu Sans"/>
              </a:rPr>
              <a:t>suite</a:t>
            </a:r>
            <a:r>
              <a:rPr lang="en-US" sz="1800" strike="noStrike" spc="-1">
                <a:solidFill>
                  <a:srgbClr val="000000"/>
                </a:solidFill>
                <a:uFill>
                  <a:solidFill>
                    <a:srgbClr val="FFFFFF"/>
                  </a:solidFill>
                </a:uFill>
                <a:latin typeface="Arial"/>
                <a:ea typeface="DejaVu Sans"/>
              </a:rPr>
              <a:t> of</a:t>
            </a:r>
            <a:r>
              <a:rPr lang="en-US" sz="1800" b="1" strike="noStrike" spc="-1">
                <a:solidFill>
                  <a:srgbClr val="000000"/>
                </a:solidFill>
                <a:uFill>
                  <a:solidFill>
                    <a:srgbClr val="FFFFFF"/>
                  </a:solidFill>
                </a:uFill>
                <a:latin typeface="Arial"/>
                <a:ea typeface="DejaVu Sans"/>
              </a:rPr>
              <a:t> </a:t>
            </a:r>
            <a:endParaRPr/>
          </a:p>
          <a:p>
            <a:pPr algn="just">
              <a:lnSpc>
                <a:spcPct val="100000"/>
              </a:lnSpc>
            </a:pPr>
            <a:r>
              <a:rPr lang="en-US" sz="1800" b="1" strike="noStrike" spc="-1">
                <a:solidFill>
                  <a:srgbClr val="E37C4D"/>
                </a:solidFill>
                <a:uFill>
                  <a:solidFill>
                    <a:srgbClr val="FFFFFF"/>
                  </a:solidFill>
                </a:uFill>
                <a:latin typeface="Arial"/>
                <a:ea typeface="DejaVu Sans"/>
              </a:rPr>
              <a:t>small services</a:t>
            </a:r>
            <a:r>
              <a:rPr lang="en-US" sz="1800" strike="noStrike" spc="-1">
                <a:solidFill>
                  <a:srgbClr val="000000"/>
                </a:solidFill>
                <a:uFill>
                  <a:solidFill>
                    <a:srgbClr val="FFFFFF"/>
                  </a:solidFill>
                </a:uFill>
                <a:latin typeface="Arial"/>
                <a:ea typeface="DejaVu Sans"/>
              </a:rPr>
              <a:t>, each </a:t>
            </a:r>
            <a:r>
              <a:rPr lang="en-US" sz="1800" b="1" strike="noStrike" spc="-1">
                <a:solidFill>
                  <a:srgbClr val="000000"/>
                </a:solidFill>
                <a:uFill>
                  <a:solidFill>
                    <a:srgbClr val="FFFFFF"/>
                  </a:solidFill>
                </a:uFill>
                <a:latin typeface="Arial"/>
                <a:ea typeface="DejaVu Sans"/>
              </a:rPr>
              <a:t>running</a:t>
            </a:r>
            <a:r>
              <a:rPr lang="en-US" sz="1800" strike="noStrike" spc="-1">
                <a:solidFill>
                  <a:srgbClr val="000000"/>
                </a:solidFill>
                <a:uFill>
                  <a:solidFill>
                    <a:srgbClr val="FFFFFF"/>
                  </a:solidFill>
                </a:uFill>
                <a:latin typeface="Arial"/>
                <a:ea typeface="DejaVu Sans"/>
              </a:rPr>
              <a:t> in its</a:t>
            </a:r>
            <a:r>
              <a:rPr lang="en-US" sz="1800" b="1" strike="noStrike" spc="-1">
                <a:solidFill>
                  <a:srgbClr val="000000"/>
                </a:solidFill>
                <a:uFill>
                  <a:solidFill>
                    <a:srgbClr val="FFFFFF"/>
                  </a:solidFill>
                </a:uFill>
                <a:latin typeface="Arial"/>
                <a:ea typeface="DejaVu Sans"/>
              </a:rPr>
              <a:t> </a:t>
            </a:r>
            <a:r>
              <a:rPr lang="en-US" sz="1800" b="1" strike="noStrike" spc="-1">
                <a:solidFill>
                  <a:srgbClr val="E37C4D"/>
                </a:solidFill>
                <a:uFill>
                  <a:solidFill>
                    <a:srgbClr val="FFFFFF"/>
                  </a:solidFill>
                </a:uFill>
                <a:latin typeface="Arial"/>
                <a:ea typeface="DejaVu Sans"/>
              </a:rPr>
              <a:t>own process</a:t>
            </a:r>
            <a:r>
              <a:rPr lang="en-US" sz="1800" b="1" strike="noStrike" spc="-1">
                <a:solidFill>
                  <a:srgbClr val="000000"/>
                </a:solidFill>
                <a:uFill>
                  <a:solidFill>
                    <a:srgbClr val="FFFFFF"/>
                  </a:solidFill>
                </a:uFill>
                <a:latin typeface="Arial"/>
                <a:ea typeface="DejaVu Sans"/>
              </a:rPr>
              <a:t> </a:t>
            </a:r>
            <a:r>
              <a:rPr lang="en-US" sz="1800" strike="noStrike" spc="-1">
                <a:solidFill>
                  <a:srgbClr val="000000"/>
                </a:solidFill>
                <a:uFill>
                  <a:solidFill>
                    <a:srgbClr val="FFFFFF"/>
                  </a:solidFill>
                </a:uFill>
                <a:latin typeface="Arial"/>
                <a:ea typeface="DejaVu Sans"/>
              </a:rPr>
              <a:t>and </a:t>
            </a:r>
            <a:r>
              <a:rPr lang="en-US" sz="1800" b="1" strike="noStrike" spc="-1">
                <a:solidFill>
                  <a:srgbClr val="000000"/>
                </a:solidFill>
                <a:uFill>
                  <a:solidFill>
                    <a:srgbClr val="FFFFFF"/>
                  </a:solidFill>
                </a:uFill>
                <a:latin typeface="Arial"/>
                <a:ea typeface="DejaVu Sans"/>
              </a:rPr>
              <a:t>communicating</a:t>
            </a:r>
            <a:r>
              <a:rPr lang="en-US" sz="1800" strike="noStrike" spc="-1">
                <a:solidFill>
                  <a:srgbClr val="000000"/>
                </a:solidFill>
                <a:uFill>
                  <a:solidFill>
                    <a:srgbClr val="FFFFFF"/>
                  </a:solidFill>
                </a:uFill>
                <a:latin typeface="Arial"/>
                <a:ea typeface="DejaVu Sans"/>
              </a:rPr>
              <a:t> with </a:t>
            </a:r>
            <a:r>
              <a:rPr lang="en-US" sz="1800" b="1" strike="noStrike" spc="-1">
                <a:solidFill>
                  <a:srgbClr val="E37C4D"/>
                </a:solidFill>
                <a:uFill>
                  <a:solidFill>
                    <a:srgbClr val="FFFFFF"/>
                  </a:solidFill>
                </a:uFill>
                <a:latin typeface="Arial"/>
                <a:ea typeface="DejaVu Sans"/>
              </a:rPr>
              <a:t>lightweight mechanisms</a:t>
            </a:r>
            <a:r>
              <a:rPr lang="en-US" sz="1800" strike="noStrike" spc="-1">
                <a:solidFill>
                  <a:srgbClr val="000000"/>
                </a:solidFill>
                <a:uFill>
                  <a:solidFill>
                    <a:srgbClr val="FFFFFF"/>
                  </a:solidFill>
                </a:uFill>
                <a:latin typeface="Arial"/>
                <a:ea typeface="DejaVu Sans"/>
              </a:rPr>
              <a:t>, often an HTTP resource API. These services are built around </a:t>
            </a:r>
            <a:r>
              <a:rPr lang="en-US" sz="1800" b="1" strike="noStrike" spc="-1">
                <a:solidFill>
                  <a:srgbClr val="E37C4D"/>
                </a:solidFill>
                <a:uFill>
                  <a:solidFill>
                    <a:srgbClr val="FFFFFF"/>
                  </a:solidFill>
                </a:uFill>
                <a:latin typeface="Arial"/>
                <a:ea typeface="DejaVu Sans"/>
              </a:rPr>
              <a:t>business capabilities </a:t>
            </a:r>
            <a:r>
              <a:rPr lang="en-US" sz="1800" strike="noStrike" spc="-1">
                <a:solidFill>
                  <a:srgbClr val="000000"/>
                </a:solidFill>
                <a:uFill>
                  <a:solidFill>
                    <a:srgbClr val="FFFFFF"/>
                  </a:solidFill>
                </a:uFill>
                <a:latin typeface="Arial"/>
                <a:ea typeface="DejaVu Sans"/>
              </a:rPr>
              <a:t>and </a:t>
            </a:r>
            <a:r>
              <a:rPr lang="en-US" sz="1800" b="1" strike="noStrike" spc="-1">
                <a:solidFill>
                  <a:srgbClr val="E37C4D"/>
                </a:solidFill>
                <a:uFill>
                  <a:solidFill>
                    <a:srgbClr val="FFFFFF"/>
                  </a:solidFill>
                </a:uFill>
                <a:latin typeface="Arial"/>
                <a:ea typeface="DejaVu Sans"/>
              </a:rPr>
              <a:t>independently deployable</a:t>
            </a:r>
            <a:r>
              <a:rPr lang="en-US" sz="1800" b="1" strike="noStrike" spc="-1">
                <a:solidFill>
                  <a:srgbClr val="000000"/>
                </a:solidFill>
                <a:uFill>
                  <a:solidFill>
                    <a:srgbClr val="FFFFFF"/>
                  </a:solidFill>
                </a:uFill>
                <a:latin typeface="Arial"/>
                <a:ea typeface="DejaVu Sans"/>
              </a:rPr>
              <a:t> </a:t>
            </a:r>
            <a:r>
              <a:rPr lang="en-US" sz="1800" strike="noStrike" spc="-1">
                <a:solidFill>
                  <a:srgbClr val="000000"/>
                </a:solidFill>
                <a:uFill>
                  <a:solidFill>
                    <a:srgbClr val="FFFFFF"/>
                  </a:solidFill>
                </a:uFill>
                <a:latin typeface="Arial"/>
                <a:ea typeface="DejaVu Sans"/>
              </a:rPr>
              <a:t>by fully automated deployment machinery. There is a bare minimum of centralized management of these services, which may be written in</a:t>
            </a:r>
            <a:r>
              <a:rPr lang="en-US" sz="1800" b="1" strike="noStrike" spc="-1">
                <a:solidFill>
                  <a:srgbClr val="000000"/>
                </a:solidFill>
                <a:uFill>
                  <a:solidFill>
                    <a:srgbClr val="FFFFFF"/>
                  </a:solidFill>
                </a:uFill>
                <a:latin typeface="Arial"/>
                <a:ea typeface="DejaVu Sans"/>
              </a:rPr>
              <a:t> </a:t>
            </a:r>
            <a:r>
              <a:rPr lang="en-US" sz="1800" b="1" strike="noStrike" spc="-1">
                <a:solidFill>
                  <a:srgbClr val="E37C4D"/>
                </a:solidFill>
                <a:uFill>
                  <a:solidFill>
                    <a:srgbClr val="FFFFFF"/>
                  </a:solidFill>
                </a:uFill>
                <a:latin typeface="Arial"/>
                <a:ea typeface="DejaVu Sans"/>
              </a:rPr>
              <a:t>different programming languages </a:t>
            </a:r>
            <a:r>
              <a:rPr lang="en-US" sz="1800" strike="noStrike" spc="-1">
                <a:solidFill>
                  <a:srgbClr val="000000"/>
                </a:solidFill>
                <a:uFill>
                  <a:solidFill>
                    <a:srgbClr val="FFFFFF"/>
                  </a:solidFill>
                </a:uFill>
                <a:latin typeface="Arial"/>
                <a:ea typeface="DejaVu Sans"/>
              </a:rPr>
              <a:t>and use </a:t>
            </a:r>
            <a:r>
              <a:rPr lang="en-US" sz="1800" b="1" strike="noStrike" spc="-1">
                <a:solidFill>
                  <a:srgbClr val="E37C4D"/>
                </a:solidFill>
                <a:uFill>
                  <a:solidFill>
                    <a:srgbClr val="FFFFFF"/>
                  </a:solidFill>
                </a:uFill>
                <a:latin typeface="Arial"/>
                <a:ea typeface="DejaVu Sans"/>
              </a:rPr>
              <a:t>different data storage technologies.</a:t>
            </a:r>
            <a:r>
              <a:rPr lang="en-US" sz="1800" b="1" strike="noStrike" spc="-1">
                <a:solidFill>
                  <a:srgbClr val="000000"/>
                </a:solidFill>
                <a:uFill>
                  <a:solidFill>
                    <a:srgbClr val="FFFFFF"/>
                  </a:solidFill>
                </a:uFill>
                <a:latin typeface="Arial"/>
                <a:ea typeface="DejaVu Sans"/>
              </a:rPr>
              <a:t>”</a:t>
            </a:r>
            <a:endParaRPr/>
          </a:p>
        </p:txBody>
      </p:sp>
      <p:sp>
        <p:nvSpPr>
          <p:cNvPr id="13" name="CustomShape 10"/>
          <p:cNvSpPr/>
          <p:nvPr/>
        </p:nvSpPr>
        <p:spPr>
          <a:xfrm>
            <a:off x="5235840" y="5877360"/>
            <a:ext cx="3275280" cy="362160"/>
          </a:xfrm>
          <a:prstGeom prst="rect">
            <a:avLst/>
          </a:prstGeom>
          <a:noFill/>
          <a:ln>
            <a:noFill/>
          </a:ln>
        </p:spPr>
        <p:style>
          <a:lnRef idx="2">
            <a:schemeClr val="accent3"/>
          </a:lnRef>
          <a:fillRef idx="1">
            <a:schemeClr val="lt1"/>
          </a:fillRef>
          <a:effectRef idx="0">
            <a:schemeClr val="accent3"/>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Arial"/>
                <a:ea typeface="DejaVu Sans"/>
              </a:rPr>
              <a:t>[M. Fowler and J. Lewis, 2014]</a:t>
            </a:r>
            <a:endParaRPr/>
          </a:p>
        </p:txBody>
      </p:sp>
      <p:sp>
        <p:nvSpPr>
          <p:cNvPr id="14" name="CustomShape 11"/>
          <p:cNvSpPr/>
          <p:nvPr/>
        </p:nvSpPr>
        <p:spPr>
          <a:xfrm>
            <a:off x="467640" y="1989000"/>
            <a:ext cx="4565520" cy="102600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“Microservices are SOA done right”</a:t>
            </a:r>
            <a:endParaRPr/>
          </a:p>
        </p:txBody>
      </p:sp>
      <p:sp>
        <p:nvSpPr>
          <p:cNvPr id="15" name="CustomShape 12"/>
          <p:cNvSpPr/>
          <p:nvPr/>
        </p:nvSpPr>
        <p:spPr>
          <a:xfrm>
            <a:off x="5181120" y="2062440"/>
            <a:ext cx="3201480" cy="27036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a:lnSpc>
                <a:spcPct val="100000"/>
              </a:lnSpc>
            </a:pPr>
            <a:r>
              <a:rPr lang="en-US" sz="1200" b="1" strike="noStrike" spc="-1">
                <a:solidFill>
                  <a:srgbClr val="000000"/>
                </a:solidFill>
                <a:uFill>
                  <a:solidFill>
                    <a:srgbClr val="FFFFFF"/>
                  </a:solidFill>
                </a:uFill>
                <a:latin typeface="Arial"/>
                <a:ea typeface="DejaVu Sans"/>
              </a:rPr>
              <a:t>M. Fowler and J. Lewis, 2014</a:t>
            </a:r>
            <a:endParaRPr/>
          </a:p>
        </p:txBody>
      </p:sp>
      <p:sp>
        <p:nvSpPr>
          <p:cNvPr id="16" name="CustomShape 13"/>
          <p:cNvSpPr/>
          <p:nvPr/>
        </p:nvSpPr>
        <p:spPr>
          <a:xfrm>
            <a:off x="5181120" y="2650320"/>
            <a:ext cx="3137400" cy="4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trike="noStrike" spc="-1">
                <a:solidFill>
                  <a:srgbClr val="000000"/>
                </a:solidFill>
                <a:uFill>
                  <a:solidFill>
                    <a:srgbClr val="FFFFFF"/>
                  </a:solidFill>
                </a:uFill>
                <a:latin typeface="Helvetica Neue"/>
                <a:ea typeface="DejaVu Sans"/>
              </a:rPr>
              <a:t>G. Radchenko, O. Taipale, and D. Savchenko, 2015</a:t>
            </a:r>
            <a:endParaRPr/>
          </a:p>
        </p:txBody>
      </p:sp>
      <p:sp>
        <p:nvSpPr>
          <p:cNvPr id="17" name="CustomShape 14"/>
          <p:cNvSpPr/>
          <p:nvPr/>
        </p:nvSpPr>
        <p:spPr>
          <a:xfrm>
            <a:off x="5181120" y="2356560"/>
            <a:ext cx="2825640" cy="27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trike="noStrike" spc="-1">
                <a:solidFill>
                  <a:srgbClr val="000000"/>
                </a:solidFill>
                <a:uFill>
                  <a:solidFill>
                    <a:srgbClr val="FFFFFF"/>
                  </a:solidFill>
                </a:uFill>
                <a:latin typeface="Helvetica Neue"/>
                <a:ea typeface="DejaVu Sans"/>
              </a:rPr>
              <a:t>A. Cockcroft, 2015</a:t>
            </a:r>
            <a:endParaRPr/>
          </a:p>
        </p:txBody>
      </p:sp>
      <p:pic>
        <p:nvPicPr>
          <p:cNvPr id="18" name="Picture 17"/>
          <p:cNvPicPr/>
          <p:nvPr/>
        </p:nvPicPr>
        <p:blipFill>
          <a:blip r:embed="rId2"/>
          <a:stretch/>
        </p:blipFill>
        <p:spPr>
          <a:xfrm>
            <a:off x="360" y="0"/>
            <a:ext cx="360" cy="360"/>
          </a:xfrm>
          <a:prstGeom prst="rect">
            <a:avLst/>
          </a:prstGeom>
          <a:ln>
            <a:noFill/>
          </a:ln>
        </p:spPr>
      </p:pic>
      <p:sp>
        <p:nvSpPr>
          <p:cNvPr id="19"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20" name="Slide Number Placeholder 3"/>
          <p:cNvSpPr>
            <a:spLocks noGrp="1"/>
          </p:cNvSpPr>
          <p:nvPr>
            <p:ph type="sldNum" sz="quarter" idx="12"/>
          </p:nvPr>
        </p:nvSpPr>
        <p:spPr>
          <a:xfrm>
            <a:off x="8643938" y="6570615"/>
            <a:ext cx="249237" cy="288925"/>
          </a:xfrm>
        </p:spPr>
        <p:txBody>
          <a:bodyPr/>
          <a:lstStyle/>
          <a:p>
            <a:pPr>
              <a:defRPr/>
            </a:pPr>
            <a:r>
              <a:rPr lang="en-GB" dirty="0" smtClean="0"/>
              <a:t>44</a:t>
            </a:r>
            <a:endParaRPr lang="en-GB" dirty="0"/>
          </a:p>
        </p:txBody>
      </p:sp>
    </p:spTree>
    <p:extLst>
      <p:ext uri="{BB962C8B-B14F-4D97-AF65-F5344CB8AC3E}">
        <p14:creationId xmlns:p14="http://schemas.microsoft.com/office/powerpoint/2010/main" val="3443703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3"/>
          <p:cNvSpPr/>
          <p:nvPr/>
        </p:nvSpPr>
        <p:spPr>
          <a:xfrm>
            <a:off x="376348" y="435368"/>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Size of a Microservice</a:t>
            </a:r>
            <a:endParaRPr/>
          </a:p>
        </p:txBody>
      </p:sp>
      <p:sp>
        <p:nvSpPr>
          <p:cNvPr id="8" name="CustomShape 4"/>
          <p:cNvSpPr/>
          <p:nvPr/>
        </p:nvSpPr>
        <p:spPr>
          <a:xfrm>
            <a:off x="224068" y="112088"/>
            <a:ext cx="7533000" cy="357480"/>
          </a:xfrm>
          <a:prstGeom prst="rect">
            <a:avLst/>
          </a:prstGeom>
          <a:noFill/>
          <a:ln>
            <a:noFill/>
          </a:ln>
        </p:spPr>
        <p:style>
          <a:lnRef idx="0">
            <a:scrgbClr r="0" g="0" b="0"/>
          </a:lnRef>
          <a:fillRef idx="0">
            <a:scrgbClr r="0" g="0" b="0"/>
          </a:fillRef>
          <a:effectRef idx="0">
            <a:scrgbClr r="0" g="0" b="0"/>
          </a:effectRef>
          <a:fontRef idx="minor"/>
        </p:style>
      </p:sp>
      <p:sp>
        <p:nvSpPr>
          <p:cNvPr id="9" name="CustomShape 5"/>
          <p:cNvSpPr/>
          <p:nvPr/>
        </p:nvSpPr>
        <p:spPr>
          <a:xfrm>
            <a:off x="6705508" y="1011368"/>
            <a:ext cx="2229480" cy="63648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algn="r">
              <a:lnSpc>
                <a:spcPct val="100000"/>
              </a:lnSpc>
            </a:pPr>
            <a:r>
              <a:rPr lang="en-US" sz="1800" b="1" strike="noStrike" spc="-1">
                <a:solidFill>
                  <a:srgbClr val="000000"/>
                </a:solidFill>
                <a:uFill>
                  <a:solidFill>
                    <a:srgbClr val="FFFFFF"/>
                  </a:solidFill>
                </a:uFill>
                <a:latin typeface="Arial"/>
                <a:ea typeface="DejaVu Sans"/>
              </a:rPr>
              <a:t>Articles Found: 9</a:t>
            </a:r>
            <a:endParaRPr/>
          </a:p>
          <a:p>
            <a:pPr algn="r">
              <a:lnSpc>
                <a:spcPct val="100000"/>
              </a:lnSpc>
            </a:pPr>
            <a:r>
              <a:rPr lang="en-US" sz="1800" b="1" strike="noStrike" spc="-1">
                <a:solidFill>
                  <a:srgbClr val="000000"/>
                </a:solidFill>
                <a:uFill>
                  <a:solidFill>
                    <a:srgbClr val="FFFFFF"/>
                  </a:solidFill>
                </a:uFill>
                <a:latin typeface="Arial"/>
                <a:ea typeface="DejaVu Sans"/>
              </a:rPr>
              <a:t>Selected: 3</a:t>
            </a:r>
            <a:endParaRPr/>
          </a:p>
        </p:txBody>
      </p:sp>
      <p:sp>
        <p:nvSpPr>
          <p:cNvPr id="10" name="CustomShape 6"/>
          <p:cNvSpPr/>
          <p:nvPr/>
        </p:nvSpPr>
        <p:spPr>
          <a:xfrm>
            <a:off x="584788" y="5260088"/>
            <a:ext cx="7845840" cy="861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Granularity of a service is determined by the number of operations, type of parameters of operations and size of messages.</a:t>
            </a:r>
            <a:endParaRPr/>
          </a:p>
        </p:txBody>
      </p:sp>
      <p:pic>
        <p:nvPicPr>
          <p:cNvPr id="11" name="Picture 21"/>
          <p:cNvPicPr/>
          <p:nvPr/>
        </p:nvPicPr>
        <p:blipFill>
          <a:blip r:embed="rId2"/>
          <a:stretch/>
        </p:blipFill>
        <p:spPr>
          <a:xfrm>
            <a:off x="5841148" y="2307728"/>
            <a:ext cx="3095640" cy="645120"/>
          </a:xfrm>
          <a:prstGeom prst="rect">
            <a:avLst/>
          </a:prstGeom>
          <a:ln>
            <a:noFill/>
          </a:ln>
        </p:spPr>
      </p:pic>
      <p:pic>
        <p:nvPicPr>
          <p:cNvPr id="12" name="Picture 22"/>
          <p:cNvPicPr/>
          <p:nvPr/>
        </p:nvPicPr>
        <p:blipFill>
          <a:blip r:embed="rId3"/>
          <a:stretch/>
        </p:blipFill>
        <p:spPr>
          <a:xfrm>
            <a:off x="5841148" y="2953654"/>
            <a:ext cx="2834640" cy="645120"/>
          </a:xfrm>
          <a:prstGeom prst="rect">
            <a:avLst/>
          </a:prstGeom>
          <a:ln>
            <a:noFill/>
          </a:ln>
        </p:spPr>
      </p:pic>
      <p:pic>
        <p:nvPicPr>
          <p:cNvPr id="13" name="Picture 23"/>
          <p:cNvPicPr/>
          <p:nvPr/>
        </p:nvPicPr>
        <p:blipFill>
          <a:blip r:embed="rId4"/>
          <a:stretch/>
        </p:blipFill>
        <p:spPr>
          <a:xfrm>
            <a:off x="4689148" y="3963728"/>
            <a:ext cx="4102560" cy="789120"/>
          </a:xfrm>
          <a:prstGeom prst="rect">
            <a:avLst/>
          </a:prstGeom>
          <a:ln>
            <a:noFill/>
          </a:ln>
        </p:spPr>
      </p:pic>
      <p:pic>
        <p:nvPicPr>
          <p:cNvPr id="14" name="Picture 24"/>
          <p:cNvPicPr/>
          <p:nvPr/>
        </p:nvPicPr>
        <p:blipFill>
          <a:blip r:embed="rId5"/>
          <a:stretch/>
        </p:blipFill>
        <p:spPr>
          <a:xfrm>
            <a:off x="80788" y="1227368"/>
            <a:ext cx="5582880" cy="2229480"/>
          </a:xfrm>
          <a:prstGeom prst="rect">
            <a:avLst/>
          </a:prstGeom>
          <a:ln>
            <a:noFill/>
          </a:ln>
        </p:spPr>
      </p:pic>
      <p:pic>
        <p:nvPicPr>
          <p:cNvPr id="15" name="Picture 27"/>
          <p:cNvPicPr/>
          <p:nvPr/>
        </p:nvPicPr>
        <p:blipFill>
          <a:blip r:embed="rId6"/>
          <a:stretch/>
        </p:blipFill>
        <p:spPr>
          <a:xfrm>
            <a:off x="1088788" y="3387728"/>
            <a:ext cx="2162880" cy="789120"/>
          </a:xfrm>
          <a:prstGeom prst="rect">
            <a:avLst/>
          </a:prstGeom>
          <a:ln>
            <a:noFill/>
          </a:ln>
        </p:spPr>
      </p:pic>
      <p:sp>
        <p:nvSpPr>
          <p:cNvPr id="16" name="Line 7"/>
          <p:cNvSpPr/>
          <p:nvPr/>
        </p:nvSpPr>
        <p:spPr>
          <a:xfrm>
            <a:off x="5625148" y="2019368"/>
            <a:ext cx="0" cy="1800360"/>
          </a:xfrm>
          <a:prstGeom prst="line">
            <a:avLst/>
          </a:prstGeom>
          <a:ln>
            <a:round/>
          </a:ln>
        </p:spPr>
        <p:style>
          <a:lnRef idx="3">
            <a:schemeClr val="dk1"/>
          </a:lnRef>
          <a:fillRef idx="0">
            <a:schemeClr val="dk1"/>
          </a:fillRef>
          <a:effectRef idx="2">
            <a:schemeClr val="dk1"/>
          </a:effectRef>
          <a:fontRef idx="minor"/>
        </p:style>
      </p:sp>
      <p:sp>
        <p:nvSpPr>
          <p:cNvPr id="17" name="Line 8"/>
          <p:cNvSpPr/>
          <p:nvPr/>
        </p:nvSpPr>
        <p:spPr>
          <a:xfrm>
            <a:off x="4833148" y="3819728"/>
            <a:ext cx="1656000" cy="0"/>
          </a:xfrm>
          <a:prstGeom prst="line">
            <a:avLst/>
          </a:prstGeom>
          <a:ln>
            <a:round/>
          </a:ln>
        </p:spPr>
        <p:style>
          <a:lnRef idx="3">
            <a:schemeClr val="dk1"/>
          </a:lnRef>
          <a:fillRef idx="0">
            <a:schemeClr val="dk1"/>
          </a:fillRef>
          <a:effectRef idx="2">
            <a:schemeClr val="dk1"/>
          </a:effectRef>
          <a:fontRef idx="minor"/>
        </p:style>
      </p:sp>
      <p:pic>
        <p:nvPicPr>
          <p:cNvPr id="18" name="Picture 17"/>
          <p:cNvPicPr/>
          <p:nvPr/>
        </p:nvPicPr>
        <p:blipFill>
          <a:blip r:embed="rId7"/>
          <a:stretch/>
        </p:blipFill>
        <p:spPr>
          <a:xfrm>
            <a:off x="-26492" y="30728"/>
            <a:ext cx="360" cy="360"/>
          </a:xfrm>
          <a:prstGeom prst="rect">
            <a:avLst/>
          </a:prstGeom>
          <a:ln>
            <a:noFill/>
          </a:ln>
        </p:spPr>
      </p:pic>
      <p:sp>
        <p:nvSpPr>
          <p:cNvPr id="19"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20" name="Slide Number Placeholder 3"/>
          <p:cNvSpPr>
            <a:spLocks noGrp="1"/>
          </p:cNvSpPr>
          <p:nvPr>
            <p:ph type="sldNum" sz="quarter" idx="12"/>
          </p:nvPr>
        </p:nvSpPr>
        <p:spPr>
          <a:xfrm>
            <a:off x="8643938" y="6570615"/>
            <a:ext cx="249237" cy="288925"/>
          </a:xfrm>
        </p:spPr>
        <p:txBody>
          <a:bodyPr/>
          <a:lstStyle/>
          <a:p>
            <a:pPr>
              <a:defRPr/>
            </a:pPr>
            <a:r>
              <a:rPr lang="en-GB" dirty="0" smtClean="0"/>
              <a:t>45</a:t>
            </a:r>
            <a:endParaRPr lang="en-GB" dirty="0"/>
          </a:p>
        </p:txBody>
      </p:sp>
    </p:spTree>
    <p:extLst>
      <p:ext uri="{BB962C8B-B14F-4D97-AF65-F5344CB8AC3E}">
        <p14:creationId xmlns:p14="http://schemas.microsoft.com/office/powerpoint/2010/main" val="306032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38</a:t>
            </a:fld>
            <a:endParaRPr lang="en-GB" dirty="0"/>
          </a:p>
        </p:txBody>
      </p:sp>
      <p:sp>
        <p:nvSpPr>
          <p:cNvPr id="7" name="CustomShape 4"/>
          <p:cNvSpPr/>
          <p:nvPr/>
        </p:nvSpPr>
        <p:spPr>
          <a:xfrm>
            <a:off x="403200" y="30708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for Services</a:t>
            </a:r>
            <a:endParaRPr/>
          </a:p>
        </p:txBody>
      </p:sp>
      <p:sp>
        <p:nvSpPr>
          <p:cNvPr id="8" name="CustomShape 5"/>
          <p:cNvSpPr/>
          <p:nvPr/>
        </p:nvSpPr>
        <p:spPr>
          <a:xfrm>
            <a:off x="250920" y="-16200"/>
            <a:ext cx="7532640" cy="357120"/>
          </a:xfrm>
          <a:prstGeom prst="rect">
            <a:avLst/>
          </a:prstGeom>
          <a:noFill/>
          <a:ln>
            <a:noFill/>
          </a:ln>
        </p:spPr>
        <p:style>
          <a:lnRef idx="0">
            <a:scrgbClr r="0" g="0" b="0"/>
          </a:lnRef>
          <a:fillRef idx="0">
            <a:scrgbClr r="0" g="0" b="0"/>
          </a:fillRef>
          <a:effectRef idx="0">
            <a:scrgbClr r="0" g="0" b="0"/>
          </a:effectRef>
          <a:fontRef idx="minor"/>
        </p:style>
      </p:sp>
      <p:pic>
        <p:nvPicPr>
          <p:cNvPr id="9" name="Picture 8"/>
          <p:cNvPicPr/>
          <p:nvPr/>
        </p:nvPicPr>
        <p:blipFill>
          <a:blip r:embed="rId2"/>
          <a:stretch/>
        </p:blipFill>
        <p:spPr>
          <a:xfrm>
            <a:off x="360" y="-97560"/>
            <a:ext cx="360" cy="360"/>
          </a:xfrm>
          <a:prstGeom prst="rect">
            <a:avLst/>
          </a:prstGeom>
          <a:ln>
            <a:noFill/>
          </a:ln>
        </p:spPr>
      </p:pic>
      <p:pic>
        <p:nvPicPr>
          <p:cNvPr id="10" name="Picture 9"/>
          <p:cNvPicPr/>
          <p:nvPr/>
        </p:nvPicPr>
        <p:blipFill>
          <a:blip r:embed="rId3"/>
          <a:stretch/>
        </p:blipFill>
        <p:spPr>
          <a:xfrm>
            <a:off x="1280520" y="1639800"/>
            <a:ext cx="6671880" cy="3141360"/>
          </a:xfrm>
          <a:prstGeom prst="rect">
            <a:avLst/>
          </a:prstGeom>
          <a:ln>
            <a:noFill/>
          </a:ln>
        </p:spPr>
      </p:pic>
      <p:sp>
        <p:nvSpPr>
          <p:cNvPr id="11"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284339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of a microservice</a:t>
            </a:r>
            <a:endParaRPr/>
          </a:p>
        </p:txBody>
      </p:sp>
      <p:sp>
        <p:nvSpPr>
          <p:cNvPr id="8" name="CustomShape 5"/>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Coupling</a:t>
            </a:r>
            <a:endParaRPr/>
          </a:p>
        </p:txBody>
      </p:sp>
      <p:pic>
        <p:nvPicPr>
          <p:cNvPr id="9" name="Picture 97"/>
          <p:cNvPicPr/>
          <p:nvPr/>
        </p:nvPicPr>
        <p:blipFill>
          <a:blip r:embed="rId2"/>
          <a:stretch/>
        </p:blipFill>
        <p:spPr>
          <a:xfrm>
            <a:off x="2123640" y="1052640"/>
            <a:ext cx="4893840" cy="2437920"/>
          </a:xfrm>
          <a:prstGeom prst="rect">
            <a:avLst/>
          </a:prstGeom>
          <a:ln>
            <a:noFill/>
          </a:ln>
        </p:spPr>
      </p:pic>
      <p:pic>
        <p:nvPicPr>
          <p:cNvPr id="10" name="Picture 99"/>
          <p:cNvPicPr/>
          <p:nvPr/>
        </p:nvPicPr>
        <p:blipFill>
          <a:blip r:embed="rId3"/>
          <a:stretch/>
        </p:blipFill>
        <p:spPr>
          <a:xfrm>
            <a:off x="4078080" y="3933000"/>
            <a:ext cx="1933560" cy="554400"/>
          </a:xfrm>
          <a:prstGeom prst="rect">
            <a:avLst/>
          </a:prstGeom>
          <a:ln>
            <a:noFill/>
          </a:ln>
        </p:spPr>
      </p:pic>
      <p:pic>
        <p:nvPicPr>
          <p:cNvPr id="11" name="Picture 100"/>
          <p:cNvPicPr/>
          <p:nvPr/>
        </p:nvPicPr>
        <p:blipFill>
          <a:blip r:embed="rId4"/>
          <a:stretch/>
        </p:blipFill>
        <p:spPr>
          <a:xfrm>
            <a:off x="2988000" y="4518360"/>
            <a:ext cx="3417120" cy="1860120"/>
          </a:xfrm>
          <a:prstGeom prst="rect">
            <a:avLst/>
          </a:prstGeom>
          <a:ln>
            <a:noFill/>
          </a:ln>
        </p:spPr>
      </p:pic>
      <p:sp>
        <p:nvSpPr>
          <p:cNvPr id="12" name="Line 6"/>
          <p:cNvSpPr/>
          <p:nvPr/>
        </p:nvSpPr>
        <p:spPr>
          <a:xfrm>
            <a:off x="2627640" y="3789000"/>
            <a:ext cx="4464360" cy="0"/>
          </a:xfrm>
          <a:prstGeom prst="line">
            <a:avLst/>
          </a:prstGeom>
          <a:ln>
            <a:round/>
          </a:ln>
        </p:spPr>
        <p:style>
          <a:lnRef idx="3">
            <a:schemeClr val="dk1"/>
          </a:lnRef>
          <a:fillRef idx="0">
            <a:schemeClr val="dk1"/>
          </a:fillRef>
          <a:effectRef idx="2">
            <a:schemeClr val="dk1"/>
          </a:effectRef>
          <a:fontRef idx="minor"/>
        </p:style>
      </p:sp>
      <p:pic>
        <p:nvPicPr>
          <p:cNvPr id="13" name="Picture 12"/>
          <p:cNvPicPr/>
          <p:nvPr/>
        </p:nvPicPr>
        <p:blipFill>
          <a:blip r:embed="rId5"/>
          <a:stretch/>
        </p:blipFill>
        <p:spPr>
          <a:xfrm>
            <a:off x="360" y="0"/>
            <a:ext cx="360" cy="360"/>
          </a:xfrm>
          <a:prstGeom prst="rect">
            <a:avLst/>
          </a:prstGeom>
          <a:ln>
            <a:noFill/>
          </a:ln>
        </p:spPr>
      </p:pic>
      <p:sp>
        <p:nvSpPr>
          <p:cNvPr id="1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5" name="Slide Number Placeholder 3"/>
          <p:cNvSpPr>
            <a:spLocks noGrp="1"/>
          </p:cNvSpPr>
          <p:nvPr>
            <p:ph type="sldNum" sz="quarter" idx="12"/>
          </p:nvPr>
        </p:nvSpPr>
        <p:spPr>
          <a:xfrm>
            <a:off x="8643938" y="6570615"/>
            <a:ext cx="249237" cy="288925"/>
          </a:xfrm>
        </p:spPr>
        <p:txBody>
          <a:bodyPr/>
          <a:lstStyle/>
          <a:p>
            <a:pPr>
              <a:defRPr/>
            </a:pPr>
            <a:r>
              <a:rPr lang="en-GB" dirty="0" smtClean="0"/>
              <a:t>47</a:t>
            </a:r>
            <a:endParaRPr lang="en-GB" dirty="0"/>
          </a:p>
        </p:txBody>
      </p:sp>
    </p:spTree>
    <p:extLst>
      <p:ext uri="{BB962C8B-B14F-4D97-AF65-F5344CB8AC3E}">
        <p14:creationId xmlns:p14="http://schemas.microsoft.com/office/powerpoint/2010/main" val="224865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4</a:t>
            </a:fld>
            <a:endParaRPr lang="en-GB" dirty="0"/>
          </a:p>
        </p:txBody>
      </p:sp>
      <p:sp>
        <p:nvSpPr>
          <p:cNvPr id="6" name="CustomShape 3"/>
          <p:cNvSpPr/>
          <p:nvPr/>
        </p:nvSpPr>
        <p:spPr>
          <a:xfrm>
            <a:off x="8643960" y="6570720"/>
            <a:ext cx="24624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F21C163-1E84-4C09-A05F-9A5EE4010B9D}" type="slidenum">
              <a:rPr lang="en-US" sz="800" strike="noStrike" spc="-1">
                <a:solidFill>
                  <a:srgbClr val="FFFFFF"/>
                </a:solidFill>
                <a:uFill>
                  <a:solidFill>
                    <a:srgbClr val="FFFFFF"/>
                  </a:solidFill>
                </a:uFill>
                <a:latin typeface="Arial"/>
                <a:ea typeface="DejaVu Sans"/>
              </a:rPr>
              <a:t>4</a:t>
            </a:fld>
            <a:endParaRPr/>
          </a:p>
        </p:txBody>
      </p:sp>
      <p:sp>
        <p:nvSpPr>
          <p:cNvPr id="7" name="CustomShape 4"/>
          <p:cNvSpPr/>
          <p:nvPr/>
        </p:nvSpPr>
        <p:spPr>
          <a:xfrm>
            <a:off x="7236360" y="1917000"/>
            <a:ext cx="181800" cy="366480"/>
          </a:xfrm>
          <a:prstGeom prst="rect">
            <a:avLst/>
          </a:prstGeom>
          <a:noFill/>
          <a:ln>
            <a:noFill/>
          </a:ln>
        </p:spPr>
        <p:style>
          <a:lnRef idx="2">
            <a:schemeClr val="accent3"/>
          </a:lnRef>
          <a:fillRef idx="1">
            <a:schemeClr val="lt1"/>
          </a:fillRef>
          <a:effectRef idx="0">
            <a:schemeClr val="accent3"/>
          </a:effectRef>
          <a:fontRef idx="minor"/>
        </p:style>
      </p:sp>
      <p:pic>
        <p:nvPicPr>
          <p:cNvPr id="8" name="Picture 7"/>
          <p:cNvPicPr/>
          <p:nvPr/>
        </p:nvPicPr>
        <p:blipFill>
          <a:blip r:embed="rId2"/>
          <a:stretch/>
        </p:blipFill>
        <p:spPr>
          <a:xfrm>
            <a:off x="360" y="0"/>
            <a:ext cx="360" cy="360"/>
          </a:xfrm>
          <a:prstGeom prst="rect">
            <a:avLst/>
          </a:prstGeom>
          <a:ln>
            <a:noFill/>
          </a:ln>
        </p:spPr>
      </p:pic>
      <p:sp>
        <p:nvSpPr>
          <p:cNvPr id="10" name="CustomShape 6"/>
          <p:cNvSpPr/>
          <p:nvPr/>
        </p:nvSpPr>
        <p:spPr>
          <a:xfrm>
            <a:off x="8646480" y="6570720"/>
            <a:ext cx="245880" cy="28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80C7351-F6F4-4579-AFCB-47C72F4AEF2A}" type="slidenum">
              <a:rPr lang="en-US" sz="800" strike="noStrike" spc="-1">
                <a:solidFill>
                  <a:srgbClr val="FFFFFF"/>
                </a:solidFill>
                <a:uFill>
                  <a:solidFill>
                    <a:srgbClr val="FFFFFF"/>
                  </a:solidFill>
                </a:uFill>
                <a:latin typeface="Arial"/>
                <a:ea typeface="DejaVu Sans"/>
              </a:rPr>
              <a:t>4</a:t>
            </a:fld>
            <a:endParaRPr/>
          </a:p>
        </p:txBody>
      </p:sp>
      <p:sp>
        <p:nvSpPr>
          <p:cNvPr id="11" name="CustomShape 7"/>
          <p:cNvSpPr/>
          <p:nvPr/>
        </p:nvSpPr>
        <p:spPr>
          <a:xfrm>
            <a:off x="254160" y="1085040"/>
            <a:ext cx="8709840" cy="183816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2" name="CustomShape 8"/>
          <p:cNvSpPr/>
          <p:nvPr/>
        </p:nvSpPr>
        <p:spPr>
          <a:xfrm>
            <a:off x="254160" y="980640"/>
            <a:ext cx="8709840" cy="388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Key Terms from Definitions</a:t>
            </a:r>
            <a:endParaRPr/>
          </a:p>
        </p:txBody>
      </p:sp>
      <p:sp>
        <p:nvSpPr>
          <p:cNvPr id="13" name="CustomShape 9"/>
          <p:cNvSpPr/>
          <p:nvPr/>
        </p:nvSpPr>
        <p:spPr>
          <a:xfrm>
            <a:off x="398160" y="1556280"/>
            <a:ext cx="6909480" cy="1458360"/>
          </a:xfrm>
          <a:prstGeom prst="rect">
            <a:avLst/>
          </a:prstGeom>
          <a:noFill/>
          <a:ln>
            <a:noFill/>
          </a:ln>
        </p:spPr>
        <p:style>
          <a:lnRef idx="2">
            <a:schemeClr val="accent3"/>
          </a:lnRef>
          <a:fillRef idx="1">
            <a:schemeClr val="lt1"/>
          </a:fillRef>
          <a:effectRef idx="0">
            <a:schemeClr val="accent3"/>
          </a:effectRef>
          <a:fontRef idx="minor"/>
        </p:style>
        <p:txBody>
          <a:bodyPr lIns="90000" tIns="45000" rIns="90000" bIns="45000"/>
          <a:lstStyle/>
          <a:p>
            <a:pPr marL="285840" indent="-282600">
              <a:lnSpc>
                <a:spcPct val="100000"/>
              </a:lnSpc>
              <a:buFont typeface="Arial"/>
              <a:buChar char="•"/>
            </a:pPr>
            <a:r>
              <a:rPr lang="en-US" spc="-1" dirty="0">
                <a:solidFill>
                  <a:srgbClr val="000000"/>
                </a:solidFill>
                <a:uFill>
                  <a:solidFill>
                    <a:srgbClr val="FFFFFF"/>
                  </a:solidFill>
                </a:uFill>
                <a:ea typeface="DejaVu Sans"/>
              </a:rPr>
              <a:t>small, granular services</a:t>
            </a:r>
            <a:endParaRPr lang="en-US" dirty="0"/>
          </a:p>
          <a:p>
            <a:pPr marL="285840" indent="-282600">
              <a:lnSpc>
                <a:spcPct val="100000"/>
              </a:lnSpc>
              <a:buFont typeface="Arial"/>
              <a:buChar char="•"/>
            </a:pPr>
            <a:r>
              <a:rPr lang="en-US" spc="-1" dirty="0">
                <a:solidFill>
                  <a:srgbClr val="000000"/>
                </a:solidFill>
                <a:uFill>
                  <a:solidFill>
                    <a:srgbClr val="FFFFFF"/>
                  </a:solidFill>
                </a:uFill>
                <a:ea typeface="DejaVu Sans"/>
              </a:rPr>
              <a:t>developed and deployed </a:t>
            </a:r>
            <a:r>
              <a:rPr lang="en-US" spc="-1" dirty="0" smtClean="0">
                <a:solidFill>
                  <a:srgbClr val="000000"/>
                </a:solidFill>
                <a:uFill>
                  <a:solidFill>
                    <a:srgbClr val="FFFFFF"/>
                  </a:solidFill>
                </a:uFill>
                <a:ea typeface="DejaVu Sans"/>
              </a:rPr>
              <a:t>independently</a:t>
            </a:r>
            <a:endParaRPr lang="en-US" sz="1800" strike="noStrike" spc="-1" dirty="0" smtClean="0">
              <a:solidFill>
                <a:srgbClr val="000000"/>
              </a:solidFill>
              <a:uFill>
                <a:solidFill>
                  <a:srgbClr val="FFFFFF"/>
                </a:solidFill>
              </a:uFill>
              <a:latin typeface="Arial"/>
              <a:ea typeface="DejaVu Sans"/>
            </a:endParaRPr>
          </a:p>
          <a:p>
            <a:pPr marL="285840" indent="-282600">
              <a:lnSpc>
                <a:spcPct val="100000"/>
              </a:lnSpc>
              <a:buFont typeface="Arial"/>
              <a:buChar char="•"/>
            </a:pPr>
            <a:r>
              <a:rPr lang="en-US" sz="1800" strike="noStrike" spc="-1" dirty="0" smtClean="0">
                <a:solidFill>
                  <a:srgbClr val="000000"/>
                </a:solidFill>
                <a:uFill>
                  <a:solidFill>
                    <a:srgbClr val="FFFFFF"/>
                  </a:solidFill>
                </a:uFill>
                <a:latin typeface="Arial"/>
                <a:ea typeface="DejaVu Sans"/>
              </a:rPr>
              <a:t>collaborating </a:t>
            </a:r>
            <a:r>
              <a:rPr lang="en-US" sz="1800" strike="noStrike" spc="-1" dirty="0">
                <a:solidFill>
                  <a:srgbClr val="000000"/>
                </a:solidFill>
                <a:uFill>
                  <a:solidFill>
                    <a:srgbClr val="FFFFFF"/>
                  </a:solidFill>
                </a:uFill>
                <a:latin typeface="Arial"/>
                <a:ea typeface="DejaVu Sans"/>
              </a:rPr>
              <a:t>services</a:t>
            </a:r>
            <a:endParaRPr dirty="0"/>
          </a:p>
          <a:p>
            <a:pPr marL="285840" indent="-282600">
              <a:lnSpc>
                <a:spcPct val="100000"/>
              </a:lnSpc>
              <a:buFont typeface="Arial"/>
              <a:buChar char="•"/>
            </a:pPr>
            <a:r>
              <a:rPr lang="en-US" sz="1800" strike="noStrike" spc="-1" dirty="0">
                <a:solidFill>
                  <a:srgbClr val="000000"/>
                </a:solidFill>
                <a:uFill>
                  <a:solidFill>
                    <a:srgbClr val="FFFFFF"/>
                  </a:solidFill>
                </a:uFill>
                <a:latin typeface="Arial"/>
                <a:ea typeface="DejaVu Sans"/>
              </a:rPr>
              <a:t>build around business capabilities</a:t>
            </a:r>
            <a:endParaRPr dirty="0"/>
          </a:p>
          <a:p>
            <a:pPr>
              <a:lnSpc>
                <a:spcPct val="100000"/>
              </a:lnSpc>
            </a:pPr>
            <a:endParaRPr dirty="0"/>
          </a:p>
        </p:txBody>
      </p:sp>
      <p:sp>
        <p:nvSpPr>
          <p:cNvPr id="14" name="CustomShape 10"/>
          <p:cNvSpPr/>
          <p:nvPr/>
        </p:nvSpPr>
        <p:spPr>
          <a:xfrm>
            <a:off x="326160" y="40464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Motivation</a:t>
            </a:r>
            <a:endParaRPr/>
          </a:p>
        </p:txBody>
      </p:sp>
      <p:pic>
        <p:nvPicPr>
          <p:cNvPr id="15" name="Picture 14"/>
          <p:cNvPicPr/>
          <p:nvPr/>
        </p:nvPicPr>
        <p:blipFill>
          <a:blip r:embed="rId2"/>
          <a:stretch/>
        </p:blipFill>
        <p:spPr>
          <a:xfrm>
            <a:off x="2880" y="0"/>
            <a:ext cx="360" cy="360"/>
          </a:xfrm>
          <a:prstGeom prst="rect">
            <a:avLst/>
          </a:prstGeom>
          <a:ln>
            <a:noFill/>
          </a:ln>
        </p:spPr>
      </p:pic>
      <p:sp>
        <p:nvSpPr>
          <p:cNvPr id="16" name="CustomShape 11"/>
          <p:cNvSpPr/>
          <p:nvPr/>
        </p:nvSpPr>
        <p:spPr>
          <a:xfrm>
            <a:off x="185400" y="3293280"/>
            <a:ext cx="8760960" cy="310464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7" name="CustomShape 12"/>
          <p:cNvSpPr/>
          <p:nvPr/>
        </p:nvSpPr>
        <p:spPr>
          <a:xfrm>
            <a:off x="185400" y="3117240"/>
            <a:ext cx="8760960" cy="3546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Questions</a:t>
            </a:r>
            <a:endParaRPr/>
          </a:p>
        </p:txBody>
      </p:sp>
      <p:graphicFrame>
        <p:nvGraphicFramePr>
          <p:cNvPr id="18" name="Table 13"/>
          <p:cNvGraphicFramePr/>
          <p:nvPr/>
        </p:nvGraphicFramePr>
        <p:xfrm>
          <a:off x="375480" y="3591000"/>
          <a:ext cx="8412120" cy="2743200"/>
        </p:xfrm>
        <a:graphic>
          <a:graphicData uri="http://schemas.openxmlformats.org/drawingml/2006/table">
            <a:tbl>
              <a:tblPr/>
              <a:tblGrid>
                <a:gridCol w="7200360">
                  <a:extLst>
                    <a:ext uri="{9D8B030D-6E8A-4147-A177-3AD203B41FA5}">
                      <a16:colId xmlns:a16="http://schemas.microsoft.com/office/drawing/2014/main" val="20000"/>
                    </a:ext>
                  </a:extLst>
                </a:gridCol>
                <a:gridCol w="1211760">
                  <a:extLst>
                    <a:ext uri="{9D8B030D-6E8A-4147-A177-3AD203B41FA5}">
                      <a16:colId xmlns:a16="http://schemas.microsoft.com/office/drawing/2014/main" val="20001"/>
                    </a:ext>
                  </a:extLst>
                </a:gridCol>
              </a:tblGrid>
              <a:tr h="239040">
                <a:tc>
                  <a:txBody>
                    <a:bodyPr/>
                    <a:lstStyle/>
                    <a:p>
                      <a:pPr algn="ctr">
                        <a:lnSpc>
                          <a:spcPct val="100000"/>
                        </a:lnSpc>
                      </a:pPr>
                      <a:r>
                        <a:rPr lang="en-US" sz="1800" b="1" strike="noStrike" spc="-1">
                          <a:uFill>
                            <a:solidFill>
                              <a:srgbClr val="FFFFFF"/>
                            </a:solidFill>
                          </a:uFill>
                          <a:latin typeface="Arial"/>
                        </a:rPr>
                        <a:t>Question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en-US" sz="1800" b="1" strike="noStrike" spc="-1">
                          <a:uFill>
                            <a:solidFill>
                              <a:srgbClr val="FFFFFF"/>
                            </a:solidFill>
                          </a:uFill>
                          <a:latin typeface="Arial"/>
                        </a:rPr>
                        <a:t>Type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239040">
                <a:tc>
                  <a:txBody>
                    <a:bodyPr/>
                    <a:lstStyle/>
                    <a:p>
                      <a:r>
                        <a:rPr lang="en-US" sz="1800" strike="noStrike" spc="-1">
                          <a:uFill>
                            <a:solidFill>
                              <a:srgbClr val="FFFFFF"/>
                            </a:solidFill>
                          </a:uFill>
                          <a:latin typeface="Arial"/>
                        </a:rPr>
                        <a:t>How small should a microservice be?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strike="noStrike" spc="-1">
                          <a:uFill>
                            <a:solidFill>
                              <a:srgbClr val="FFFFFF"/>
                            </a:solidFill>
                          </a:uFill>
                          <a:latin typeface="Arial"/>
                        </a:rPr>
                        <a:t>Modeling</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39040">
                <a:tc>
                  <a:txBody>
                    <a:bodyPr/>
                    <a:lstStyle/>
                    <a:p>
                      <a:r>
                        <a:rPr lang="en-US" sz="1800" strike="noStrike" spc="-1">
                          <a:uFill>
                            <a:solidFill>
                              <a:srgbClr val="FFFFFF"/>
                            </a:solidFill>
                          </a:uFill>
                          <a:latin typeface="Arial"/>
                        </a:rPr>
                        <a:t>How do microservices interact and coordinate with each other?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strike="noStrike" spc="-1">
                          <a:uFill>
                            <a:solidFill>
                              <a:srgbClr val="FFFFFF"/>
                            </a:solidFill>
                          </a:uFill>
                          <a:latin typeface="Arial"/>
                        </a:rPr>
                        <a:t>Operation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239040">
                <a:tc>
                  <a:txBody>
                    <a:bodyPr/>
                    <a:lstStyle/>
                    <a:p>
                      <a:r>
                        <a:rPr lang="en-US" sz="1800" strike="noStrike" spc="-1">
                          <a:uFill>
                            <a:solidFill>
                              <a:srgbClr val="FFFFFF"/>
                            </a:solidFill>
                          </a:uFill>
                          <a:latin typeface="Arial"/>
                        </a:rPr>
                        <a:t>How to deploy and maintain microservices independently when there are dependencies among microservices?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strike="noStrike" spc="-1">
                          <a:uFill>
                            <a:solidFill>
                              <a:srgbClr val="FFFFFF"/>
                            </a:solidFill>
                          </a:uFill>
                          <a:latin typeface="Arial"/>
                        </a:rPr>
                        <a:t>Operation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239040">
                <a:tc>
                  <a:txBody>
                    <a:bodyPr/>
                    <a:lstStyle/>
                    <a:p>
                      <a:r>
                        <a:rPr lang="en-US" sz="1800" strike="noStrike" spc="-1">
                          <a:uFill>
                            <a:solidFill>
                              <a:srgbClr val="FFFFFF"/>
                            </a:solidFill>
                          </a:uFill>
                          <a:latin typeface="Arial"/>
                        </a:rPr>
                        <a:t>How to derive and map microservices from business capabilities?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strike="noStrike" spc="-1">
                          <a:uFill>
                            <a:solidFill>
                              <a:srgbClr val="FFFFFF"/>
                            </a:solidFill>
                          </a:uFill>
                          <a:latin typeface="Arial"/>
                        </a:rPr>
                        <a:t>Modeling</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240480">
                <a:tc>
                  <a:txBody>
                    <a:bodyPr/>
                    <a:lstStyle/>
                    <a:p>
                      <a:r>
                        <a:rPr lang="en-US" sz="1800" strike="noStrike" spc="-1">
                          <a:uFill>
                            <a:solidFill>
                              <a:srgbClr val="FFFFFF"/>
                            </a:solidFill>
                          </a:uFill>
                          <a:latin typeface="Arial"/>
                        </a:rPr>
                        <a:t>What are the challenges when implementing microservices and how to tackle these challenges?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strike="noStrike" spc="-1">
                          <a:uFill>
                            <a:solidFill>
                              <a:srgbClr val="FFFFFF"/>
                            </a:solidFill>
                          </a:uFill>
                          <a:latin typeface="Arial"/>
                        </a:rPr>
                        <a:t>Operation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19"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420603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of a microservice</a:t>
            </a:r>
            <a:endParaRPr/>
          </a:p>
        </p:txBody>
      </p:sp>
      <p:sp>
        <p:nvSpPr>
          <p:cNvPr id="8" name="CustomShape 5"/>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Coupling</a:t>
            </a:r>
            <a:endParaRPr/>
          </a:p>
        </p:txBody>
      </p:sp>
      <p:sp>
        <p:nvSpPr>
          <p:cNvPr id="9" name="CustomShape 6"/>
          <p:cNvSpPr/>
          <p:nvPr/>
        </p:nvSpPr>
        <p:spPr>
          <a:xfrm>
            <a:off x="611640" y="5229360"/>
            <a:ext cx="7845840" cy="861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Coupling in a service increases with the number of service invocations, number of dependent services and number of messages used.</a:t>
            </a:r>
            <a:endParaRPr/>
          </a:p>
        </p:txBody>
      </p:sp>
      <p:pic>
        <p:nvPicPr>
          <p:cNvPr id="10" name="Picture 96"/>
          <p:cNvPicPr/>
          <p:nvPr/>
        </p:nvPicPr>
        <p:blipFill>
          <a:blip r:embed="rId2"/>
          <a:stretch/>
        </p:blipFill>
        <p:spPr>
          <a:xfrm>
            <a:off x="107640" y="1268640"/>
            <a:ext cx="4389480" cy="3669840"/>
          </a:xfrm>
          <a:prstGeom prst="rect">
            <a:avLst/>
          </a:prstGeom>
          <a:ln>
            <a:noFill/>
          </a:ln>
        </p:spPr>
      </p:pic>
      <p:pic>
        <p:nvPicPr>
          <p:cNvPr id="11" name="Picture 102"/>
          <p:cNvPicPr/>
          <p:nvPr/>
        </p:nvPicPr>
        <p:blipFill>
          <a:blip r:embed="rId3"/>
          <a:stretch/>
        </p:blipFill>
        <p:spPr>
          <a:xfrm>
            <a:off x="4860000" y="1556640"/>
            <a:ext cx="3845160" cy="1155240"/>
          </a:xfrm>
          <a:prstGeom prst="rect">
            <a:avLst/>
          </a:prstGeom>
          <a:ln>
            <a:noFill/>
          </a:ln>
        </p:spPr>
      </p:pic>
      <p:pic>
        <p:nvPicPr>
          <p:cNvPr id="12" name="Picture 103"/>
          <p:cNvPicPr/>
          <p:nvPr/>
        </p:nvPicPr>
        <p:blipFill>
          <a:blip r:embed="rId4"/>
          <a:stretch/>
        </p:blipFill>
        <p:spPr>
          <a:xfrm>
            <a:off x="5103000" y="2745720"/>
            <a:ext cx="3121920" cy="1544760"/>
          </a:xfrm>
          <a:prstGeom prst="rect">
            <a:avLst/>
          </a:prstGeom>
          <a:ln>
            <a:noFill/>
          </a:ln>
        </p:spPr>
      </p:pic>
      <p:sp>
        <p:nvSpPr>
          <p:cNvPr id="13" name="Line 7"/>
          <p:cNvSpPr/>
          <p:nvPr/>
        </p:nvSpPr>
        <p:spPr>
          <a:xfrm>
            <a:off x="4716000" y="1628640"/>
            <a:ext cx="0" cy="3024360"/>
          </a:xfrm>
          <a:prstGeom prst="line">
            <a:avLst/>
          </a:prstGeom>
          <a:ln>
            <a:round/>
          </a:ln>
        </p:spPr>
        <p:style>
          <a:lnRef idx="3">
            <a:schemeClr val="dk1"/>
          </a:lnRef>
          <a:fillRef idx="0">
            <a:schemeClr val="dk1"/>
          </a:fillRef>
          <a:effectRef idx="2">
            <a:schemeClr val="dk1"/>
          </a:effectRef>
          <a:fontRef idx="minor"/>
        </p:style>
      </p:sp>
      <p:pic>
        <p:nvPicPr>
          <p:cNvPr id="14" name="Picture 13"/>
          <p:cNvPicPr/>
          <p:nvPr/>
        </p:nvPicPr>
        <p:blipFill>
          <a:blip r:embed="rId5"/>
          <a:stretch/>
        </p:blipFill>
        <p:spPr>
          <a:xfrm>
            <a:off x="360" y="0"/>
            <a:ext cx="360" cy="360"/>
          </a:xfrm>
          <a:prstGeom prst="rect">
            <a:avLst/>
          </a:prstGeom>
          <a:ln>
            <a:noFill/>
          </a:ln>
        </p:spPr>
      </p:pic>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6" name="Slide Number Placeholder 3"/>
          <p:cNvSpPr>
            <a:spLocks noGrp="1"/>
          </p:cNvSpPr>
          <p:nvPr>
            <p:ph type="sldNum" sz="quarter" idx="12"/>
          </p:nvPr>
        </p:nvSpPr>
        <p:spPr>
          <a:xfrm>
            <a:off x="8643938" y="6570615"/>
            <a:ext cx="249237" cy="288925"/>
          </a:xfrm>
        </p:spPr>
        <p:txBody>
          <a:bodyPr/>
          <a:lstStyle/>
          <a:p>
            <a:pPr>
              <a:defRPr/>
            </a:pPr>
            <a:r>
              <a:rPr lang="en-GB" dirty="0" smtClean="0"/>
              <a:t>48</a:t>
            </a:r>
            <a:endParaRPr lang="en-GB" dirty="0"/>
          </a:p>
        </p:txBody>
      </p:sp>
    </p:spTree>
    <p:extLst>
      <p:ext uri="{BB962C8B-B14F-4D97-AF65-F5344CB8AC3E}">
        <p14:creationId xmlns:p14="http://schemas.microsoft.com/office/powerpoint/2010/main" val="3874244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Cohesion</a:t>
            </a:r>
            <a:endParaRPr/>
          </a:p>
        </p:txBody>
      </p:sp>
      <p:sp>
        <p:nvSpPr>
          <p:cNvPr id="8" name="CustomShape 5"/>
          <p:cNvSpPr/>
          <p:nvPr/>
        </p:nvSpPr>
        <p:spPr>
          <a:xfrm>
            <a:off x="20448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of a microservice</a:t>
            </a:r>
            <a:endParaRPr/>
          </a:p>
        </p:txBody>
      </p:sp>
      <p:pic>
        <p:nvPicPr>
          <p:cNvPr id="9" name="Picture 27"/>
          <p:cNvPicPr/>
          <p:nvPr/>
        </p:nvPicPr>
        <p:blipFill>
          <a:blip r:embed="rId2"/>
          <a:stretch/>
        </p:blipFill>
        <p:spPr>
          <a:xfrm>
            <a:off x="2339640" y="3789000"/>
            <a:ext cx="4821480" cy="2295720"/>
          </a:xfrm>
          <a:prstGeom prst="rect">
            <a:avLst/>
          </a:prstGeom>
          <a:ln>
            <a:noFill/>
          </a:ln>
        </p:spPr>
      </p:pic>
      <p:pic>
        <p:nvPicPr>
          <p:cNvPr id="10" name="Picture 1"/>
          <p:cNvPicPr/>
          <p:nvPr/>
        </p:nvPicPr>
        <p:blipFill>
          <a:blip r:embed="rId3"/>
          <a:stretch/>
        </p:blipFill>
        <p:spPr>
          <a:xfrm>
            <a:off x="1835640" y="1052640"/>
            <a:ext cx="5779080" cy="2694240"/>
          </a:xfrm>
          <a:prstGeom prst="rect">
            <a:avLst/>
          </a:prstGeom>
          <a:ln>
            <a:noFill/>
          </a:ln>
        </p:spPr>
      </p:pic>
      <p:pic>
        <p:nvPicPr>
          <p:cNvPr id="11" name="Picture 10"/>
          <p:cNvPicPr/>
          <p:nvPr/>
        </p:nvPicPr>
        <p:blipFill>
          <a:blip r:embed="rId4"/>
          <a:stretch/>
        </p:blipFill>
        <p:spPr>
          <a:xfrm>
            <a:off x="360" y="0"/>
            <a:ext cx="360" cy="36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49</a:t>
            </a:r>
            <a:endParaRPr lang="en-GB" dirty="0"/>
          </a:p>
        </p:txBody>
      </p:sp>
    </p:spTree>
    <p:extLst>
      <p:ext uri="{BB962C8B-B14F-4D97-AF65-F5344CB8AC3E}">
        <p14:creationId xmlns:p14="http://schemas.microsoft.com/office/powerpoint/2010/main" val="1278720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42</a:t>
            </a:fld>
            <a:endParaRPr lang="en-GB" dirty="0"/>
          </a:p>
        </p:txBody>
      </p:sp>
      <p:sp>
        <p:nvSpPr>
          <p:cNvPr id="7" name="CustomShape 4"/>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Cohesion</a:t>
            </a:r>
            <a:endParaRPr/>
          </a:p>
        </p:txBody>
      </p:sp>
      <p:sp>
        <p:nvSpPr>
          <p:cNvPr id="8" name="CustomShape 5"/>
          <p:cNvSpPr/>
          <p:nvPr/>
        </p:nvSpPr>
        <p:spPr>
          <a:xfrm>
            <a:off x="611640" y="4869000"/>
            <a:ext cx="7845840" cy="861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Cohesion is given by the number of operations sharing same messages, parameters and consumer.</a:t>
            </a:r>
            <a:endParaRPr/>
          </a:p>
        </p:txBody>
      </p:sp>
      <p:sp>
        <p:nvSpPr>
          <p:cNvPr id="9" name="CustomShape 6"/>
          <p:cNvSpPr/>
          <p:nvPr/>
        </p:nvSpPr>
        <p:spPr>
          <a:xfrm>
            <a:off x="20448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of a microservice</a:t>
            </a:r>
            <a:endParaRPr/>
          </a:p>
        </p:txBody>
      </p:sp>
      <p:pic>
        <p:nvPicPr>
          <p:cNvPr id="10" name="Picture 22"/>
          <p:cNvPicPr/>
          <p:nvPr/>
        </p:nvPicPr>
        <p:blipFill>
          <a:blip r:embed="rId2"/>
          <a:stretch/>
        </p:blipFill>
        <p:spPr>
          <a:xfrm>
            <a:off x="1691640" y="1412640"/>
            <a:ext cx="3961800" cy="1499400"/>
          </a:xfrm>
          <a:prstGeom prst="rect">
            <a:avLst/>
          </a:prstGeom>
          <a:ln>
            <a:noFill/>
          </a:ln>
        </p:spPr>
      </p:pic>
      <p:pic>
        <p:nvPicPr>
          <p:cNvPr id="11" name="Picture 23"/>
          <p:cNvPicPr/>
          <p:nvPr/>
        </p:nvPicPr>
        <p:blipFill>
          <a:blip r:embed="rId3"/>
          <a:stretch/>
        </p:blipFill>
        <p:spPr>
          <a:xfrm>
            <a:off x="1744560" y="2842200"/>
            <a:ext cx="6064920" cy="1447920"/>
          </a:xfrm>
          <a:prstGeom prst="rect">
            <a:avLst/>
          </a:prstGeom>
          <a:ln>
            <a:noFill/>
          </a:ln>
        </p:spPr>
      </p:pic>
      <p:pic>
        <p:nvPicPr>
          <p:cNvPr id="12" name="Picture 11"/>
          <p:cNvPicPr/>
          <p:nvPr/>
        </p:nvPicPr>
        <p:blipFill>
          <a:blip r:embed="rId4"/>
          <a:stretch/>
        </p:blipFill>
        <p:spPr>
          <a:xfrm>
            <a:off x="360" y="0"/>
            <a:ext cx="360" cy="360"/>
          </a:xfrm>
          <a:prstGeom prst="rect">
            <a:avLst/>
          </a:prstGeom>
          <a:ln>
            <a:noFill/>
          </a:ln>
        </p:spPr>
      </p:pic>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598559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Complexity</a:t>
            </a:r>
            <a:endParaRPr/>
          </a:p>
        </p:txBody>
      </p:sp>
      <p:sp>
        <p:nvSpPr>
          <p:cNvPr id="8" name="CustomShape 5"/>
          <p:cNvSpPr/>
          <p:nvPr/>
        </p:nvSpPr>
        <p:spPr>
          <a:xfrm>
            <a:off x="611640" y="5013000"/>
            <a:ext cx="7845840" cy="861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Complexity of the service increases with granularity and coupling.</a:t>
            </a:r>
            <a:endParaRPr/>
          </a:p>
        </p:txBody>
      </p:sp>
      <p:sp>
        <p:nvSpPr>
          <p:cNvPr id="9" name="CustomShape 6"/>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of a microservice</a:t>
            </a:r>
            <a:endParaRPr/>
          </a:p>
        </p:txBody>
      </p:sp>
      <p:pic>
        <p:nvPicPr>
          <p:cNvPr id="10" name="Picture 11"/>
          <p:cNvPicPr/>
          <p:nvPr/>
        </p:nvPicPr>
        <p:blipFill>
          <a:blip r:embed="rId2"/>
          <a:stretch/>
        </p:blipFill>
        <p:spPr>
          <a:xfrm>
            <a:off x="35640" y="2133000"/>
            <a:ext cx="3604680" cy="1214280"/>
          </a:xfrm>
          <a:prstGeom prst="rect">
            <a:avLst/>
          </a:prstGeom>
          <a:ln>
            <a:noFill/>
          </a:ln>
        </p:spPr>
      </p:pic>
      <p:pic>
        <p:nvPicPr>
          <p:cNvPr id="11" name="Picture 12"/>
          <p:cNvPicPr/>
          <p:nvPr/>
        </p:nvPicPr>
        <p:blipFill>
          <a:blip r:embed="rId3"/>
          <a:stretch/>
        </p:blipFill>
        <p:spPr>
          <a:xfrm>
            <a:off x="90720" y="3211920"/>
            <a:ext cx="4550400" cy="934200"/>
          </a:xfrm>
          <a:prstGeom prst="rect">
            <a:avLst/>
          </a:prstGeom>
          <a:ln>
            <a:noFill/>
          </a:ln>
        </p:spPr>
      </p:pic>
      <p:pic>
        <p:nvPicPr>
          <p:cNvPr id="12" name="Picture 14"/>
          <p:cNvPicPr/>
          <p:nvPr/>
        </p:nvPicPr>
        <p:blipFill>
          <a:blip r:embed="rId4"/>
          <a:stretch/>
        </p:blipFill>
        <p:spPr>
          <a:xfrm>
            <a:off x="4856760" y="2061000"/>
            <a:ext cx="3435840" cy="1285560"/>
          </a:xfrm>
          <a:prstGeom prst="rect">
            <a:avLst/>
          </a:prstGeom>
          <a:ln>
            <a:noFill/>
          </a:ln>
        </p:spPr>
      </p:pic>
      <p:pic>
        <p:nvPicPr>
          <p:cNvPr id="13" name="Picture 16"/>
          <p:cNvPicPr/>
          <p:nvPr/>
        </p:nvPicPr>
        <p:blipFill>
          <a:blip r:embed="rId5"/>
          <a:stretch/>
        </p:blipFill>
        <p:spPr>
          <a:xfrm>
            <a:off x="4500000" y="3331080"/>
            <a:ext cx="4631040" cy="815040"/>
          </a:xfrm>
          <a:prstGeom prst="rect">
            <a:avLst/>
          </a:prstGeom>
          <a:ln>
            <a:noFill/>
          </a:ln>
        </p:spPr>
      </p:pic>
      <p:sp>
        <p:nvSpPr>
          <p:cNvPr id="14" name="Line 7"/>
          <p:cNvSpPr/>
          <p:nvPr/>
        </p:nvSpPr>
        <p:spPr>
          <a:xfrm>
            <a:off x="4427640" y="2924640"/>
            <a:ext cx="0" cy="1512360"/>
          </a:xfrm>
          <a:prstGeom prst="line">
            <a:avLst/>
          </a:prstGeom>
          <a:ln>
            <a:round/>
          </a:ln>
        </p:spPr>
        <p:style>
          <a:lnRef idx="3">
            <a:schemeClr val="dk1"/>
          </a:lnRef>
          <a:fillRef idx="0">
            <a:schemeClr val="dk1"/>
          </a:fillRef>
          <a:effectRef idx="2">
            <a:schemeClr val="dk1"/>
          </a:effectRef>
          <a:fontRef idx="minor"/>
        </p:style>
      </p:sp>
      <p:pic>
        <p:nvPicPr>
          <p:cNvPr id="15" name="Picture 14"/>
          <p:cNvPicPr/>
          <p:nvPr/>
        </p:nvPicPr>
        <p:blipFill>
          <a:blip r:embed="rId6"/>
          <a:stretch/>
        </p:blipFill>
        <p:spPr>
          <a:xfrm>
            <a:off x="360" y="0"/>
            <a:ext cx="360" cy="360"/>
          </a:xfrm>
          <a:prstGeom prst="rect">
            <a:avLst/>
          </a:prstGeom>
          <a:ln>
            <a:noFill/>
          </a:ln>
        </p:spPr>
      </p:pic>
      <p:sp>
        <p:nvSpPr>
          <p:cNvPr id="17"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8" name="Slide Number Placeholder 3"/>
          <p:cNvSpPr>
            <a:spLocks noGrp="1"/>
          </p:cNvSpPr>
          <p:nvPr>
            <p:ph type="sldNum" sz="quarter" idx="12"/>
          </p:nvPr>
        </p:nvSpPr>
        <p:spPr>
          <a:xfrm>
            <a:off x="8643938" y="6570615"/>
            <a:ext cx="249237" cy="288925"/>
          </a:xfrm>
        </p:spPr>
        <p:txBody>
          <a:bodyPr/>
          <a:lstStyle/>
          <a:p>
            <a:pPr>
              <a:defRPr/>
            </a:pPr>
            <a:r>
              <a:rPr lang="en-GB" dirty="0" smtClean="0"/>
              <a:t>51</a:t>
            </a:r>
            <a:endParaRPr lang="en-GB" dirty="0"/>
          </a:p>
        </p:txBody>
      </p:sp>
    </p:spTree>
    <p:extLst>
      <p:ext uri="{BB962C8B-B14F-4D97-AF65-F5344CB8AC3E}">
        <p14:creationId xmlns:p14="http://schemas.microsoft.com/office/powerpoint/2010/main" val="902161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44</a:t>
            </a:fld>
            <a:endParaRPr lang="en-GB" dirty="0"/>
          </a:p>
        </p:txBody>
      </p:sp>
      <p:sp>
        <p:nvSpPr>
          <p:cNvPr id="7" name="CustomShape 4"/>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Autonomy</a:t>
            </a:r>
            <a:endParaRPr/>
          </a:p>
        </p:txBody>
      </p:sp>
      <p:sp>
        <p:nvSpPr>
          <p:cNvPr id="8" name="CustomShape 5"/>
          <p:cNvSpPr/>
          <p:nvPr/>
        </p:nvSpPr>
        <p:spPr>
          <a:xfrm>
            <a:off x="611640" y="5229360"/>
            <a:ext cx="7845840" cy="861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Autonomy of a service gives the degree of control of a service upon its business entities. </a:t>
            </a:r>
            <a:endParaRPr/>
          </a:p>
        </p:txBody>
      </p:sp>
      <p:sp>
        <p:nvSpPr>
          <p:cNvPr id="9" name="CustomShape 6"/>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of a microservice</a:t>
            </a:r>
            <a:endParaRPr/>
          </a:p>
        </p:txBody>
      </p:sp>
      <p:pic>
        <p:nvPicPr>
          <p:cNvPr id="10" name="Picture 5"/>
          <p:cNvPicPr/>
          <p:nvPr/>
        </p:nvPicPr>
        <p:blipFill>
          <a:blip r:embed="rId2"/>
          <a:stretch/>
        </p:blipFill>
        <p:spPr>
          <a:xfrm>
            <a:off x="1619640" y="980640"/>
            <a:ext cx="5286600" cy="2139480"/>
          </a:xfrm>
          <a:prstGeom prst="rect">
            <a:avLst/>
          </a:prstGeom>
          <a:ln>
            <a:noFill/>
          </a:ln>
        </p:spPr>
      </p:pic>
      <p:pic>
        <p:nvPicPr>
          <p:cNvPr id="11" name="Picture 6"/>
          <p:cNvPicPr/>
          <p:nvPr/>
        </p:nvPicPr>
        <p:blipFill>
          <a:blip r:embed="rId3"/>
          <a:stretch/>
        </p:blipFill>
        <p:spPr>
          <a:xfrm>
            <a:off x="1547640" y="3285000"/>
            <a:ext cx="5973840" cy="1699200"/>
          </a:xfrm>
          <a:prstGeom prst="rect">
            <a:avLst/>
          </a:prstGeom>
          <a:ln>
            <a:noFill/>
          </a:ln>
        </p:spPr>
      </p:pic>
      <p:pic>
        <p:nvPicPr>
          <p:cNvPr id="12" name="Picture 11"/>
          <p:cNvPicPr/>
          <p:nvPr/>
        </p:nvPicPr>
        <p:blipFill>
          <a:blip r:embed="rId4"/>
          <a:stretch/>
        </p:blipFill>
        <p:spPr>
          <a:xfrm>
            <a:off x="360" y="0"/>
            <a:ext cx="360" cy="360"/>
          </a:xfrm>
          <a:prstGeom prst="rect">
            <a:avLst/>
          </a:prstGeom>
          <a:ln>
            <a:noFill/>
          </a:ln>
        </p:spPr>
      </p:pic>
      <p:sp>
        <p:nvSpPr>
          <p:cNvPr id="1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52309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Reusability</a:t>
            </a:r>
            <a:endParaRPr/>
          </a:p>
        </p:txBody>
      </p:sp>
      <p:sp>
        <p:nvSpPr>
          <p:cNvPr id="8" name="CustomShape 5"/>
          <p:cNvSpPr/>
          <p:nvPr/>
        </p:nvSpPr>
        <p:spPr>
          <a:xfrm>
            <a:off x="611640" y="5229360"/>
            <a:ext cx="7845840" cy="8611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n-US" sz="1800" strike="noStrike" spc="-1">
                <a:solidFill>
                  <a:srgbClr val="000000"/>
                </a:solidFill>
                <a:uFill>
                  <a:solidFill>
                    <a:srgbClr val="FFFFFF"/>
                  </a:solidFill>
                </a:uFill>
                <a:latin typeface="Arial"/>
                <a:ea typeface="DejaVu Sans"/>
              </a:rPr>
              <a:t>Reusability is increases with cohesion and consumers but decreases with granularity and coupling.</a:t>
            </a:r>
            <a:endParaRPr/>
          </a:p>
        </p:txBody>
      </p:sp>
      <p:sp>
        <p:nvSpPr>
          <p:cNvPr id="9" name="CustomShape 6"/>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Quality attributes of a microservice</a:t>
            </a:r>
            <a:endParaRPr/>
          </a:p>
        </p:txBody>
      </p:sp>
      <p:pic>
        <p:nvPicPr>
          <p:cNvPr id="10" name="Picture 6"/>
          <p:cNvPicPr/>
          <p:nvPr/>
        </p:nvPicPr>
        <p:blipFill>
          <a:blip r:embed="rId2"/>
          <a:stretch/>
        </p:blipFill>
        <p:spPr>
          <a:xfrm>
            <a:off x="2267640" y="1628640"/>
            <a:ext cx="4543560" cy="911520"/>
          </a:xfrm>
          <a:prstGeom prst="rect">
            <a:avLst/>
          </a:prstGeom>
          <a:ln>
            <a:noFill/>
          </a:ln>
        </p:spPr>
      </p:pic>
      <p:pic>
        <p:nvPicPr>
          <p:cNvPr id="11" name="Picture 7"/>
          <p:cNvPicPr/>
          <p:nvPr/>
        </p:nvPicPr>
        <p:blipFill>
          <a:blip r:embed="rId3"/>
          <a:stretch/>
        </p:blipFill>
        <p:spPr>
          <a:xfrm>
            <a:off x="1403640" y="3501000"/>
            <a:ext cx="6397920" cy="657360"/>
          </a:xfrm>
          <a:prstGeom prst="rect">
            <a:avLst/>
          </a:prstGeom>
          <a:ln>
            <a:noFill/>
          </a:ln>
        </p:spPr>
      </p:pic>
      <p:sp>
        <p:nvSpPr>
          <p:cNvPr id="12" name="Line 7"/>
          <p:cNvSpPr/>
          <p:nvPr/>
        </p:nvSpPr>
        <p:spPr>
          <a:xfrm>
            <a:off x="3779640" y="3068640"/>
            <a:ext cx="1656360" cy="0"/>
          </a:xfrm>
          <a:prstGeom prst="line">
            <a:avLst/>
          </a:prstGeom>
          <a:ln>
            <a:round/>
          </a:ln>
        </p:spPr>
        <p:style>
          <a:lnRef idx="3">
            <a:schemeClr val="dk1"/>
          </a:lnRef>
          <a:fillRef idx="0">
            <a:schemeClr val="dk1"/>
          </a:fillRef>
          <a:effectRef idx="2">
            <a:schemeClr val="dk1"/>
          </a:effectRef>
          <a:fontRef idx="minor"/>
        </p:style>
      </p:sp>
      <p:pic>
        <p:nvPicPr>
          <p:cNvPr id="13" name="Picture 12"/>
          <p:cNvPicPr/>
          <p:nvPr/>
        </p:nvPicPr>
        <p:blipFill>
          <a:blip r:embed="rId4"/>
          <a:stretch/>
        </p:blipFill>
        <p:spPr>
          <a:xfrm>
            <a:off x="360" y="0"/>
            <a:ext cx="360" cy="360"/>
          </a:xfrm>
          <a:prstGeom prst="rect">
            <a:avLst/>
          </a:prstGeom>
          <a:ln>
            <a:noFill/>
          </a:ln>
        </p:spPr>
      </p:pic>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7" name="Slide Number Placeholder 3"/>
          <p:cNvSpPr>
            <a:spLocks noGrp="1"/>
          </p:cNvSpPr>
          <p:nvPr>
            <p:ph type="sldNum" sz="quarter" idx="12"/>
          </p:nvPr>
        </p:nvSpPr>
        <p:spPr>
          <a:xfrm>
            <a:off x="8643938" y="6570615"/>
            <a:ext cx="249237" cy="288925"/>
          </a:xfrm>
        </p:spPr>
        <p:txBody>
          <a:bodyPr/>
          <a:lstStyle/>
          <a:p>
            <a:pPr>
              <a:defRPr/>
            </a:pPr>
            <a:r>
              <a:rPr lang="en-GB" dirty="0" smtClean="0"/>
              <a:t>53</a:t>
            </a:r>
            <a:endParaRPr lang="en-GB" dirty="0"/>
          </a:p>
        </p:txBody>
      </p:sp>
    </p:spTree>
    <p:extLst>
      <p:ext uri="{BB962C8B-B14F-4D97-AF65-F5344CB8AC3E}">
        <p14:creationId xmlns:p14="http://schemas.microsoft.com/office/powerpoint/2010/main" val="3329318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stomShape 4"/>
          <p:cNvSpPr/>
          <p:nvPr/>
        </p:nvSpPr>
        <p:spPr>
          <a:xfrm>
            <a:off x="323640" y="3564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15" name="CustomShape 5"/>
          <p:cNvSpPr/>
          <p:nvPr/>
        </p:nvSpPr>
        <p:spPr>
          <a:xfrm>
            <a:off x="375480" y="965520"/>
            <a:ext cx="8399880" cy="436500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6" name="CustomShape 6"/>
          <p:cNvSpPr/>
          <p:nvPr/>
        </p:nvSpPr>
        <p:spPr>
          <a:xfrm>
            <a:off x="375480" y="919080"/>
            <a:ext cx="8399880" cy="3585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Problems with Usecases</a:t>
            </a:r>
            <a:endParaRPr/>
          </a:p>
        </p:txBody>
      </p:sp>
      <p:pic>
        <p:nvPicPr>
          <p:cNvPr id="17" name="Picture 16"/>
          <p:cNvPicPr/>
          <p:nvPr/>
        </p:nvPicPr>
        <p:blipFill>
          <a:blip r:embed="rId2"/>
          <a:stretch/>
        </p:blipFill>
        <p:spPr>
          <a:xfrm>
            <a:off x="360" y="-61560"/>
            <a:ext cx="360" cy="360"/>
          </a:xfrm>
          <a:prstGeom prst="rect">
            <a:avLst/>
          </a:prstGeom>
          <a:ln>
            <a:noFill/>
          </a:ln>
        </p:spPr>
      </p:pic>
      <p:pic>
        <p:nvPicPr>
          <p:cNvPr id="18" name="Picture 17"/>
          <p:cNvPicPr/>
          <p:nvPr/>
        </p:nvPicPr>
        <p:blipFill>
          <a:blip r:embed="rId3"/>
          <a:stretch/>
        </p:blipFill>
        <p:spPr>
          <a:xfrm>
            <a:off x="1737360" y="1382040"/>
            <a:ext cx="5366160" cy="2932560"/>
          </a:xfrm>
          <a:prstGeom prst="rect">
            <a:avLst/>
          </a:prstGeom>
          <a:ln>
            <a:noFill/>
          </a:ln>
        </p:spPr>
      </p:pic>
      <p:sp>
        <p:nvSpPr>
          <p:cNvPr id="19" name="CustomShape 7"/>
          <p:cNvSpPr/>
          <p:nvPr/>
        </p:nvSpPr>
        <p:spPr>
          <a:xfrm>
            <a:off x="717840" y="395640"/>
            <a:ext cx="305676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Use cases Refactoring</a:t>
            </a:r>
            <a:endParaRPr/>
          </a:p>
        </p:txBody>
      </p:sp>
      <p:sp>
        <p:nvSpPr>
          <p:cNvPr id="20" name="CustomShape 8"/>
          <p:cNvSpPr/>
          <p:nvPr/>
        </p:nvSpPr>
        <p:spPr>
          <a:xfrm>
            <a:off x="375480" y="5435280"/>
            <a:ext cx="8399880" cy="99252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21" name="CustomShape 9"/>
          <p:cNvSpPr/>
          <p:nvPr/>
        </p:nvSpPr>
        <p:spPr>
          <a:xfrm>
            <a:off x="375480" y="5424840"/>
            <a:ext cx="8399880" cy="3240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Solution: Use Cases Refactoring</a:t>
            </a:r>
            <a:endParaRPr/>
          </a:p>
        </p:txBody>
      </p:sp>
      <p:sp>
        <p:nvSpPr>
          <p:cNvPr id="22" name="CustomShape 10"/>
          <p:cNvSpPr/>
          <p:nvPr/>
        </p:nvSpPr>
        <p:spPr>
          <a:xfrm>
            <a:off x="457200" y="4377240"/>
            <a:ext cx="8135280" cy="85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1. A use case consists of various cross-cutting concerns</a:t>
            </a:r>
            <a:endParaRPr/>
          </a:p>
          <a:p>
            <a:r>
              <a:rPr lang="en-US" sz="1800" strike="noStrike" spc="-1">
                <a:solidFill>
                  <a:srgbClr val="000000"/>
                </a:solidFill>
                <a:uFill>
                  <a:solidFill>
                    <a:srgbClr val="FFFFFF"/>
                  </a:solidFill>
                </a:uFill>
                <a:latin typeface="Arial"/>
                <a:ea typeface="DejaVu Sans"/>
              </a:rPr>
              <a:t>2. The cohesive set of functionalities on a single entity are distributed across multiple use cases.</a:t>
            </a:r>
            <a:endParaRPr/>
          </a:p>
        </p:txBody>
      </p:sp>
      <p:sp>
        <p:nvSpPr>
          <p:cNvPr id="23" name="CustomShape 11"/>
          <p:cNvSpPr/>
          <p:nvPr/>
        </p:nvSpPr>
        <p:spPr>
          <a:xfrm>
            <a:off x="515520" y="5751720"/>
            <a:ext cx="8076960" cy="5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1. segregate cohesive functionalities into separate use cases</a:t>
            </a:r>
            <a:endParaRPr/>
          </a:p>
          <a:p>
            <a:r>
              <a:rPr lang="en-US" sz="1800" strike="noStrike" spc="-1">
                <a:solidFill>
                  <a:srgbClr val="000000"/>
                </a:solidFill>
                <a:uFill>
                  <a:solidFill>
                    <a:srgbClr val="FFFFFF"/>
                  </a:solidFill>
                </a:uFill>
                <a:latin typeface="Arial"/>
                <a:ea typeface="DejaVu Sans"/>
              </a:rPr>
              <a:t>2. identify correct level of abstractions of the use cases</a:t>
            </a:r>
            <a:endParaRPr/>
          </a:p>
        </p:txBody>
      </p:sp>
      <p:sp>
        <p:nvSpPr>
          <p:cNvPr id="2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25" name="Slide Number Placeholder 3"/>
          <p:cNvSpPr>
            <a:spLocks noGrp="1"/>
          </p:cNvSpPr>
          <p:nvPr>
            <p:ph type="sldNum" sz="quarter" idx="12"/>
          </p:nvPr>
        </p:nvSpPr>
        <p:spPr>
          <a:xfrm>
            <a:off x="8643938" y="6570615"/>
            <a:ext cx="249237" cy="288925"/>
          </a:xfrm>
        </p:spPr>
        <p:txBody>
          <a:bodyPr/>
          <a:lstStyle/>
          <a:p>
            <a:pPr>
              <a:defRPr/>
            </a:pPr>
            <a:r>
              <a:rPr lang="en-GB" dirty="0" smtClean="0"/>
              <a:t>54</a:t>
            </a:r>
            <a:endParaRPr lang="en-GB" dirty="0"/>
          </a:p>
        </p:txBody>
      </p:sp>
    </p:spTree>
    <p:extLst>
      <p:ext uri="{BB962C8B-B14F-4D97-AF65-F5344CB8AC3E}">
        <p14:creationId xmlns:p14="http://schemas.microsoft.com/office/powerpoint/2010/main" val="2471645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323640" y="9720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8" name="CustomShape 5"/>
          <p:cNvSpPr/>
          <p:nvPr/>
        </p:nvSpPr>
        <p:spPr>
          <a:xfrm>
            <a:off x="375480" y="994320"/>
            <a:ext cx="8399880" cy="128880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9" name="CustomShape 6"/>
          <p:cNvSpPr/>
          <p:nvPr/>
        </p:nvSpPr>
        <p:spPr>
          <a:xfrm>
            <a:off x="375480" y="980640"/>
            <a:ext cx="8399880" cy="3024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steps</a:t>
            </a:r>
            <a:endParaRPr/>
          </a:p>
        </p:txBody>
      </p:sp>
      <p:pic>
        <p:nvPicPr>
          <p:cNvPr id="10" name="Picture 9"/>
          <p:cNvPicPr/>
          <p:nvPr/>
        </p:nvPicPr>
        <p:blipFill>
          <a:blip r:embed="rId2"/>
          <a:stretch/>
        </p:blipFill>
        <p:spPr>
          <a:xfrm>
            <a:off x="360" y="0"/>
            <a:ext cx="360" cy="360"/>
          </a:xfrm>
          <a:prstGeom prst="rect">
            <a:avLst/>
          </a:prstGeom>
          <a:ln>
            <a:noFill/>
          </a:ln>
        </p:spPr>
      </p:pic>
      <p:sp>
        <p:nvSpPr>
          <p:cNvPr id="11" name="CustomShape 7"/>
          <p:cNvSpPr/>
          <p:nvPr/>
        </p:nvSpPr>
        <p:spPr>
          <a:xfrm>
            <a:off x="717840" y="457200"/>
            <a:ext cx="595440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Process to Use cases Refactoring</a:t>
            </a:r>
            <a:endParaRPr/>
          </a:p>
        </p:txBody>
      </p:sp>
      <p:sp>
        <p:nvSpPr>
          <p:cNvPr id="12" name="CustomShape 8"/>
          <p:cNvSpPr/>
          <p:nvPr/>
        </p:nvSpPr>
        <p:spPr>
          <a:xfrm>
            <a:off x="365760" y="2397960"/>
            <a:ext cx="8409600" cy="399996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3" name="CustomShape 9"/>
          <p:cNvSpPr/>
          <p:nvPr/>
        </p:nvSpPr>
        <p:spPr>
          <a:xfrm>
            <a:off x="365760" y="2355840"/>
            <a:ext cx="8409600" cy="4500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Rules</a:t>
            </a:r>
            <a:endParaRPr/>
          </a:p>
        </p:txBody>
      </p:sp>
      <p:sp>
        <p:nvSpPr>
          <p:cNvPr id="14" name="CustomShape 10"/>
          <p:cNvSpPr/>
          <p:nvPr/>
        </p:nvSpPr>
        <p:spPr>
          <a:xfrm>
            <a:off x="640080" y="1336320"/>
            <a:ext cx="4111920" cy="85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1. Task Tree Generation</a:t>
            </a:r>
            <a:endParaRPr/>
          </a:p>
          <a:p>
            <a:r>
              <a:rPr lang="en-US" sz="1800" strike="noStrike" spc="-1">
                <a:solidFill>
                  <a:srgbClr val="000000"/>
                </a:solidFill>
                <a:uFill>
                  <a:solidFill>
                    <a:srgbClr val="FFFFFF"/>
                  </a:solidFill>
                </a:uFill>
                <a:latin typeface="Arial"/>
                <a:ea typeface="DejaVu Sans"/>
              </a:rPr>
              <a:t>2. Use cases Refactoring</a:t>
            </a:r>
            <a:endParaRPr/>
          </a:p>
          <a:p>
            <a:r>
              <a:rPr lang="en-US" sz="1800" strike="noStrike" spc="-1">
                <a:solidFill>
                  <a:srgbClr val="000000"/>
                </a:solidFill>
                <a:uFill>
                  <a:solidFill>
                    <a:srgbClr val="FFFFFF"/>
                  </a:solidFill>
                </a:uFill>
                <a:latin typeface="Arial"/>
                <a:ea typeface="DejaVu Sans"/>
              </a:rPr>
              <a:t>3. Service Identification</a:t>
            </a:r>
            <a:endParaRPr/>
          </a:p>
        </p:txBody>
      </p:sp>
      <p:graphicFrame>
        <p:nvGraphicFramePr>
          <p:cNvPr id="15" name="Table 11"/>
          <p:cNvGraphicFramePr/>
          <p:nvPr/>
        </p:nvGraphicFramePr>
        <p:xfrm>
          <a:off x="512280" y="2968560"/>
          <a:ext cx="8107560" cy="3413760"/>
        </p:xfrm>
        <a:graphic>
          <a:graphicData uri="http://schemas.openxmlformats.org/drawingml/2006/table">
            <a:tbl>
              <a:tblPr/>
              <a:tblGrid>
                <a:gridCol w="596160">
                  <a:extLst>
                    <a:ext uri="{9D8B030D-6E8A-4147-A177-3AD203B41FA5}">
                      <a16:colId xmlns:a16="http://schemas.microsoft.com/office/drawing/2014/main" val="20000"/>
                    </a:ext>
                  </a:extLst>
                </a:gridCol>
                <a:gridCol w="1717200">
                  <a:extLst>
                    <a:ext uri="{9D8B030D-6E8A-4147-A177-3AD203B41FA5}">
                      <a16:colId xmlns:a16="http://schemas.microsoft.com/office/drawing/2014/main" val="20001"/>
                    </a:ext>
                  </a:extLst>
                </a:gridCol>
                <a:gridCol w="3356640">
                  <a:extLst>
                    <a:ext uri="{9D8B030D-6E8A-4147-A177-3AD203B41FA5}">
                      <a16:colId xmlns:a16="http://schemas.microsoft.com/office/drawing/2014/main" val="20002"/>
                    </a:ext>
                  </a:extLst>
                </a:gridCol>
                <a:gridCol w="2437560">
                  <a:extLst>
                    <a:ext uri="{9D8B030D-6E8A-4147-A177-3AD203B41FA5}">
                      <a16:colId xmlns:a16="http://schemas.microsoft.com/office/drawing/2014/main" val="20003"/>
                    </a:ext>
                  </a:extLst>
                </a:gridCol>
              </a:tblGrid>
              <a:tr h="0">
                <a:tc>
                  <a:txBody>
                    <a:bodyPr/>
                    <a:lstStyle/>
                    <a:p>
                      <a:r>
                        <a:rPr lang="en-US" sz="1300" b="1" strike="noStrike" spc="-1">
                          <a:uFill>
                            <a:solidFill>
                              <a:srgbClr val="FFFFFF"/>
                            </a:solidFill>
                          </a:uFill>
                          <a:latin typeface="Arial"/>
                        </a:rPr>
                        <a:t>No.</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300" b="1" strike="noStrike" spc="-1">
                          <a:uFill>
                            <a:solidFill>
                              <a:srgbClr val="FFFFFF"/>
                            </a:solidFill>
                          </a:uFill>
                          <a:latin typeface="Arial"/>
                        </a:rPr>
                        <a:t>Rule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300" b="1" strike="noStrike" spc="-1">
                          <a:uFill>
                            <a:solidFill>
                              <a:srgbClr val="FFFFFF"/>
                            </a:solidFill>
                          </a:uFill>
                          <a:latin typeface="Arial"/>
                        </a:rPr>
                        <a:t>Precondition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300" b="1" strike="noStrike" spc="-1">
                          <a:uFill>
                            <a:solidFill>
                              <a:srgbClr val="FFFFFF"/>
                            </a:solidFill>
                          </a:uFill>
                          <a:latin typeface="Arial"/>
                        </a:rPr>
                        <a:t>Postcondition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62600">
                <a:tc>
                  <a:txBody>
                    <a:bodyPr/>
                    <a:lstStyle/>
                    <a:p>
                      <a:r>
                        <a:rPr lang="en-US" sz="1300" strike="noStrike" spc="-1">
                          <a:uFill>
                            <a:solidFill>
                              <a:srgbClr val="FFFFFF"/>
                            </a:solidFill>
                          </a:uFill>
                          <a:latin typeface="Arial"/>
                        </a:rPr>
                        <a:t>1</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Decomposition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Subtask tree independent of usecase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Subtask tree is assigned a new usecase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646920">
                <a:tc>
                  <a:txBody>
                    <a:bodyPr/>
                    <a:lstStyle/>
                    <a:p>
                      <a:r>
                        <a:rPr lang="en-US" sz="1300" strike="noStrike" spc="-1">
                          <a:uFill>
                            <a:solidFill>
                              <a:srgbClr val="FFFFFF"/>
                            </a:solidFill>
                          </a:uFill>
                          <a:latin typeface="Arial"/>
                        </a:rPr>
                        <a:t>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300" strike="noStrike" spc="-1">
                          <a:uFill>
                            <a:solidFill>
                              <a:srgbClr val="FFFFFF"/>
                            </a:solidFill>
                          </a:uFill>
                          <a:latin typeface="Arial"/>
                        </a:rPr>
                        <a:t>Equivalence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300" strike="noStrike" spc="-1">
                          <a:uFill>
                            <a:solidFill>
                              <a:srgbClr val="FFFFFF"/>
                            </a:solidFill>
                          </a:uFill>
                          <a:latin typeface="Arial"/>
                        </a:rPr>
                        <a:t>Task trees of both use cases u1 and u2  have same behavior</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300" strike="noStrike" spc="-1">
                          <a:uFill>
                            <a:solidFill>
                              <a:srgbClr val="FFFFFF"/>
                            </a:solidFill>
                          </a:uFill>
                          <a:latin typeface="Arial"/>
                        </a:rPr>
                        <a:t>u1 is replaced by u2</a:t>
                      </a:r>
                      <a:endParaRPr/>
                    </a:p>
                    <a:p>
                      <a:r>
                        <a:rPr lang="en-US" sz="1300" strike="noStrike" spc="-1">
                          <a:uFill>
                            <a:solidFill>
                              <a:srgbClr val="FFFFFF"/>
                            </a:solidFill>
                          </a:uFill>
                          <a:latin typeface="Arial"/>
                        </a:rPr>
                        <a:t>All relationships of u1 handled by u2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62600">
                <a:tc>
                  <a:txBody>
                    <a:bodyPr/>
                    <a:lstStyle/>
                    <a:p>
                      <a:r>
                        <a:rPr lang="en-US" sz="1300" strike="noStrike" spc="-1">
                          <a:uFill>
                            <a:solidFill>
                              <a:srgbClr val="FFFFFF"/>
                            </a:solidFill>
                          </a:uFill>
                          <a:latin typeface="Arial"/>
                        </a:rPr>
                        <a:t>3</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Composition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Task trees t1 and t2 of two different use cases are functionally related</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300" strike="noStrike" spc="-1">
                          <a:uFill>
                            <a:solidFill>
                              <a:srgbClr val="FFFFFF"/>
                            </a:solidFill>
                          </a:uFill>
                          <a:latin typeface="Arial"/>
                        </a:rPr>
                        <a:t>A new use case is created with task tree u1 U u2</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831240">
                <a:tc>
                  <a:txBody>
                    <a:bodyPr/>
                    <a:lstStyle/>
                    <a:p>
                      <a:r>
                        <a:rPr lang="en-US" sz="1300" strike="noStrike" spc="-1">
                          <a:uFill>
                            <a:solidFill>
                              <a:srgbClr val="FFFFFF"/>
                            </a:solidFill>
                          </a:uFill>
                          <a:latin typeface="Arial"/>
                        </a:rPr>
                        <a:t>4</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300" strike="noStrike" spc="-1">
                          <a:uFill>
                            <a:solidFill>
                              <a:srgbClr val="FFFFFF"/>
                            </a:solidFill>
                          </a:uFill>
                          <a:latin typeface="Arial"/>
                        </a:rPr>
                        <a:t>Generalization</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300" strike="noStrike" spc="-1">
                          <a:uFill>
                            <a:solidFill>
                              <a:srgbClr val="FFFFFF"/>
                            </a:solidFill>
                          </a:uFill>
                          <a:latin typeface="Arial"/>
                        </a:rPr>
                        <a:t>Subtask trees t1 and t2 of different use cases are functionally same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300" strike="noStrike" spc="-1">
                          <a:uFill>
                            <a:solidFill>
                              <a:srgbClr val="FFFFFF"/>
                            </a:solidFill>
                          </a:uFill>
                          <a:latin typeface="Arial"/>
                        </a:rPr>
                        <a:t>A new use case with task tree t1 is created along with the relationship with the existing use cases</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44880">
                <a:tc>
                  <a:txBody>
                    <a:bodyPr/>
                    <a:lstStyle/>
                    <a:p>
                      <a:r>
                        <a:rPr lang="en-US" sz="1400" strike="noStrike" spc="-1">
                          <a:uFill>
                            <a:solidFill>
                              <a:srgbClr val="FFFFFF"/>
                            </a:solidFill>
                          </a:uFill>
                          <a:latin typeface="Arial"/>
                        </a:rPr>
                        <a:t>5</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400" strike="noStrike" spc="-1">
                          <a:uFill>
                            <a:solidFill>
                              <a:srgbClr val="FFFFFF"/>
                            </a:solidFill>
                          </a:uFill>
                          <a:latin typeface="Arial"/>
                        </a:rPr>
                        <a:t>Merge</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400" strike="noStrike" spc="-1">
                          <a:uFill>
                            <a:solidFill>
                              <a:srgbClr val="FFFFFF"/>
                            </a:solidFill>
                          </a:uFill>
                          <a:latin typeface="Arial"/>
                        </a:rPr>
                        <a:t>use case u' is the only customer of use case u</a:t>
                      </a:r>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400" strike="noStrike" spc="-1">
                          <a:uFill>
                            <a:solidFill>
                              <a:srgbClr val="FFFFFF"/>
                            </a:solidFill>
                          </a:uFill>
                          <a:latin typeface="Arial"/>
                        </a:rPr>
                        <a:t>u' is merged into u</a:t>
                      </a:r>
                      <a:endParaRPr/>
                    </a:p>
                    <a:p>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16"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7" name="Slide Number Placeholder 3"/>
          <p:cNvSpPr>
            <a:spLocks noGrp="1"/>
          </p:cNvSpPr>
          <p:nvPr>
            <p:ph type="sldNum" sz="quarter" idx="12"/>
          </p:nvPr>
        </p:nvSpPr>
        <p:spPr>
          <a:xfrm>
            <a:off x="8643938" y="6570615"/>
            <a:ext cx="249237" cy="288925"/>
          </a:xfrm>
        </p:spPr>
        <p:txBody>
          <a:bodyPr/>
          <a:lstStyle/>
          <a:p>
            <a:pPr>
              <a:defRPr/>
            </a:pPr>
            <a:r>
              <a:rPr lang="en-GB" dirty="0" smtClean="0"/>
              <a:t>55</a:t>
            </a:r>
            <a:endParaRPr lang="en-GB" dirty="0"/>
          </a:p>
        </p:txBody>
      </p:sp>
    </p:spTree>
    <p:extLst>
      <p:ext uri="{BB962C8B-B14F-4D97-AF65-F5344CB8AC3E}">
        <p14:creationId xmlns:p14="http://schemas.microsoft.com/office/powerpoint/2010/main" val="3750330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48</a:t>
            </a:fld>
            <a:endParaRPr lang="en-GB" dirty="0"/>
          </a:p>
        </p:txBody>
      </p:sp>
      <p:sp>
        <p:nvSpPr>
          <p:cNvPr id="6" name="CustomShape 3"/>
          <p:cNvSpPr/>
          <p:nvPr/>
        </p:nvSpPr>
        <p:spPr>
          <a:xfrm>
            <a:off x="8643960" y="6545160"/>
            <a:ext cx="245880" cy="28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endParaRPr dirty="0"/>
          </a:p>
        </p:txBody>
      </p:sp>
      <p:sp>
        <p:nvSpPr>
          <p:cNvPr id="7" name="CustomShape 4"/>
          <p:cNvSpPr/>
          <p:nvPr/>
        </p:nvSpPr>
        <p:spPr>
          <a:xfrm>
            <a:off x="323640" y="7164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8" name="CustomShape 5"/>
          <p:cNvSpPr/>
          <p:nvPr/>
        </p:nvSpPr>
        <p:spPr>
          <a:xfrm>
            <a:off x="375480" y="955080"/>
            <a:ext cx="8399880" cy="3585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Case Study: Hotel Reservation</a:t>
            </a:r>
            <a:endParaRPr/>
          </a:p>
        </p:txBody>
      </p:sp>
      <p:pic>
        <p:nvPicPr>
          <p:cNvPr id="9" name="Picture 8"/>
          <p:cNvPicPr/>
          <p:nvPr/>
        </p:nvPicPr>
        <p:blipFill>
          <a:blip r:embed="rId2"/>
          <a:stretch/>
        </p:blipFill>
        <p:spPr>
          <a:xfrm>
            <a:off x="360" y="-25560"/>
            <a:ext cx="360" cy="360"/>
          </a:xfrm>
          <a:prstGeom prst="rect">
            <a:avLst/>
          </a:prstGeom>
          <a:ln>
            <a:noFill/>
          </a:ln>
        </p:spPr>
      </p:pic>
      <p:sp>
        <p:nvSpPr>
          <p:cNvPr id="10" name="CustomShape 6"/>
          <p:cNvSpPr/>
          <p:nvPr/>
        </p:nvSpPr>
        <p:spPr>
          <a:xfrm>
            <a:off x="717840" y="431640"/>
            <a:ext cx="305676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Use cases Refactoring</a:t>
            </a:r>
            <a:endParaRPr/>
          </a:p>
        </p:txBody>
      </p:sp>
      <p:pic>
        <p:nvPicPr>
          <p:cNvPr id="11" name="Picture 10"/>
          <p:cNvPicPr/>
          <p:nvPr/>
        </p:nvPicPr>
        <p:blipFill>
          <a:blip r:embed="rId3"/>
          <a:stretch/>
        </p:blipFill>
        <p:spPr>
          <a:xfrm>
            <a:off x="2559240" y="1987560"/>
            <a:ext cx="3381480" cy="264744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4055224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323640" y="10692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8" name="CustomShape 5"/>
          <p:cNvSpPr/>
          <p:nvPr/>
        </p:nvSpPr>
        <p:spPr>
          <a:xfrm>
            <a:off x="375480" y="990360"/>
            <a:ext cx="8308440" cy="4485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1: Task Tree Generation</a:t>
            </a:r>
            <a:endParaRPr/>
          </a:p>
        </p:txBody>
      </p:sp>
      <p:pic>
        <p:nvPicPr>
          <p:cNvPr id="9" name="Picture 8"/>
          <p:cNvPicPr/>
          <p:nvPr/>
        </p:nvPicPr>
        <p:blipFill>
          <a:blip r:embed="rId2"/>
          <a:stretch/>
        </p:blipFill>
        <p:spPr>
          <a:xfrm>
            <a:off x="360" y="9720"/>
            <a:ext cx="360" cy="360"/>
          </a:xfrm>
          <a:prstGeom prst="rect">
            <a:avLst/>
          </a:prstGeom>
          <a:ln>
            <a:noFill/>
          </a:ln>
        </p:spPr>
      </p:pic>
      <p:sp>
        <p:nvSpPr>
          <p:cNvPr id="10" name="CustomShape 6"/>
          <p:cNvSpPr/>
          <p:nvPr/>
        </p:nvSpPr>
        <p:spPr>
          <a:xfrm>
            <a:off x="717840" y="466920"/>
            <a:ext cx="305676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Use cases Refactoring</a:t>
            </a:r>
            <a:endParaRPr/>
          </a:p>
        </p:txBody>
      </p:sp>
      <p:pic>
        <p:nvPicPr>
          <p:cNvPr id="11" name="Picture 10"/>
          <p:cNvPicPr/>
          <p:nvPr/>
        </p:nvPicPr>
        <p:blipFill>
          <a:blip r:embed="rId3"/>
          <a:stretch/>
        </p:blipFill>
        <p:spPr>
          <a:xfrm>
            <a:off x="696240" y="1495800"/>
            <a:ext cx="7621920" cy="495648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57</a:t>
            </a:r>
            <a:endParaRPr lang="en-GB" dirty="0"/>
          </a:p>
        </p:txBody>
      </p:sp>
    </p:spTree>
    <p:extLst>
      <p:ext uri="{BB962C8B-B14F-4D97-AF65-F5344CB8AC3E}">
        <p14:creationId xmlns:p14="http://schemas.microsoft.com/office/powerpoint/2010/main" val="182941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5</a:t>
            </a:fld>
            <a:endParaRPr lang="en-GB" dirty="0"/>
          </a:p>
        </p:txBody>
      </p:sp>
      <p:sp>
        <p:nvSpPr>
          <p:cNvPr id="5" name="CustomShape 2"/>
          <p:cNvSpPr/>
          <p:nvPr/>
        </p:nvSpPr>
        <p:spPr>
          <a:xfrm>
            <a:off x="179640" y="332280"/>
            <a:ext cx="7532640" cy="35712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Research Questions</a:t>
            </a:r>
            <a:endParaRPr/>
          </a:p>
        </p:txBody>
      </p:sp>
      <p:sp>
        <p:nvSpPr>
          <p:cNvPr id="7" name="CustomShape 4"/>
          <p:cNvSpPr/>
          <p:nvPr/>
        </p:nvSpPr>
        <p:spPr>
          <a:xfrm>
            <a:off x="8643960" y="6570720"/>
            <a:ext cx="245880" cy="28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3F7D1C3A-B932-4B51-AC98-ED2BB83B6897}" type="slidenum">
              <a:rPr lang="en-US" sz="800" strike="noStrike" spc="-1">
                <a:solidFill>
                  <a:srgbClr val="FFFFFF"/>
                </a:solidFill>
                <a:uFill>
                  <a:solidFill>
                    <a:srgbClr val="FFFFFF"/>
                  </a:solidFill>
                </a:uFill>
                <a:latin typeface="Arial"/>
                <a:ea typeface="DejaVu Sans"/>
              </a:rPr>
              <a:t>5</a:t>
            </a:fld>
            <a:endParaRPr/>
          </a:p>
        </p:txBody>
      </p:sp>
      <p:sp>
        <p:nvSpPr>
          <p:cNvPr id="8" name="CustomShape 5"/>
          <p:cNvSpPr/>
          <p:nvPr/>
        </p:nvSpPr>
        <p:spPr>
          <a:xfrm>
            <a:off x="469440" y="2862000"/>
            <a:ext cx="8132040" cy="178776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9" name="CustomShape 6"/>
          <p:cNvSpPr/>
          <p:nvPr/>
        </p:nvSpPr>
        <p:spPr>
          <a:xfrm>
            <a:off x="323640" y="2565000"/>
            <a:ext cx="8360280" cy="3621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3. What are the best practices to tackle the challenges introduced by microservices?</a:t>
            </a:r>
            <a:endParaRPr/>
          </a:p>
        </p:txBody>
      </p:sp>
      <p:sp>
        <p:nvSpPr>
          <p:cNvPr id="10" name="CustomShape 7"/>
          <p:cNvSpPr/>
          <p:nvPr/>
        </p:nvSpPr>
        <p:spPr>
          <a:xfrm>
            <a:off x="7236360" y="1917000"/>
            <a:ext cx="181440" cy="366120"/>
          </a:xfrm>
          <a:prstGeom prst="rect">
            <a:avLst/>
          </a:prstGeom>
          <a:noFill/>
          <a:ln>
            <a:noFill/>
          </a:ln>
        </p:spPr>
        <p:style>
          <a:lnRef idx="2">
            <a:schemeClr val="accent3"/>
          </a:lnRef>
          <a:fillRef idx="1">
            <a:schemeClr val="lt1"/>
          </a:fillRef>
          <a:effectRef idx="0">
            <a:schemeClr val="accent3"/>
          </a:effectRef>
          <a:fontRef idx="minor"/>
        </p:style>
      </p:sp>
      <p:sp>
        <p:nvSpPr>
          <p:cNvPr id="11" name="CustomShape 8"/>
          <p:cNvSpPr/>
          <p:nvPr/>
        </p:nvSpPr>
        <p:spPr>
          <a:xfrm>
            <a:off x="683640" y="3017880"/>
            <a:ext cx="712548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000000"/>
                </a:solidFill>
                <a:uFill>
                  <a:solidFill>
                    <a:srgbClr val="FFFFFF"/>
                  </a:solidFill>
                </a:uFill>
                <a:latin typeface="Arial"/>
                <a:ea typeface="DejaVu Sans"/>
              </a:rPr>
              <a:t>a) How does the collaboration among microservices happen?</a:t>
            </a:r>
            <a:endParaRPr/>
          </a:p>
          <a:p>
            <a:pPr>
              <a:lnSpc>
                <a:spcPct val="100000"/>
              </a:lnSpc>
            </a:pPr>
            <a:r>
              <a:rPr lang="en-US" sz="1800" strike="noStrike" spc="-1">
                <a:solidFill>
                  <a:srgbClr val="000000"/>
                </a:solidFill>
                <a:uFill>
                  <a:solidFill>
                    <a:srgbClr val="FFFFFF"/>
                  </a:solidFill>
                </a:uFill>
                <a:latin typeface="Arial"/>
                <a:ea typeface="DejaVu Sans"/>
              </a:rPr>
              <a:t>b) How to deploy and maintain microservices independently when 	      there are dependencies among them?</a:t>
            </a:r>
            <a:endParaRPr/>
          </a:p>
          <a:p>
            <a:pPr>
              <a:lnSpc>
                <a:spcPct val="100000"/>
              </a:lnSpc>
            </a:pPr>
            <a:r>
              <a:rPr lang="en-US" sz="1800" strike="noStrike" spc="-1">
                <a:solidFill>
                  <a:srgbClr val="000000"/>
                </a:solidFill>
                <a:uFill>
                  <a:solidFill>
                    <a:srgbClr val="FFFFFF"/>
                  </a:solidFill>
                </a:uFill>
                <a:latin typeface="Arial"/>
                <a:ea typeface="DejaVu Sans"/>
              </a:rPr>
              <a:t>c) How to monitor microservices?</a:t>
            </a:r>
            <a:endParaRPr/>
          </a:p>
        </p:txBody>
      </p:sp>
      <p:sp>
        <p:nvSpPr>
          <p:cNvPr id="12" name="CustomShape 9"/>
          <p:cNvSpPr/>
          <p:nvPr/>
        </p:nvSpPr>
        <p:spPr>
          <a:xfrm>
            <a:off x="325080" y="1412640"/>
            <a:ext cx="8358840" cy="3621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1. How to define the boundry and size of a microservice?</a:t>
            </a:r>
            <a:endParaRPr/>
          </a:p>
        </p:txBody>
      </p:sp>
      <p:pic>
        <p:nvPicPr>
          <p:cNvPr id="13" name="Picture 12"/>
          <p:cNvPicPr/>
          <p:nvPr/>
        </p:nvPicPr>
        <p:blipFill>
          <a:blip r:embed="rId2"/>
          <a:stretch/>
        </p:blipFill>
        <p:spPr>
          <a:xfrm>
            <a:off x="360" y="0"/>
            <a:ext cx="360" cy="360"/>
          </a:xfrm>
          <a:prstGeom prst="rect">
            <a:avLst/>
          </a:prstGeom>
          <a:ln>
            <a:noFill/>
          </a:ln>
        </p:spPr>
      </p:pic>
      <p:sp>
        <p:nvSpPr>
          <p:cNvPr id="14" name="CustomShape 10"/>
          <p:cNvSpPr/>
          <p:nvPr/>
        </p:nvSpPr>
        <p:spPr>
          <a:xfrm>
            <a:off x="326880" y="1992240"/>
            <a:ext cx="8357040" cy="36216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2. How to map business capabilities to microservices?</a:t>
            </a:r>
            <a:endParaRPr/>
          </a:p>
        </p:txBody>
      </p:sp>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354513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323640" y="7164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8" name="CustomShape 5"/>
          <p:cNvSpPr/>
          <p:nvPr/>
        </p:nvSpPr>
        <p:spPr>
          <a:xfrm>
            <a:off x="375480" y="955080"/>
            <a:ext cx="8308440" cy="4410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2: Apply Decomposition and Generalization Refactoring</a:t>
            </a:r>
            <a:endParaRPr/>
          </a:p>
        </p:txBody>
      </p:sp>
      <p:pic>
        <p:nvPicPr>
          <p:cNvPr id="9" name="Picture 8"/>
          <p:cNvPicPr/>
          <p:nvPr/>
        </p:nvPicPr>
        <p:blipFill>
          <a:blip r:embed="rId2"/>
          <a:stretch/>
        </p:blipFill>
        <p:spPr>
          <a:xfrm>
            <a:off x="360" y="-25560"/>
            <a:ext cx="360" cy="360"/>
          </a:xfrm>
          <a:prstGeom prst="rect">
            <a:avLst/>
          </a:prstGeom>
          <a:ln>
            <a:noFill/>
          </a:ln>
        </p:spPr>
      </p:pic>
      <p:sp>
        <p:nvSpPr>
          <p:cNvPr id="10" name="CustomShape 6"/>
          <p:cNvSpPr/>
          <p:nvPr/>
        </p:nvSpPr>
        <p:spPr>
          <a:xfrm>
            <a:off x="717840" y="431640"/>
            <a:ext cx="305676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Use cases Refactoring</a:t>
            </a:r>
            <a:endParaRPr/>
          </a:p>
        </p:txBody>
      </p:sp>
      <p:pic>
        <p:nvPicPr>
          <p:cNvPr id="11" name="Picture 10"/>
          <p:cNvPicPr/>
          <p:nvPr/>
        </p:nvPicPr>
        <p:blipFill>
          <a:blip r:embed="rId3"/>
          <a:stretch/>
        </p:blipFill>
        <p:spPr>
          <a:xfrm>
            <a:off x="1476720" y="1445040"/>
            <a:ext cx="5611680" cy="481644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58</a:t>
            </a:r>
            <a:endParaRPr lang="en-GB" dirty="0"/>
          </a:p>
        </p:txBody>
      </p:sp>
    </p:spTree>
    <p:extLst>
      <p:ext uri="{BB962C8B-B14F-4D97-AF65-F5344CB8AC3E}">
        <p14:creationId xmlns:p14="http://schemas.microsoft.com/office/powerpoint/2010/main" val="3102954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4"/>
          <p:cNvSpPr/>
          <p:nvPr/>
        </p:nvSpPr>
        <p:spPr>
          <a:xfrm>
            <a:off x="323640" y="7164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8" name="CustomShape 5"/>
          <p:cNvSpPr/>
          <p:nvPr/>
        </p:nvSpPr>
        <p:spPr>
          <a:xfrm>
            <a:off x="375480" y="955080"/>
            <a:ext cx="8399880" cy="4183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3: Use Composition Refactoring</a:t>
            </a:r>
            <a:endParaRPr/>
          </a:p>
        </p:txBody>
      </p:sp>
      <p:pic>
        <p:nvPicPr>
          <p:cNvPr id="9" name="Picture 8"/>
          <p:cNvPicPr/>
          <p:nvPr/>
        </p:nvPicPr>
        <p:blipFill>
          <a:blip r:embed="rId2"/>
          <a:stretch/>
        </p:blipFill>
        <p:spPr>
          <a:xfrm>
            <a:off x="360" y="-25560"/>
            <a:ext cx="360" cy="360"/>
          </a:xfrm>
          <a:prstGeom prst="rect">
            <a:avLst/>
          </a:prstGeom>
          <a:ln>
            <a:noFill/>
          </a:ln>
        </p:spPr>
      </p:pic>
      <p:sp>
        <p:nvSpPr>
          <p:cNvPr id="10" name="CustomShape 6"/>
          <p:cNvSpPr/>
          <p:nvPr/>
        </p:nvSpPr>
        <p:spPr>
          <a:xfrm>
            <a:off x="717840" y="431640"/>
            <a:ext cx="305676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Use cases Refactoring</a:t>
            </a:r>
            <a:endParaRPr/>
          </a:p>
        </p:txBody>
      </p:sp>
      <p:pic>
        <p:nvPicPr>
          <p:cNvPr id="11" name="Picture 10"/>
          <p:cNvPicPr/>
          <p:nvPr/>
        </p:nvPicPr>
        <p:blipFill>
          <a:blip r:embed="rId3"/>
          <a:stretch/>
        </p:blipFill>
        <p:spPr>
          <a:xfrm>
            <a:off x="1280160" y="1549440"/>
            <a:ext cx="5993640" cy="409140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59</a:t>
            </a:r>
            <a:endParaRPr lang="en-GB" dirty="0"/>
          </a:p>
        </p:txBody>
      </p:sp>
    </p:spTree>
    <p:extLst>
      <p:ext uri="{BB962C8B-B14F-4D97-AF65-F5344CB8AC3E}">
        <p14:creationId xmlns:p14="http://schemas.microsoft.com/office/powerpoint/2010/main" val="1996763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52</a:t>
            </a:fld>
            <a:endParaRPr lang="en-GB" dirty="0"/>
          </a:p>
        </p:txBody>
      </p:sp>
      <p:sp>
        <p:nvSpPr>
          <p:cNvPr id="7" name="CustomShape 4"/>
          <p:cNvSpPr/>
          <p:nvPr/>
        </p:nvSpPr>
        <p:spPr>
          <a:xfrm>
            <a:off x="323640" y="7164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8" name="CustomShape 5"/>
          <p:cNvSpPr/>
          <p:nvPr/>
        </p:nvSpPr>
        <p:spPr>
          <a:xfrm>
            <a:off x="375480" y="955080"/>
            <a:ext cx="8399880" cy="4410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4: Identify microservices</a:t>
            </a:r>
            <a:endParaRPr/>
          </a:p>
        </p:txBody>
      </p:sp>
      <p:pic>
        <p:nvPicPr>
          <p:cNvPr id="9" name="Picture 8"/>
          <p:cNvPicPr/>
          <p:nvPr/>
        </p:nvPicPr>
        <p:blipFill>
          <a:blip r:embed="rId2"/>
          <a:stretch/>
        </p:blipFill>
        <p:spPr>
          <a:xfrm>
            <a:off x="360" y="-25560"/>
            <a:ext cx="360" cy="360"/>
          </a:xfrm>
          <a:prstGeom prst="rect">
            <a:avLst/>
          </a:prstGeom>
          <a:ln>
            <a:noFill/>
          </a:ln>
        </p:spPr>
      </p:pic>
      <p:sp>
        <p:nvSpPr>
          <p:cNvPr id="10" name="CustomShape 6"/>
          <p:cNvSpPr/>
          <p:nvPr/>
        </p:nvSpPr>
        <p:spPr>
          <a:xfrm>
            <a:off x="717840" y="431640"/>
            <a:ext cx="305676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Use cases Refactoring</a:t>
            </a:r>
            <a:endParaRPr/>
          </a:p>
        </p:txBody>
      </p:sp>
      <p:pic>
        <p:nvPicPr>
          <p:cNvPr id="11" name="Picture 10"/>
          <p:cNvPicPr/>
          <p:nvPr/>
        </p:nvPicPr>
        <p:blipFill>
          <a:blip r:embed="rId3"/>
          <a:stretch/>
        </p:blipFill>
        <p:spPr>
          <a:xfrm>
            <a:off x="1371600" y="1465200"/>
            <a:ext cx="5757840" cy="498600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556671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10080"/>
            <a:ext cx="360" cy="360"/>
          </a:xfrm>
          <a:prstGeom prst="rect">
            <a:avLst/>
          </a:prstGeom>
          <a:ln>
            <a:noFill/>
          </a:ln>
        </p:spPr>
      </p:pic>
      <p:sp>
        <p:nvSpPr>
          <p:cNvPr id="8" name="CustomShape 4"/>
          <p:cNvSpPr/>
          <p:nvPr/>
        </p:nvSpPr>
        <p:spPr>
          <a:xfrm>
            <a:off x="323640" y="10836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9" name="CustomShape 5"/>
          <p:cNvSpPr/>
          <p:nvPr/>
        </p:nvSpPr>
        <p:spPr>
          <a:xfrm>
            <a:off x="717840" y="46944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Domain Driven Design</a:t>
            </a:r>
            <a:endParaRPr/>
          </a:p>
        </p:txBody>
      </p:sp>
      <p:sp>
        <p:nvSpPr>
          <p:cNvPr id="10" name="CustomShape 6"/>
          <p:cNvSpPr/>
          <p:nvPr/>
        </p:nvSpPr>
        <p:spPr>
          <a:xfrm>
            <a:off x="365760" y="104796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Case Study: Hotel Reservation</a:t>
            </a:r>
            <a:endParaRPr/>
          </a:p>
        </p:txBody>
      </p:sp>
      <p:sp>
        <p:nvSpPr>
          <p:cNvPr id="11" name="CustomShape 7"/>
          <p:cNvSpPr/>
          <p:nvPr/>
        </p:nvSpPr>
        <p:spPr>
          <a:xfrm>
            <a:off x="1005840" y="1629720"/>
            <a:ext cx="7768080" cy="66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 various discount packages offered to certain customers as a new business model</a:t>
            </a:r>
            <a:endParaRPr/>
          </a:p>
        </p:txBody>
      </p:sp>
      <p:sp>
        <p:nvSpPr>
          <p:cNvPr id="12" name="CustomShape 8"/>
          <p:cNvSpPr/>
          <p:nvPr/>
        </p:nvSpPr>
        <p:spPr>
          <a:xfrm>
            <a:off x="375840" y="23878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1: Domain Vocabularies</a:t>
            </a:r>
            <a:endParaRPr/>
          </a:p>
        </p:txBody>
      </p:sp>
      <p:pic>
        <p:nvPicPr>
          <p:cNvPr id="13" name="Picture 12"/>
          <p:cNvPicPr/>
          <p:nvPr/>
        </p:nvPicPr>
        <p:blipFill>
          <a:blip r:embed="rId3"/>
          <a:stretch/>
        </p:blipFill>
        <p:spPr>
          <a:xfrm>
            <a:off x="418320" y="3039120"/>
            <a:ext cx="8407800" cy="2364480"/>
          </a:xfrm>
          <a:prstGeom prst="rect">
            <a:avLst/>
          </a:prstGeom>
          <a:ln>
            <a:noFill/>
          </a:ln>
        </p:spPr>
      </p:pic>
      <p:sp>
        <p:nvSpPr>
          <p:cNvPr id="1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5" name="Slide Number Placeholder 3"/>
          <p:cNvSpPr>
            <a:spLocks noGrp="1"/>
          </p:cNvSpPr>
          <p:nvPr>
            <p:ph type="sldNum" sz="quarter" idx="12"/>
          </p:nvPr>
        </p:nvSpPr>
        <p:spPr>
          <a:xfrm>
            <a:off x="8643938" y="6570615"/>
            <a:ext cx="249237" cy="288925"/>
          </a:xfrm>
        </p:spPr>
        <p:txBody>
          <a:bodyPr/>
          <a:lstStyle/>
          <a:p>
            <a:pPr>
              <a:defRPr/>
            </a:pPr>
            <a:r>
              <a:rPr lang="en-GB" dirty="0" smtClean="0"/>
              <a:t>61</a:t>
            </a:r>
            <a:endParaRPr lang="en-GB" dirty="0"/>
          </a:p>
        </p:txBody>
      </p:sp>
    </p:spTree>
    <p:extLst>
      <p:ext uri="{BB962C8B-B14F-4D97-AF65-F5344CB8AC3E}">
        <p14:creationId xmlns:p14="http://schemas.microsoft.com/office/powerpoint/2010/main" val="2466530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10080"/>
            <a:ext cx="360" cy="360"/>
          </a:xfrm>
          <a:prstGeom prst="rect">
            <a:avLst/>
          </a:prstGeom>
          <a:ln>
            <a:noFill/>
          </a:ln>
        </p:spPr>
      </p:pic>
      <p:sp>
        <p:nvSpPr>
          <p:cNvPr id="8" name="CustomShape 4"/>
          <p:cNvSpPr/>
          <p:nvPr/>
        </p:nvSpPr>
        <p:spPr>
          <a:xfrm>
            <a:off x="323640" y="10836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9" name="CustomShape 5"/>
          <p:cNvSpPr/>
          <p:nvPr/>
        </p:nvSpPr>
        <p:spPr>
          <a:xfrm>
            <a:off x="717840" y="46944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Domain Driven Design</a:t>
            </a:r>
            <a:endParaRPr/>
          </a:p>
        </p:txBody>
      </p:sp>
      <p:sp>
        <p:nvSpPr>
          <p:cNvPr id="10" name="CustomShape 6"/>
          <p:cNvSpPr/>
          <p:nvPr/>
        </p:nvSpPr>
        <p:spPr>
          <a:xfrm>
            <a:off x="365760" y="104796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2: identify core , supporting and generic domains</a:t>
            </a:r>
            <a:endParaRPr/>
          </a:p>
        </p:txBody>
      </p:sp>
      <p:pic>
        <p:nvPicPr>
          <p:cNvPr id="11" name="Picture 10"/>
          <p:cNvPicPr/>
          <p:nvPr/>
        </p:nvPicPr>
        <p:blipFill>
          <a:blip r:embed="rId3"/>
          <a:stretch/>
        </p:blipFill>
        <p:spPr>
          <a:xfrm>
            <a:off x="3200400" y="1565280"/>
            <a:ext cx="1915920" cy="2467080"/>
          </a:xfrm>
          <a:prstGeom prst="rect">
            <a:avLst/>
          </a:prstGeom>
          <a:ln>
            <a:noFill/>
          </a:ln>
        </p:spPr>
      </p:pic>
      <p:sp>
        <p:nvSpPr>
          <p:cNvPr id="12" name="CustomShape 7"/>
          <p:cNvSpPr/>
          <p:nvPr/>
        </p:nvSpPr>
        <p:spPr>
          <a:xfrm>
            <a:off x="467280" y="412524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3: identify subdomains</a:t>
            </a:r>
            <a:endParaRPr/>
          </a:p>
        </p:txBody>
      </p:sp>
      <p:pic>
        <p:nvPicPr>
          <p:cNvPr id="13" name="Picture 12"/>
          <p:cNvPicPr/>
          <p:nvPr/>
        </p:nvPicPr>
        <p:blipFill>
          <a:blip r:embed="rId4"/>
          <a:stretch/>
        </p:blipFill>
        <p:spPr>
          <a:xfrm>
            <a:off x="3186720" y="4673520"/>
            <a:ext cx="2203920" cy="1492200"/>
          </a:xfrm>
          <a:prstGeom prst="rect">
            <a:avLst/>
          </a:prstGeom>
          <a:ln>
            <a:noFill/>
          </a:ln>
        </p:spPr>
      </p:pic>
      <p:sp>
        <p:nvSpPr>
          <p:cNvPr id="14"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5" name="Slide Number Placeholder 3"/>
          <p:cNvSpPr>
            <a:spLocks noGrp="1"/>
          </p:cNvSpPr>
          <p:nvPr>
            <p:ph type="sldNum" sz="quarter" idx="12"/>
          </p:nvPr>
        </p:nvSpPr>
        <p:spPr>
          <a:xfrm>
            <a:off x="8643938" y="6570615"/>
            <a:ext cx="249237" cy="288925"/>
          </a:xfrm>
        </p:spPr>
        <p:txBody>
          <a:bodyPr/>
          <a:lstStyle/>
          <a:p>
            <a:pPr>
              <a:defRPr/>
            </a:pPr>
            <a:r>
              <a:rPr lang="en-GB" dirty="0" smtClean="0"/>
              <a:t>62</a:t>
            </a:r>
            <a:endParaRPr lang="en-GB" dirty="0"/>
          </a:p>
        </p:txBody>
      </p:sp>
    </p:spTree>
    <p:extLst>
      <p:ext uri="{BB962C8B-B14F-4D97-AF65-F5344CB8AC3E}">
        <p14:creationId xmlns:p14="http://schemas.microsoft.com/office/powerpoint/2010/main" val="2726234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9"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Domain Driven Design</a:t>
            </a:r>
            <a:endParaRPr/>
          </a:p>
        </p:txBody>
      </p:sp>
      <p:sp>
        <p:nvSpPr>
          <p:cNvPr id="10" name="CustomShape 6"/>
          <p:cNvSpPr/>
          <p:nvPr/>
        </p:nvSpPr>
        <p:spPr>
          <a:xfrm>
            <a:off x="365760" y="1012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4: identify bounded contexts in each subdomains</a:t>
            </a:r>
            <a:endParaRPr/>
          </a:p>
        </p:txBody>
      </p:sp>
      <p:pic>
        <p:nvPicPr>
          <p:cNvPr id="11" name="Picture 10"/>
          <p:cNvPicPr/>
          <p:nvPr/>
        </p:nvPicPr>
        <p:blipFill>
          <a:blip r:embed="rId3"/>
          <a:stretch/>
        </p:blipFill>
        <p:spPr>
          <a:xfrm>
            <a:off x="1813320" y="1532160"/>
            <a:ext cx="5314680" cy="1826640"/>
          </a:xfrm>
          <a:prstGeom prst="rect">
            <a:avLst/>
          </a:prstGeom>
          <a:ln>
            <a:noFill/>
          </a:ln>
        </p:spPr>
      </p:pic>
      <p:sp>
        <p:nvSpPr>
          <p:cNvPr id="12" name="CustomShape 7"/>
          <p:cNvSpPr/>
          <p:nvPr/>
        </p:nvSpPr>
        <p:spPr>
          <a:xfrm>
            <a:off x="2899800" y="3308400"/>
            <a:ext cx="2559960" cy="34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Customer Management</a:t>
            </a:r>
            <a:endParaRPr/>
          </a:p>
        </p:txBody>
      </p:sp>
      <p:pic>
        <p:nvPicPr>
          <p:cNvPr id="13" name="Picture 12"/>
          <p:cNvPicPr/>
          <p:nvPr/>
        </p:nvPicPr>
        <p:blipFill>
          <a:blip r:embed="rId4"/>
          <a:stretch/>
        </p:blipFill>
        <p:spPr>
          <a:xfrm>
            <a:off x="1476720" y="3844440"/>
            <a:ext cx="5482080" cy="2022480"/>
          </a:xfrm>
          <a:prstGeom prst="rect">
            <a:avLst/>
          </a:prstGeom>
          <a:ln>
            <a:noFill/>
          </a:ln>
        </p:spPr>
      </p:pic>
      <p:sp>
        <p:nvSpPr>
          <p:cNvPr id="14" name="CustomShape 8"/>
          <p:cNvSpPr/>
          <p:nvPr/>
        </p:nvSpPr>
        <p:spPr>
          <a:xfrm>
            <a:off x="3659760" y="5754960"/>
            <a:ext cx="999360" cy="34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Booking</a:t>
            </a:r>
            <a:endParaRPr/>
          </a:p>
        </p:txBody>
      </p:sp>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7" name="Slide Number Placeholder 3"/>
          <p:cNvSpPr>
            <a:spLocks noGrp="1"/>
          </p:cNvSpPr>
          <p:nvPr>
            <p:ph type="sldNum" sz="quarter" idx="12"/>
          </p:nvPr>
        </p:nvSpPr>
        <p:spPr>
          <a:xfrm>
            <a:off x="8643938" y="6570615"/>
            <a:ext cx="249237" cy="288925"/>
          </a:xfrm>
        </p:spPr>
        <p:txBody>
          <a:bodyPr/>
          <a:lstStyle/>
          <a:p>
            <a:pPr>
              <a:defRPr/>
            </a:pPr>
            <a:r>
              <a:rPr lang="en-GB" dirty="0" smtClean="0"/>
              <a:t>63</a:t>
            </a:r>
            <a:endParaRPr lang="en-GB" dirty="0"/>
          </a:p>
        </p:txBody>
      </p:sp>
    </p:spTree>
    <p:extLst>
      <p:ext uri="{BB962C8B-B14F-4D97-AF65-F5344CB8AC3E}">
        <p14:creationId xmlns:p14="http://schemas.microsoft.com/office/powerpoint/2010/main" val="3387751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61200"/>
            <a:ext cx="360" cy="360"/>
          </a:xfrm>
          <a:prstGeom prst="rect">
            <a:avLst/>
          </a:prstGeom>
          <a:ln>
            <a:noFill/>
          </a:ln>
        </p:spPr>
      </p:pic>
      <p:sp>
        <p:nvSpPr>
          <p:cNvPr id="8" name="CustomShape 4"/>
          <p:cNvSpPr/>
          <p:nvPr/>
        </p:nvSpPr>
        <p:spPr>
          <a:xfrm>
            <a:off x="323640" y="37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9" name="CustomShape 5"/>
          <p:cNvSpPr/>
          <p:nvPr/>
        </p:nvSpPr>
        <p:spPr>
          <a:xfrm>
            <a:off x="717840" y="398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Domain Driven Design</a:t>
            </a:r>
            <a:endParaRPr/>
          </a:p>
        </p:txBody>
      </p:sp>
      <p:sp>
        <p:nvSpPr>
          <p:cNvPr id="10" name="CustomShape 6"/>
          <p:cNvSpPr/>
          <p:nvPr/>
        </p:nvSpPr>
        <p:spPr>
          <a:xfrm>
            <a:off x="365760" y="976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4:  identify bounded contexts in each subdomains</a:t>
            </a:r>
            <a:endParaRPr/>
          </a:p>
        </p:txBody>
      </p:sp>
      <p:pic>
        <p:nvPicPr>
          <p:cNvPr id="11" name="Picture 10"/>
          <p:cNvPicPr/>
          <p:nvPr/>
        </p:nvPicPr>
        <p:blipFill>
          <a:blip r:embed="rId3"/>
          <a:stretch/>
        </p:blipFill>
        <p:spPr>
          <a:xfrm>
            <a:off x="1659600" y="1584720"/>
            <a:ext cx="6017040" cy="1693080"/>
          </a:xfrm>
          <a:prstGeom prst="rect">
            <a:avLst/>
          </a:prstGeom>
          <a:ln>
            <a:noFill/>
          </a:ln>
        </p:spPr>
      </p:pic>
      <p:sp>
        <p:nvSpPr>
          <p:cNvPr id="12" name="CustomShape 7"/>
          <p:cNvSpPr/>
          <p:nvPr/>
        </p:nvSpPr>
        <p:spPr>
          <a:xfrm>
            <a:off x="3976920" y="3341520"/>
            <a:ext cx="2329920" cy="34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Checkout</a:t>
            </a:r>
            <a:endParaRPr/>
          </a:p>
        </p:txBody>
      </p:sp>
      <p:pic>
        <p:nvPicPr>
          <p:cNvPr id="13" name="Picture 12"/>
          <p:cNvPicPr/>
          <p:nvPr/>
        </p:nvPicPr>
        <p:blipFill>
          <a:blip r:embed="rId4"/>
          <a:stretch/>
        </p:blipFill>
        <p:spPr>
          <a:xfrm>
            <a:off x="2011680" y="3860640"/>
            <a:ext cx="5265360" cy="2108880"/>
          </a:xfrm>
          <a:prstGeom prst="rect">
            <a:avLst/>
          </a:prstGeom>
          <a:ln>
            <a:noFill/>
          </a:ln>
        </p:spPr>
      </p:pic>
      <p:sp>
        <p:nvSpPr>
          <p:cNvPr id="14" name="CustomShape 8"/>
          <p:cNvSpPr/>
          <p:nvPr/>
        </p:nvSpPr>
        <p:spPr>
          <a:xfrm>
            <a:off x="3715920" y="6084720"/>
            <a:ext cx="3231000" cy="34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Package Management</a:t>
            </a:r>
            <a:endParaRPr/>
          </a:p>
        </p:txBody>
      </p:sp>
      <p:sp>
        <p:nvSpPr>
          <p:cNvPr id="15"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6" name="Slide Number Placeholder 3"/>
          <p:cNvSpPr>
            <a:spLocks noGrp="1"/>
          </p:cNvSpPr>
          <p:nvPr>
            <p:ph type="sldNum" sz="quarter" idx="12"/>
          </p:nvPr>
        </p:nvSpPr>
        <p:spPr>
          <a:xfrm>
            <a:off x="8643938" y="6570615"/>
            <a:ext cx="249237" cy="288925"/>
          </a:xfrm>
        </p:spPr>
        <p:txBody>
          <a:bodyPr/>
          <a:lstStyle/>
          <a:p>
            <a:pPr>
              <a:defRPr/>
            </a:pPr>
            <a:r>
              <a:rPr lang="en-GB" dirty="0" smtClean="0"/>
              <a:t>64</a:t>
            </a:r>
            <a:endParaRPr lang="en-GB" dirty="0"/>
          </a:p>
        </p:txBody>
      </p:sp>
    </p:spTree>
    <p:extLst>
      <p:ext uri="{BB962C8B-B14F-4D97-AF65-F5344CB8AC3E}">
        <p14:creationId xmlns:p14="http://schemas.microsoft.com/office/powerpoint/2010/main" val="4192904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61200"/>
            <a:ext cx="360" cy="360"/>
          </a:xfrm>
          <a:prstGeom prst="rect">
            <a:avLst/>
          </a:prstGeom>
          <a:ln>
            <a:noFill/>
          </a:ln>
        </p:spPr>
      </p:pic>
      <p:sp>
        <p:nvSpPr>
          <p:cNvPr id="8" name="CustomShape 4"/>
          <p:cNvSpPr/>
          <p:nvPr/>
        </p:nvSpPr>
        <p:spPr>
          <a:xfrm>
            <a:off x="323640" y="37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398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Using Interview</a:t>
            </a:r>
            <a:endParaRPr/>
          </a:p>
        </p:txBody>
      </p:sp>
      <p:sp>
        <p:nvSpPr>
          <p:cNvPr id="10" name="CustomShape 6"/>
          <p:cNvSpPr/>
          <p:nvPr/>
        </p:nvSpPr>
        <p:spPr>
          <a:xfrm>
            <a:off x="365760" y="976680"/>
            <a:ext cx="127584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Granularity</a:t>
            </a:r>
            <a:endParaRPr/>
          </a:p>
        </p:txBody>
      </p:sp>
      <p:pic>
        <p:nvPicPr>
          <p:cNvPr id="11" name="Picture 10"/>
          <p:cNvPicPr/>
          <p:nvPr/>
        </p:nvPicPr>
        <p:blipFill>
          <a:blip r:embed="rId3"/>
          <a:stretch/>
        </p:blipFill>
        <p:spPr>
          <a:xfrm>
            <a:off x="2600280" y="1310400"/>
            <a:ext cx="6082200" cy="360216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4" name="Slide Number Placeholder 3"/>
          <p:cNvSpPr>
            <a:spLocks noGrp="1"/>
          </p:cNvSpPr>
          <p:nvPr>
            <p:ph type="sldNum" sz="quarter" idx="12"/>
          </p:nvPr>
        </p:nvSpPr>
        <p:spPr>
          <a:xfrm>
            <a:off x="8643938" y="6570615"/>
            <a:ext cx="249237" cy="288925"/>
          </a:xfrm>
        </p:spPr>
        <p:txBody>
          <a:bodyPr/>
          <a:lstStyle/>
          <a:p>
            <a:pPr>
              <a:defRPr/>
            </a:pPr>
            <a:r>
              <a:rPr lang="en-GB" dirty="0" smtClean="0"/>
              <a:t>65</a:t>
            </a:r>
            <a:endParaRPr lang="en-GB" dirty="0"/>
          </a:p>
        </p:txBody>
      </p:sp>
    </p:spTree>
    <p:extLst>
      <p:ext uri="{BB962C8B-B14F-4D97-AF65-F5344CB8AC3E}">
        <p14:creationId xmlns:p14="http://schemas.microsoft.com/office/powerpoint/2010/main" val="1262787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Using Interview</a:t>
            </a:r>
            <a:endParaRPr/>
          </a:p>
        </p:txBody>
      </p:sp>
      <p:sp>
        <p:nvSpPr>
          <p:cNvPr id="10" name="CustomShape 6"/>
          <p:cNvSpPr/>
          <p:nvPr/>
        </p:nvSpPr>
        <p:spPr>
          <a:xfrm>
            <a:off x="365760" y="1012680"/>
            <a:ext cx="19159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Quality Attributes</a:t>
            </a:r>
            <a:endParaRPr/>
          </a:p>
        </p:txBody>
      </p:sp>
      <p:pic>
        <p:nvPicPr>
          <p:cNvPr id="11" name="Picture 10"/>
          <p:cNvPicPr/>
          <p:nvPr/>
        </p:nvPicPr>
        <p:blipFill>
          <a:blip r:embed="rId3"/>
          <a:stretch/>
        </p:blipFill>
        <p:spPr>
          <a:xfrm>
            <a:off x="2777040" y="1803600"/>
            <a:ext cx="5722560" cy="241164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66</a:t>
            </a:r>
            <a:endParaRPr lang="en-GB" dirty="0"/>
          </a:p>
        </p:txBody>
      </p:sp>
    </p:spTree>
    <p:extLst>
      <p:ext uri="{BB962C8B-B14F-4D97-AF65-F5344CB8AC3E}">
        <p14:creationId xmlns:p14="http://schemas.microsoft.com/office/powerpoint/2010/main" val="3706450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Using Interview</a:t>
            </a:r>
            <a:endParaRPr/>
          </a:p>
        </p:txBody>
      </p:sp>
      <p:sp>
        <p:nvSpPr>
          <p:cNvPr id="10" name="CustomShape 6"/>
          <p:cNvSpPr/>
          <p:nvPr/>
        </p:nvSpPr>
        <p:spPr>
          <a:xfrm>
            <a:off x="274320" y="1072440"/>
            <a:ext cx="356184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Process to identify microservices</a:t>
            </a:r>
            <a:endParaRPr/>
          </a:p>
        </p:txBody>
      </p:sp>
      <p:pic>
        <p:nvPicPr>
          <p:cNvPr id="11" name="Picture 10"/>
          <p:cNvPicPr/>
          <p:nvPr/>
        </p:nvPicPr>
        <p:blipFill>
          <a:blip r:embed="rId3"/>
          <a:stretch/>
        </p:blipFill>
        <p:spPr>
          <a:xfrm>
            <a:off x="4178160" y="889200"/>
            <a:ext cx="4687200" cy="560520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67</a:t>
            </a:r>
            <a:endParaRPr lang="en-GB" dirty="0"/>
          </a:p>
        </p:txBody>
      </p:sp>
    </p:spTree>
    <p:extLst>
      <p:ext uri="{BB962C8B-B14F-4D97-AF65-F5344CB8AC3E}">
        <p14:creationId xmlns:p14="http://schemas.microsoft.com/office/powerpoint/2010/main" val="110268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6</a:t>
            </a:fld>
            <a:endParaRPr lang="en-GB" dirty="0"/>
          </a:p>
        </p:txBody>
      </p:sp>
      <p:sp>
        <p:nvSpPr>
          <p:cNvPr id="5" name="CustomShape 2"/>
          <p:cNvSpPr/>
          <p:nvPr/>
        </p:nvSpPr>
        <p:spPr>
          <a:xfrm>
            <a:off x="250920" y="415800"/>
            <a:ext cx="7532640" cy="35712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a:solidFill>
                  <a:srgbClr val="FFFFFF"/>
                </a:solidFill>
                <a:uFill>
                  <a:solidFill>
                    <a:srgbClr val="FFFFFF"/>
                  </a:solidFill>
                </a:uFill>
                <a:latin typeface="Arial"/>
                <a:ea typeface="DejaVu Sans"/>
              </a:rPr>
              <a:t>Research Strategy</a:t>
            </a:r>
            <a:endParaRPr/>
          </a:p>
        </p:txBody>
      </p:sp>
      <p:sp>
        <p:nvSpPr>
          <p:cNvPr id="6" name="CustomShape 3"/>
          <p:cNvSpPr/>
          <p:nvPr/>
        </p:nvSpPr>
        <p:spPr>
          <a:xfrm>
            <a:off x="249840" y="6795360"/>
            <a:ext cx="1942920" cy="28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a:solidFill>
                  <a:srgbClr val="FFFFFF"/>
                </a:solidFill>
                <a:uFill>
                  <a:solidFill>
                    <a:srgbClr val="FFFFFF"/>
                  </a:solidFill>
                </a:uFill>
                <a:latin typeface="Arial"/>
                <a:ea typeface="DejaVu Sans"/>
              </a:rPr>
              <a:t>Rajendra Kharbuja- Master Thesis </a:t>
            </a:r>
            <a:endParaRPr/>
          </a:p>
        </p:txBody>
      </p:sp>
      <p:sp>
        <p:nvSpPr>
          <p:cNvPr id="7" name="CustomShape 4"/>
          <p:cNvSpPr/>
          <p:nvPr/>
        </p:nvSpPr>
        <p:spPr>
          <a:xfrm>
            <a:off x="8643960" y="6797160"/>
            <a:ext cx="245880" cy="28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C46AAB3-863F-47E3-96C9-18AA6C267BFD}" type="slidenum">
              <a:rPr lang="en-US" sz="800" strike="noStrike" spc="-1">
                <a:solidFill>
                  <a:srgbClr val="FFFFFF"/>
                </a:solidFill>
                <a:uFill>
                  <a:solidFill>
                    <a:srgbClr val="FFFFFF"/>
                  </a:solidFill>
                </a:uFill>
                <a:latin typeface="Arial"/>
                <a:ea typeface="DejaVu Sans"/>
              </a:rPr>
              <a:t>6</a:t>
            </a:fld>
            <a:endParaRPr/>
          </a:p>
        </p:txBody>
      </p:sp>
      <p:pic>
        <p:nvPicPr>
          <p:cNvPr id="8" name="Picture 7"/>
          <p:cNvPicPr/>
          <p:nvPr/>
        </p:nvPicPr>
        <p:blipFill>
          <a:blip r:embed="rId2"/>
          <a:stretch/>
        </p:blipFill>
        <p:spPr>
          <a:xfrm>
            <a:off x="360" y="226440"/>
            <a:ext cx="360" cy="360"/>
          </a:xfrm>
          <a:prstGeom prst="rect">
            <a:avLst/>
          </a:prstGeom>
          <a:ln>
            <a:noFill/>
          </a:ln>
        </p:spPr>
      </p:pic>
      <p:sp>
        <p:nvSpPr>
          <p:cNvPr id="9" name="CustomShape 5"/>
          <p:cNvSpPr/>
          <p:nvPr/>
        </p:nvSpPr>
        <p:spPr>
          <a:xfrm>
            <a:off x="7236720" y="2143800"/>
            <a:ext cx="181440" cy="366120"/>
          </a:xfrm>
          <a:prstGeom prst="rect">
            <a:avLst/>
          </a:prstGeom>
          <a:noFill/>
          <a:ln>
            <a:noFill/>
          </a:ln>
        </p:spPr>
        <p:style>
          <a:lnRef idx="2">
            <a:schemeClr val="accent3"/>
          </a:lnRef>
          <a:fillRef idx="1">
            <a:schemeClr val="lt1"/>
          </a:fillRef>
          <a:effectRef idx="0">
            <a:schemeClr val="accent3"/>
          </a:effectRef>
          <a:fontRef idx="minor"/>
        </p:style>
      </p:sp>
      <p:sp>
        <p:nvSpPr>
          <p:cNvPr id="10" name="CustomShape 6"/>
          <p:cNvSpPr/>
          <p:nvPr/>
        </p:nvSpPr>
        <p:spPr>
          <a:xfrm>
            <a:off x="640080" y="1104120"/>
            <a:ext cx="3510360" cy="35712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1600" b="1" strike="noStrike" spc="-1">
                <a:solidFill>
                  <a:srgbClr val="000000"/>
                </a:solidFill>
                <a:uFill>
                  <a:solidFill>
                    <a:srgbClr val="FFFFFF"/>
                  </a:solidFill>
                </a:uFill>
                <a:latin typeface="Arial"/>
                <a:ea typeface="DejaVu Sans"/>
              </a:rPr>
              <a:t>Architecture Drivers</a:t>
            </a:r>
            <a:endParaRPr/>
          </a:p>
        </p:txBody>
      </p:sp>
      <p:sp>
        <p:nvSpPr>
          <p:cNvPr id="11" name="CustomShape 7"/>
          <p:cNvSpPr/>
          <p:nvPr/>
        </p:nvSpPr>
        <p:spPr>
          <a:xfrm>
            <a:off x="1188720" y="1463040"/>
            <a:ext cx="2558520" cy="63828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r>
              <a:rPr lang="en-US" sz="1300" strike="noStrike" spc="-1">
                <a:solidFill>
                  <a:srgbClr val="000000"/>
                </a:solidFill>
                <a:uFill>
                  <a:solidFill>
                    <a:srgbClr val="FFFFFF"/>
                  </a:solidFill>
                </a:uFill>
                <a:latin typeface="Arial"/>
                <a:ea typeface="DejaVu Sans"/>
              </a:rPr>
              <a:t>1. Quality Attributes</a:t>
            </a:r>
            <a:endParaRPr/>
          </a:p>
          <a:p>
            <a:r>
              <a:rPr lang="en-US" sz="1300" strike="noStrike" spc="-1">
                <a:solidFill>
                  <a:srgbClr val="000000"/>
                </a:solidFill>
                <a:uFill>
                  <a:solidFill>
                    <a:srgbClr val="FFFFFF"/>
                  </a:solidFill>
                </a:uFill>
                <a:latin typeface="Arial"/>
                <a:ea typeface="DejaVu Sans"/>
              </a:rPr>
              <a:t>2. Constraints / Challenges</a:t>
            </a:r>
            <a:endParaRPr/>
          </a:p>
          <a:p>
            <a:pPr>
              <a:lnSpc>
                <a:spcPct val="100000"/>
              </a:lnSpc>
            </a:pPr>
            <a:r>
              <a:rPr lang="en-US" sz="1300" strike="noStrike" spc="-1">
                <a:solidFill>
                  <a:srgbClr val="000000"/>
                </a:solidFill>
                <a:uFill>
                  <a:solidFill>
                    <a:srgbClr val="FFFFFF"/>
                  </a:solidFill>
                </a:uFill>
                <a:latin typeface="Arial"/>
                <a:ea typeface="DejaVu Sans"/>
              </a:rPr>
              <a:t>3. Principles</a:t>
            </a:r>
            <a:endParaRPr/>
          </a:p>
        </p:txBody>
      </p:sp>
      <p:pic>
        <p:nvPicPr>
          <p:cNvPr id="12" name="Picture 11"/>
          <p:cNvPicPr/>
          <p:nvPr/>
        </p:nvPicPr>
        <p:blipFill>
          <a:blip r:embed="rId3"/>
          <a:stretch/>
        </p:blipFill>
        <p:spPr>
          <a:xfrm>
            <a:off x="1796040" y="2468880"/>
            <a:ext cx="5552280" cy="2966040"/>
          </a:xfrm>
          <a:prstGeom prst="rect">
            <a:avLst/>
          </a:prstGeom>
          <a:ln>
            <a:noFill/>
          </a:ln>
        </p:spPr>
      </p:pic>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462197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60</a:t>
            </a:fld>
            <a:endParaRPr lang="en-GB" dirty="0"/>
          </a:p>
        </p:txBody>
      </p:sp>
      <p:sp>
        <p:nvSpPr>
          <p:cNvPr id="5" name="CustomShape 2"/>
          <p:cNvSpPr/>
          <p:nvPr/>
        </p:nvSpPr>
        <p:spPr>
          <a:xfrm>
            <a:off x="246694" y="47544"/>
            <a:ext cx="7532640" cy="35712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400" strike="noStrike" spc="-1" dirty="0">
                <a:solidFill>
                  <a:srgbClr val="FFFFFF"/>
                </a:solidFill>
                <a:uFill>
                  <a:solidFill>
                    <a:srgbClr val="FFFFFF"/>
                  </a:solidFill>
                </a:uFill>
                <a:latin typeface="Arial"/>
                <a:ea typeface="DejaVu Sans"/>
              </a:rPr>
              <a:t>Research Strategy</a:t>
            </a:r>
            <a:endParaRPr dirty="0"/>
          </a:p>
        </p:txBody>
      </p:sp>
      <p:sp>
        <p:nvSpPr>
          <p:cNvPr id="7" name="CustomShape 4"/>
          <p:cNvSpPr/>
          <p:nvPr/>
        </p:nvSpPr>
        <p:spPr>
          <a:xfrm>
            <a:off x="8643960" y="6570720"/>
            <a:ext cx="245880" cy="28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24E890F-D636-41C4-8013-447C50B8D47A}" type="slidenum">
              <a:rPr lang="en-US" sz="800" strike="noStrike" spc="-1">
                <a:solidFill>
                  <a:srgbClr val="FFFFFF"/>
                </a:solidFill>
                <a:uFill>
                  <a:solidFill>
                    <a:srgbClr val="FFFFFF"/>
                  </a:solidFill>
                </a:uFill>
                <a:latin typeface="Arial"/>
                <a:ea typeface="DejaVu Sans"/>
              </a:rPr>
              <a:t>60</a:t>
            </a:fld>
            <a:endParaRPr/>
          </a:p>
        </p:txBody>
      </p:sp>
      <p:pic>
        <p:nvPicPr>
          <p:cNvPr id="8" name="Picture 7"/>
          <p:cNvPicPr/>
          <p:nvPr/>
        </p:nvPicPr>
        <p:blipFill>
          <a:blip r:embed="rId2"/>
          <a:stretch/>
        </p:blipFill>
        <p:spPr>
          <a:xfrm>
            <a:off x="360" y="0"/>
            <a:ext cx="360" cy="360"/>
          </a:xfrm>
          <a:prstGeom prst="rect">
            <a:avLst/>
          </a:prstGeom>
          <a:ln>
            <a:noFill/>
          </a:ln>
        </p:spPr>
      </p:pic>
      <p:sp>
        <p:nvSpPr>
          <p:cNvPr id="9" name="CustomShape 5"/>
          <p:cNvSpPr/>
          <p:nvPr/>
        </p:nvSpPr>
        <p:spPr>
          <a:xfrm>
            <a:off x="7236720" y="1917360"/>
            <a:ext cx="181440" cy="366120"/>
          </a:xfrm>
          <a:prstGeom prst="rect">
            <a:avLst/>
          </a:prstGeom>
          <a:noFill/>
          <a:ln>
            <a:noFill/>
          </a:ln>
        </p:spPr>
        <p:style>
          <a:lnRef idx="2">
            <a:schemeClr val="accent3"/>
          </a:lnRef>
          <a:fillRef idx="1">
            <a:schemeClr val="lt1"/>
          </a:fillRef>
          <a:effectRef idx="0">
            <a:schemeClr val="accent3"/>
          </a:effectRef>
          <a:fontRef idx="minor"/>
        </p:style>
      </p:sp>
      <p:graphicFrame>
        <p:nvGraphicFramePr>
          <p:cNvPr id="10" name="Table 6"/>
          <p:cNvGraphicFramePr/>
          <p:nvPr>
            <p:extLst>
              <p:ext uri="{D42A27DB-BD31-4B8C-83A1-F6EECF244321}">
                <p14:modId xmlns:p14="http://schemas.microsoft.com/office/powerpoint/2010/main" val="2576368599"/>
              </p:ext>
            </p:extLst>
          </p:nvPr>
        </p:nvGraphicFramePr>
        <p:xfrm>
          <a:off x="458903" y="935769"/>
          <a:ext cx="8312284" cy="5589575"/>
        </p:xfrm>
        <a:graphic>
          <a:graphicData uri="http://schemas.openxmlformats.org/drawingml/2006/table">
            <a:tbl>
              <a:tblPr/>
              <a:tblGrid>
                <a:gridCol w="2216374">
                  <a:extLst>
                    <a:ext uri="{9D8B030D-6E8A-4147-A177-3AD203B41FA5}">
                      <a16:colId xmlns:a16="http://schemas.microsoft.com/office/drawing/2014/main" val="20000"/>
                    </a:ext>
                  </a:extLst>
                </a:gridCol>
                <a:gridCol w="1107991">
                  <a:extLst>
                    <a:ext uri="{9D8B030D-6E8A-4147-A177-3AD203B41FA5}">
                      <a16:colId xmlns:a16="http://schemas.microsoft.com/office/drawing/2014/main" val="20001"/>
                    </a:ext>
                  </a:extLst>
                </a:gridCol>
                <a:gridCol w="1662378">
                  <a:extLst>
                    <a:ext uri="{9D8B030D-6E8A-4147-A177-3AD203B41FA5}">
                      <a16:colId xmlns:a16="http://schemas.microsoft.com/office/drawing/2014/main" val="20002"/>
                    </a:ext>
                  </a:extLst>
                </a:gridCol>
                <a:gridCol w="1631405">
                  <a:extLst>
                    <a:ext uri="{9D8B030D-6E8A-4147-A177-3AD203B41FA5}">
                      <a16:colId xmlns:a16="http://schemas.microsoft.com/office/drawing/2014/main" val="20003"/>
                    </a:ext>
                  </a:extLst>
                </a:gridCol>
                <a:gridCol w="1694136">
                  <a:extLst>
                    <a:ext uri="{9D8B030D-6E8A-4147-A177-3AD203B41FA5}">
                      <a16:colId xmlns:a16="http://schemas.microsoft.com/office/drawing/2014/main" val="20004"/>
                    </a:ext>
                  </a:extLst>
                </a:gridCol>
              </a:tblGrid>
              <a:tr h="458162">
                <a:tc>
                  <a:txBody>
                    <a:bodyPr/>
                    <a:lstStyle/>
                    <a:p>
                      <a:pPr>
                        <a:lnSpc>
                          <a:spcPct val="100000"/>
                        </a:lnSpc>
                      </a:pPr>
                      <a:r>
                        <a:rPr lang="en-US" sz="1200" b="1" strike="noStrike" spc="-1" dirty="0">
                          <a:solidFill>
                            <a:srgbClr val="FFFFFF"/>
                          </a:solidFill>
                          <a:uFill>
                            <a:solidFill>
                              <a:srgbClr val="FFFFFF"/>
                            </a:solidFill>
                          </a:uFill>
                          <a:latin typeface="Arial"/>
                        </a:rPr>
                        <a:t>Topics</a:t>
                      </a:r>
                      <a:endParaRPr dirty="0"/>
                    </a:p>
                    <a:p>
                      <a:pPr>
                        <a:lnSpc>
                          <a:spcPct val="100000"/>
                        </a:lnSpc>
                      </a:pPr>
                      <a:r>
                        <a:rPr lang="en-US" sz="1200" b="1" strike="noStrike" spc="-1" dirty="0">
                          <a:solidFill>
                            <a:srgbClr val="FFFFFF"/>
                          </a:solidFill>
                          <a:uFill>
                            <a:solidFill>
                              <a:srgbClr val="FFFFFF"/>
                            </a:solidFill>
                          </a:uFill>
                          <a:latin typeface="Arial"/>
                        </a:rPr>
                        <a:t> Keywords</a:t>
                      </a: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tc>
                  <a:txBody>
                    <a:bodyPr/>
                    <a:lstStyle/>
                    <a:p>
                      <a:pPr>
                        <a:lnSpc>
                          <a:spcPct val="100000"/>
                        </a:lnSpc>
                      </a:pPr>
                      <a:r>
                        <a:rPr lang="en-US" sz="1200" b="1" strike="noStrike" spc="-1">
                          <a:solidFill>
                            <a:srgbClr val="FFFFFF"/>
                          </a:solidFill>
                          <a:uFill>
                            <a:solidFill>
                              <a:srgbClr val="FFFFFF"/>
                            </a:solidFill>
                          </a:uFill>
                          <a:latin typeface="Arial"/>
                        </a:rPr>
                        <a:t>Size</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tc>
                  <a:txBody>
                    <a:bodyPr/>
                    <a:lstStyle/>
                    <a:p>
                      <a:pPr>
                        <a:lnSpc>
                          <a:spcPct val="100000"/>
                        </a:lnSpc>
                      </a:pPr>
                      <a:r>
                        <a:rPr lang="en-US" sz="1200" b="1" strike="noStrike" spc="-1">
                          <a:solidFill>
                            <a:srgbClr val="FFFFFF"/>
                          </a:solidFill>
                          <a:uFill>
                            <a:solidFill>
                              <a:srgbClr val="FFFFFF"/>
                            </a:solidFill>
                          </a:uFill>
                          <a:latin typeface="Arial"/>
                        </a:rPr>
                        <a:t>Quality of good Microservice</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tc>
                  <a:txBody>
                    <a:bodyPr/>
                    <a:lstStyle/>
                    <a:p>
                      <a:pPr>
                        <a:lnSpc>
                          <a:spcPct val="100000"/>
                        </a:lnSpc>
                      </a:pPr>
                      <a:r>
                        <a:rPr lang="en-US" sz="1200" b="1" strike="noStrike" spc="-1">
                          <a:solidFill>
                            <a:srgbClr val="FFFFFF"/>
                          </a:solidFill>
                          <a:uFill>
                            <a:solidFill>
                              <a:srgbClr val="FFFFFF"/>
                            </a:solidFill>
                          </a:uFill>
                          <a:latin typeface="Arial"/>
                        </a:rPr>
                        <a:t>Communication</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tc>
                  <a:txBody>
                    <a:bodyPr/>
                    <a:lstStyle/>
                    <a:p>
                      <a:pPr>
                        <a:lnSpc>
                          <a:spcPct val="100000"/>
                        </a:lnSpc>
                      </a:pPr>
                      <a:r>
                        <a:rPr lang="en-US" sz="1200" b="1" strike="noStrike" spc="-1">
                          <a:solidFill>
                            <a:srgbClr val="FFFFFF"/>
                          </a:solidFill>
                          <a:uFill>
                            <a:solidFill>
                              <a:srgbClr val="FFFFFF"/>
                            </a:solidFill>
                          </a:uFill>
                          <a:latin typeface="Arial"/>
                        </a:rPr>
                        <a:t>Process</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3359"/>
                    </a:solidFill>
                  </a:tcPr>
                </a:tc>
                <a:extLst>
                  <a:ext uri="{0D108BD9-81ED-4DB2-BD59-A6C34878D82A}">
                    <a16:rowId xmlns:a16="http://schemas.microsoft.com/office/drawing/2014/main" val="10000"/>
                  </a:ext>
                </a:extLst>
              </a:tr>
              <a:tr h="366530">
                <a:tc>
                  <a:txBody>
                    <a:bodyPr/>
                    <a:lstStyle/>
                    <a:p>
                      <a:pPr>
                        <a:lnSpc>
                          <a:spcPct val="100000"/>
                        </a:lnSpc>
                      </a:pPr>
                      <a:r>
                        <a:rPr lang="en-US" sz="1200" strike="noStrike" spc="-1" dirty="0">
                          <a:solidFill>
                            <a:srgbClr val="000000"/>
                          </a:solidFill>
                          <a:uFill>
                            <a:solidFill>
                              <a:srgbClr val="FFFFFF"/>
                            </a:solidFill>
                          </a:uFill>
                          <a:latin typeface="Arial"/>
                        </a:rPr>
                        <a:t>Collaborating services</a:t>
                      </a:r>
                      <a:endParaRP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DD1"/>
                    </a:solidFill>
                  </a:tcPr>
                </a:tc>
                <a:extLst>
                  <a:ext uri="{0D108BD9-81ED-4DB2-BD59-A6C34878D82A}">
                    <a16:rowId xmlns:a16="http://schemas.microsoft.com/office/drawing/2014/main" val="10001"/>
                  </a:ext>
                </a:extLst>
              </a:tr>
              <a:tr h="641427">
                <a:tc>
                  <a:txBody>
                    <a:bodyPr/>
                    <a:lstStyle/>
                    <a:p>
                      <a:pPr>
                        <a:lnSpc>
                          <a:spcPct val="100000"/>
                        </a:lnSpc>
                      </a:pPr>
                      <a:r>
                        <a:rPr lang="en-US" sz="1200" strike="noStrike" spc="-1" dirty="0">
                          <a:solidFill>
                            <a:srgbClr val="000000"/>
                          </a:solidFill>
                          <a:uFill>
                            <a:solidFill>
                              <a:srgbClr val="FFFFFF"/>
                            </a:solidFill>
                          </a:uFill>
                          <a:latin typeface="Arial"/>
                        </a:rPr>
                        <a:t>Communicating with lightweight mechanism HTTP</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extLst>
                  <a:ext uri="{0D108BD9-81ED-4DB2-BD59-A6C34878D82A}">
                    <a16:rowId xmlns:a16="http://schemas.microsoft.com/office/drawing/2014/main" val="10002"/>
                  </a:ext>
                </a:extLst>
              </a:tr>
              <a:tr h="458162">
                <a:tc>
                  <a:txBody>
                    <a:bodyPr/>
                    <a:lstStyle/>
                    <a:p>
                      <a:pPr>
                        <a:lnSpc>
                          <a:spcPct val="100000"/>
                        </a:lnSpc>
                      </a:pPr>
                      <a:r>
                        <a:rPr lang="en-US" sz="1200" strike="noStrike" spc="-1" dirty="0">
                          <a:solidFill>
                            <a:srgbClr val="000000"/>
                          </a:solidFill>
                          <a:uFill>
                            <a:solidFill>
                              <a:srgbClr val="FFFFFF"/>
                            </a:solidFill>
                          </a:uFill>
                          <a:latin typeface="Arial"/>
                        </a:rPr>
                        <a:t>Loosely coupled, related functions</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extLst>
                  <a:ext uri="{0D108BD9-81ED-4DB2-BD59-A6C34878D82A}">
                    <a16:rowId xmlns:a16="http://schemas.microsoft.com/office/drawing/2014/main" val="10003"/>
                  </a:ext>
                </a:extLst>
              </a:tr>
              <a:tr h="549794">
                <a:tc>
                  <a:txBody>
                    <a:bodyPr/>
                    <a:lstStyle/>
                    <a:p>
                      <a:pPr>
                        <a:lnSpc>
                          <a:spcPct val="100000"/>
                        </a:lnSpc>
                      </a:pPr>
                      <a:r>
                        <a:rPr lang="en-US" sz="1200" strike="noStrike" spc="-1" dirty="0">
                          <a:solidFill>
                            <a:srgbClr val="000000"/>
                          </a:solidFill>
                          <a:uFill>
                            <a:solidFill>
                              <a:srgbClr val="FFFFFF"/>
                            </a:solidFill>
                          </a:uFill>
                          <a:latin typeface="Arial"/>
                        </a:rPr>
                        <a:t>Developed and deployed independently</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p>
                      <a:pPr algn="ctr">
                        <a:lnSpc>
                          <a:spcPct val="100000"/>
                        </a:lnSpc>
                      </a:pP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extLst>
                  <a:ext uri="{0D108BD9-81ED-4DB2-BD59-A6C34878D82A}">
                    <a16:rowId xmlns:a16="http://schemas.microsoft.com/office/drawing/2014/main" val="10004"/>
                  </a:ext>
                </a:extLst>
              </a:tr>
              <a:tr h="549794">
                <a:tc>
                  <a:txBody>
                    <a:bodyPr/>
                    <a:lstStyle/>
                    <a:p>
                      <a:pPr>
                        <a:lnSpc>
                          <a:spcPct val="100000"/>
                        </a:lnSpc>
                      </a:pPr>
                      <a:r>
                        <a:rPr lang="en-US" sz="1200" strike="noStrike" spc="-1" dirty="0">
                          <a:solidFill>
                            <a:srgbClr val="000000"/>
                          </a:solidFill>
                          <a:uFill>
                            <a:solidFill>
                              <a:srgbClr val="FFFFFF"/>
                            </a:solidFill>
                          </a:uFill>
                          <a:latin typeface="Arial"/>
                        </a:rPr>
                        <a:t>Own database</a:t>
                      </a:r>
                      <a:endParaRPr dirty="0"/>
                    </a:p>
                    <a:p>
                      <a:pPr>
                        <a:lnSpc>
                          <a:spcPct val="100000"/>
                        </a:lnSpc>
                      </a:pP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p>
                      <a:pPr algn="ctr">
                        <a:lnSpc>
                          <a:spcPct val="100000"/>
                        </a:lnSpc>
                      </a:pP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p>
                      <a:pPr algn="ctr">
                        <a:lnSpc>
                          <a:spcPct val="100000"/>
                        </a:lnSpc>
                      </a:pP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extLst>
                  <a:ext uri="{0D108BD9-81ED-4DB2-BD59-A6C34878D82A}">
                    <a16:rowId xmlns:a16="http://schemas.microsoft.com/office/drawing/2014/main" val="10005"/>
                  </a:ext>
                </a:extLst>
              </a:tr>
              <a:tr h="549794">
                <a:tc>
                  <a:txBody>
                    <a:bodyPr/>
                    <a:lstStyle/>
                    <a:p>
                      <a:pPr>
                        <a:lnSpc>
                          <a:spcPct val="100000"/>
                        </a:lnSpc>
                      </a:pPr>
                      <a:r>
                        <a:rPr lang="en-US" sz="1200" strike="noStrike" spc="-1" dirty="0">
                          <a:solidFill>
                            <a:srgbClr val="000000"/>
                          </a:solidFill>
                          <a:uFill>
                            <a:solidFill>
                              <a:srgbClr val="FFFFFF"/>
                            </a:solidFill>
                          </a:uFill>
                          <a:latin typeface="Arial"/>
                        </a:rPr>
                        <a:t>Different database technologies</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p>
                      <a:pPr algn="ctr">
                        <a:lnSpc>
                          <a:spcPct val="100000"/>
                        </a:lnSpc>
                      </a:pP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extLst>
                  <a:ext uri="{0D108BD9-81ED-4DB2-BD59-A6C34878D82A}">
                    <a16:rowId xmlns:a16="http://schemas.microsoft.com/office/drawing/2014/main" val="10006"/>
                  </a:ext>
                </a:extLst>
              </a:tr>
              <a:tr h="549794">
                <a:tc>
                  <a:txBody>
                    <a:bodyPr/>
                    <a:lstStyle/>
                    <a:p>
                      <a:pPr>
                        <a:lnSpc>
                          <a:spcPct val="100000"/>
                        </a:lnSpc>
                      </a:pPr>
                      <a:r>
                        <a:rPr lang="en-US" sz="1200" strike="noStrike" spc="-1" dirty="0">
                          <a:solidFill>
                            <a:srgbClr val="000000"/>
                          </a:solidFill>
                          <a:uFill>
                            <a:solidFill>
                              <a:srgbClr val="FFFFFF"/>
                            </a:solidFill>
                          </a:uFill>
                          <a:latin typeface="Arial"/>
                        </a:rPr>
                        <a:t>Service Oriented Architecture</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endParaRPr lang="mk-MK"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p>
                      <a:pPr algn="ctr">
                        <a:lnSpc>
                          <a:spcPct val="100000"/>
                        </a:lnSpc>
                      </a:pP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dirty="0">
                          <a:solidFill>
                            <a:srgbClr val="000000"/>
                          </a:solidFill>
                          <a:uFill>
                            <a:solidFill>
                              <a:srgbClr val="FFFFFF"/>
                            </a:solidFill>
                          </a:uFill>
                          <a:latin typeface="Arial"/>
                        </a:rPr>
                        <a:t>✓</a:t>
                      </a:r>
                      <a:endParaRPr dirty="0"/>
                    </a:p>
                    <a:p>
                      <a:pPr algn="ctr">
                        <a:lnSpc>
                          <a:spcPct val="100000"/>
                        </a:lnSpc>
                      </a:pP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extLst>
                  <a:ext uri="{0D108BD9-81ED-4DB2-BD59-A6C34878D82A}">
                    <a16:rowId xmlns:a16="http://schemas.microsoft.com/office/drawing/2014/main" val="10007"/>
                  </a:ext>
                </a:extLst>
              </a:tr>
              <a:tr h="366530">
                <a:tc>
                  <a:txBody>
                    <a:bodyPr/>
                    <a:lstStyle/>
                    <a:p>
                      <a:pPr>
                        <a:lnSpc>
                          <a:spcPct val="100000"/>
                        </a:lnSpc>
                      </a:pPr>
                      <a:r>
                        <a:rPr lang="en-US" sz="1200" strike="noStrike" spc="-1">
                          <a:solidFill>
                            <a:srgbClr val="000000"/>
                          </a:solidFill>
                          <a:uFill>
                            <a:solidFill>
                              <a:srgbClr val="FFFFFF"/>
                            </a:solidFill>
                          </a:uFill>
                          <a:latin typeface="Arial"/>
                        </a:rPr>
                        <a:t>Bounded Context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extLst>
                  <a:ext uri="{0D108BD9-81ED-4DB2-BD59-A6C34878D82A}">
                    <a16:rowId xmlns:a16="http://schemas.microsoft.com/office/drawing/2014/main" val="10008"/>
                  </a:ext>
                </a:extLst>
              </a:tr>
              <a:tr h="549794">
                <a:tc>
                  <a:txBody>
                    <a:bodyPr/>
                    <a:lstStyle/>
                    <a:p>
                      <a:pPr>
                        <a:lnSpc>
                          <a:spcPct val="100000"/>
                        </a:lnSpc>
                      </a:pPr>
                      <a:r>
                        <a:rPr lang="en-US" sz="1200" strike="noStrike" spc="-1" dirty="0">
                          <a:solidFill>
                            <a:srgbClr val="000000"/>
                          </a:solidFill>
                          <a:uFill>
                            <a:solidFill>
                              <a:srgbClr val="FFFFFF"/>
                            </a:solidFill>
                          </a:uFill>
                          <a:latin typeface="Arial"/>
                        </a:rPr>
                        <a:t>Build around business capabilities</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p>
                      <a:pPr algn="ctr">
                        <a:lnSpc>
                          <a:spcPct val="100000"/>
                        </a:lnSpc>
                      </a:pP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dirty="0">
                          <a:solidFill>
                            <a:srgbClr val="000000"/>
                          </a:solidFill>
                          <a:uFill>
                            <a:solidFill>
                              <a:srgbClr val="FFFFFF"/>
                            </a:solidFill>
                          </a:uFill>
                          <a:latin typeface="Arial"/>
                        </a:rPr>
                        <a:t>✓</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tc>
                  <a:txBody>
                    <a:bodyPr/>
                    <a:lstStyle/>
                    <a:p>
                      <a:pPr algn="ctr">
                        <a:lnSpc>
                          <a:spcPct val="100000"/>
                        </a:lnSpc>
                      </a:pPr>
                      <a:r>
                        <a:rPr lang="en-US" sz="1200" strike="noStrike" spc="-1">
                          <a:solidFill>
                            <a:srgbClr val="000000"/>
                          </a:solidFill>
                          <a:uFill>
                            <a:solidFill>
                              <a:srgbClr val="FFFFFF"/>
                            </a:solidFill>
                          </a:uFill>
                          <a:latin typeface="Arial"/>
                        </a:rPr>
                        <a:t>✓</a:t>
                      </a:r>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CDD1"/>
                    </a:solidFill>
                  </a:tcPr>
                </a:tc>
                <a:extLst>
                  <a:ext uri="{0D108BD9-81ED-4DB2-BD59-A6C34878D82A}">
                    <a16:rowId xmlns:a16="http://schemas.microsoft.com/office/drawing/2014/main" val="10009"/>
                  </a:ext>
                </a:extLst>
              </a:tr>
              <a:tr h="549794">
                <a:tc>
                  <a:txBody>
                    <a:bodyPr/>
                    <a:lstStyle/>
                    <a:p>
                      <a:pPr>
                        <a:lnSpc>
                          <a:spcPct val="100000"/>
                        </a:lnSpc>
                      </a:pPr>
                      <a:r>
                        <a:rPr lang="en-US" sz="1200" strike="noStrike" spc="-1" dirty="0">
                          <a:solidFill>
                            <a:srgbClr val="000000"/>
                          </a:solidFill>
                          <a:uFill>
                            <a:solidFill>
                              <a:srgbClr val="FFFFFF"/>
                            </a:solidFill>
                          </a:uFill>
                          <a:latin typeface="Arial"/>
                        </a:rPr>
                        <a:t>Different programming languages</a:t>
                      </a: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endParaRPr lang="mk-MK"/>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tc>
                  <a:txBody>
                    <a:bodyPr/>
                    <a:lstStyle/>
                    <a:p>
                      <a:pPr algn="ctr">
                        <a:lnSpc>
                          <a:spcPct val="100000"/>
                        </a:lnSpc>
                      </a:pPr>
                      <a:r>
                        <a:rPr lang="en-US" sz="1200" strike="noStrike" spc="-1" dirty="0">
                          <a:solidFill>
                            <a:srgbClr val="000000"/>
                          </a:solidFill>
                          <a:uFill>
                            <a:solidFill>
                              <a:srgbClr val="FFFFFF"/>
                            </a:solidFill>
                          </a:uFill>
                          <a:latin typeface="Arial"/>
                        </a:rPr>
                        <a:t>✓</a:t>
                      </a:r>
                      <a:endParaRPr dirty="0"/>
                    </a:p>
                    <a:p>
                      <a:pPr algn="ctr">
                        <a:lnSpc>
                          <a:spcPct val="100000"/>
                        </a:lnSpc>
                      </a:pPr>
                      <a:endParaRP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7E8E9"/>
                    </a:solidFill>
                  </a:tcPr>
                </a:tc>
                <a:extLst>
                  <a:ext uri="{0D108BD9-81ED-4DB2-BD59-A6C34878D82A}">
                    <a16:rowId xmlns:a16="http://schemas.microsoft.com/office/drawing/2014/main" val="10010"/>
                  </a:ext>
                </a:extLst>
              </a:tr>
            </a:tbl>
          </a:graphicData>
        </a:graphic>
      </p:graphicFrame>
      <p:sp>
        <p:nvSpPr>
          <p:cNvPr id="12" name="CustomShape 2"/>
          <p:cNvSpPr/>
          <p:nvPr/>
        </p:nvSpPr>
        <p:spPr>
          <a:xfrm>
            <a:off x="454616" y="418582"/>
            <a:ext cx="7532640" cy="35712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pc="-1" dirty="0" smtClean="0">
                <a:solidFill>
                  <a:srgbClr val="FFFFFF"/>
                </a:solidFill>
                <a:uFill>
                  <a:solidFill>
                    <a:srgbClr val="FFFFFF"/>
                  </a:solidFill>
                </a:uFill>
                <a:latin typeface="Arial"/>
                <a:ea typeface="DejaVu Sans"/>
              </a:rPr>
              <a:t>Keywords from definitions</a:t>
            </a:r>
            <a:endParaRPr dirty="0"/>
          </a:p>
        </p:txBody>
      </p:sp>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206822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10800"/>
            <a:ext cx="360" cy="360"/>
          </a:xfrm>
          <a:prstGeom prst="rect">
            <a:avLst/>
          </a:prstGeom>
          <a:ln>
            <a:noFill/>
          </a:ln>
        </p:spPr>
      </p:pic>
      <p:sp>
        <p:nvSpPr>
          <p:cNvPr id="8" name="CustomShape 4"/>
          <p:cNvSpPr/>
          <p:nvPr/>
        </p:nvSpPr>
        <p:spPr>
          <a:xfrm>
            <a:off x="323640" y="109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365760" y="1048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1: Identify core, supporting and generic domains</a:t>
            </a:r>
            <a:endParaRPr/>
          </a:p>
        </p:txBody>
      </p:sp>
      <p:sp>
        <p:nvSpPr>
          <p:cNvPr id="10" name="CustomShape 6"/>
          <p:cNvSpPr/>
          <p:nvPr/>
        </p:nvSpPr>
        <p:spPr>
          <a:xfrm>
            <a:off x="581400" y="514440"/>
            <a:ext cx="3165120" cy="31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Case Study: YaaS</a:t>
            </a:r>
            <a:endParaRPr/>
          </a:p>
        </p:txBody>
      </p:sp>
      <p:pic>
        <p:nvPicPr>
          <p:cNvPr id="11" name="Picture 10"/>
          <p:cNvPicPr/>
          <p:nvPr/>
        </p:nvPicPr>
        <p:blipFill>
          <a:blip r:embed="rId3"/>
          <a:stretch/>
        </p:blipFill>
        <p:spPr>
          <a:xfrm>
            <a:off x="390600" y="1714680"/>
            <a:ext cx="8109000" cy="3595320"/>
          </a:xfrm>
          <a:prstGeom prst="rect">
            <a:avLst/>
          </a:prstGeom>
          <a:ln>
            <a:noFill/>
          </a:ln>
        </p:spPr>
      </p:pic>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20</a:t>
            </a:r>
            <a:endParaRPr lang="en-GB" dirty="0"/>
          </a:p>
        </p:txBody>
      </p:sp>
    </p:spTree>
    <p:extLst>
      <p:ext uri="{BB962C8B-B14F-4D97-AF65-F5344CB8AC3E}">
        <p14:creationId xmlns:p14="http://schemas.microsoft.com/office/powerpoint/2010/main" val="1217504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62</a:t>
            </a:fld>
            <a:endParaRPr lang="en-GB" dirty="0"/>
          </a:p>
        </p:txBody>
      </p:sp>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34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Interview Compilation</a:t>
            </a:r>
            <a:endParaRPr/>
          </a:p>
        </p:txBody>
      </p:sp>
      <p:sp>
        <p:nvSpPr>
          <p:cNvPr id="10" name="CustomShape 6"/>
          <p:cNvSpPr/>
          <p:nvPr/>
        </p:nvSpPr>
        <p:spPr>
          <a:xfrm>
            <a:off x="365760" y="1012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2: Identify bounded context</a:t>
            </a:r>
            <a:endParaRPr/>
          </a:p>
        </p:txBody>
      </p:sp>
      <p:pic>
        <p:nvPicPr>
          <p:cNvPr id="11" name="Picture 10"/>
          <p:cNvPicPr/>
          <p:nvPr/>
        </p:nvPicPr>
        <p:blipFill>
          <a:blip r:embed="rId3"/>
          <a:stretch/>
        </p:blipFill>
        <p:spPr>
          <a:xfrm>
            <a:off x="1053000" y="1691640"/>
            <a:ext cx="7446600" cy="930600"/>
          </a:xfrm>
          <a:prstGeom prst="rect">
            <a:avLst/>
          </a:prstGeom>
          <a:ln>
            <a:noFill/>
          </a:ln>
        </p:spPr>
      </p:pic>
      <p:sp>
        <p:nvSpPr>
          <p:cNvPr id="12" name="CustomShape 7"/>
          <p:cNvSpPr/>
          <p:nvPr/>
        </p:nvSpPr>
        <p:spPr>
          <a:xfrm>
            <a:off x="3349440" y="1347840"/>
            <a:ext cx="2775240" cy="34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dirty="0">
                <a:solidFill>
                  <a:srgbClr val="000000"/>
                </a:solidFill>
                <a:uFill>
                  <a:solidFill>
                    <a:srgbClr val="FFFFFF"/>
                  </a:solidFill>
                </a:uFill>
                <a:latin typeface="Arial"/>
                <a:ea typeface="DejaVu Sans"/>
              </a:rPr>
              <a:t>Checkout </a:t>
            </a:r>
            <a:r>
              <a:rPr lang="en-US" spc="-1" dirty="0" smtClean="0">
                <a:solidFill>
                  <a:srgbClr val="000000"/>
                </a:solidFill>
                <a:uFill>
                  <a:solidFill>
                    <a:srgbClr val="FFFFFF"/>
                  </a:solidFill>
                </a:uFill>
                <a:latin typeface="Arial"/>
                <a:ea typeface="DejaVu Sans"/>
              </a:rPr>
              <a:t>sub</a:t>
            </a:r>
            <a:r>
              <a:rPr lang="en-US" sz="1800" strike="noStrike" spc="-1" dirty="0" smtClean="0">
                <a:solidFill>
                  <a:srgbClr val="000000"/>
                </a:solidFill>
                <a:uFill>
                  <a:solidFill>
                    <a:srgbClr val="FFFFFF"/>
                  </a:solidFill>
                </a:uFill>
                <a:latin typeface="Arial"/>
                <a:ea typeface="DejaVu Sans"/>
              </a:rPr>
              <a:t>domain</a:t>
            </a:r>
            <a:endParaRPr dirty="0"/>
          </a:p>
        </p:txBody>
      </p:sp>
      <p:pic>
        <p:nvPicPr>
          <p:cNvPr id="13" name="Picture 12"/>
          <p:cNvPicPr/>
          <p:nvPr/>
        </p:nvPicPr>
        <p:blipFill>
          <a:blip r:embed="rId4"/>
          <a:stretch/>
        </p:blipFill>
        <p:spPr>
          <a:xfrm>
            <a:off x="2194560" y="3385800"/>
            <a:ext cx="4336920" cy="1065240"/>
          </a:xfrm>
          <a:prstGeom prst="rect">
            <a:avLst/>
          </a:prstGeom>
          <a:ln>
            <a:noFill/>
          </a:ln>
        </p:spPr>
      </p:pic>
      <p:sp>
        <p:nvSpPr>
          <p:cNvPr id="14" name="CustomShape 8"/>
          <p:cNvSpPr/>
          <p:nvPr/>
        </p:nvSpPr>
        <p:spPr>
          <a:xfrm>
            <a:off x="3383280" y="2926080"/>
            <a:ext cx="2872800" cy="34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dirty="0">
                <a:solidFill>
                  <a:srgbClr val="000000"/>
                </a:solidFill>
                <a:uFill>
                  <a:solidFill>
                    <a:srgbClr val="FFFFFF"/>
                  </a:solidFill>
                </a:uFill>
                <a:latin typeface="Arial"/>
                <a:ea typeface="DejaVu Sans"/>
              </a:rPr>
              <a:t>Product </a:t>
            </a:r>
            <a:r>
              <a:rPr lang="en-US" sz="1800" strike="noStrike" spc="-1" dirty="0" smtClean="0">
                <a:solidFill>
                  <a:srgbClr val="000000"/>
                </a:solidFill>
                <a:uFill>
                  <a:solidFill>
                    <a:srgbClr val="FFFFFF"/>
                  </a:solidFill>
                </a:uFill>
                <a:latin typeface="Arial"/>
                <a:ea typeface="DejaVu Sans"/>
              </a:rPr>
              <a:t>subdomain</a:t>
            </a:r>
            <a:endParaRPr dirty="0"/>
          </a:p>
        </p:txBody>
      </p:sp>
      <p:pic>
        <p:nvPicPr>
          <p:cNvPr id="15" name="Picture 14"/>
          <p:cNvPicPr/>
          <p:nvPr/>
        </p:nvPicPr>
        <p:blipFill>
          <a:blip r:embed="rId5"/>
          <a:stretch/>
        </p:blipFill>
        <p:spPr>
          <a:xfrm>
            <a:off x="1233360" y="4658040"/>
            <a:ext cx="6260400" cy="890280"/>
          </a:xfrm>
          <a:prstGeom prst="rect">
            <a:avLst/>
          </a:prstGeom>
          <a:ln>
            <a:noFill/>
          </a:ln>
        </p:spPr>
      </p:pic>
      <p:sp>
        <p:nvSpPr>
          <p:cNvPr id="16"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4053894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10800"/>
            <a:ext cx="360" cy="360"/>
          </a:xfrm>
          <a:prstGeom prst="rect">
            <a:avLst/>
          </a:prstGeom>
          <a:ln>
            <a:noFill/>
          </a:ln>
        </p:spPr>
      </p:pic>
      <p:sp>
        <p:nvSpPr>
          <p:cNvPr id="8" name="CustomShape 4"/>
          <p:cNvSpPr/>
          <p:nvPr/>
        </p:nvSpPr>
        <p:spPr>
          <a:xfrm>
            <a:off x="323640" y="109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 at SAP Hybris</a:t>
            </a:r>
            <a:endParaRPr/>
          </a:p>
        </p:txBody>
      </p:sp>
      <p:sp>
        <p:nvSpPr>
          <p:cNvPr id="9" name="CustomShape 5"/>
          <p:cNvSpPr/>
          <p:nvPr/>
        </p:nvSpPr>
        <p:spPr>
          <a:xfrm>
            <a:off x="717840" y="4701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Case Study: YaaS</a:t>
            </a:r>
            <a:endParaRPr/>
          </a:p>
        </p:txBody>
      </p:sp>
      <p:pic>
        <p:nvPicPr>
          <p:cNvPr id="10" name="Picture 9"/>
          <p:cNvPicPr/>
          <p:nvPr/>
        </p:nvPicPr>
        <p:blipFill>
          <a:blip r:embed="rId3"/>
          <a:stretch/>
        </p:blipFill>
        <p:spPr>
          <a:xfrm>
            <a:off x="548640" y="1839600"/>
            <a:ext cx="7895880" cy="3024000"/>
          </a:xfrm>
          <a:prstGeom prst="rect">
            <a:avLst/>
          </a:prstGeom>
          <a:ln>
            <a:noFill/>
          </a:ln>
        </p:spPr>
      </p:pic>
      <p:sp>
        <p:nvSpPr>
          <p:cNvPr id="11" name="CustomShape 6"/>
          <p:cNvSpPr/>
          <p:nvPr/>
        </p:nvSpPr>
        <p:spPr>
          <a:xfrm>
            <a:off x="365760" y="1048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Step 3: Applying Step 2 in all subdomains</a:t>
            </a:r>
            <a:endParaRPr/>
          </a:p>
        </p:txBody>
      </p:sp>
      <p:sp>
        <p:nvSpPr>
          <p:cNvPr id="12"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3" name="Slide Number Placeholder 3"/>
          <p:cNvSpPr>
            <a:spLocks noGrp="1"/>
          </p:cNvSpPr>
          <p:nvPr>
            <p:ph type="sldNum" sz="quarter" idx="12"/>
          </p:nvPr>
        </p:nvSpPr>
        <p:spPr>
          <a:xfrm>
            <a:off x="8643938" y="6570615"/>
            <a:ext cx="249237" cy="288925"/>
          </a:xfrm>
        </p:spPr>
        <p:txBody>
          <a:bodyPr/>
          <a:lstStyle/>
          <a:p>
            <a:pPr>
              <a:defRPr/>
            </a:pPr>
            <a:r>
              <a:rPr lang="en-GB" dirty="0" smtClean="0"/>
              <a:t>22</a:t>
            </a:r>
            <a:endParaRPr lang="en-GB" dirty="0"/>
          </a:p>
        </p:txBody>
      </p:sp>
    </p:spTree>
    <p:extLst>
      <p:ext uri="{BB962C8B-B14F-4D97-AF65-F5344CB8AC3E}">
        <p14:creationId xmlns:p14="http://schemas.microsoft.com/office/powerpoint/2010/main" val="3555226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3640" y="7308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Deployment Workflow at SAP Hybris</a:t>
            </a:r>
            <a:endParaRPr/>
          </a:p>
        </p:txBody>
      </p:sp>
      <p:sp>
        <p:nvSpPr>
          <p:cNvPr id="9" name="CustomShape 5"/>
          <p:cNvSpPr/>
          <p:nvPr/>
        </p:nvSpPr>
        <p:spPr>
          <a:xfrm>
            <a:off x="365760" y="101268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SourceCode Management</a:t>
            </a:r>
            <a:endParaRPr/>
          </a:p>
        </p:txBody>
      </p:sp>
      <p:pic>
        <p:nvPicPr>
          <p:cNvPr id="10" name="Picture 9"/>
          <p:cNvPicPr/>
          <p:nvPr/>
        </p:nvPicPr>
        <p:blipFill>
          <a:blip r:embed="rId3"/>
          <a:stretch/>
        </p:blipFill>
        <p:spPr>
          <a:xfrm>
            <a:off x="948240" y="1934280"/>
            <a:ext cx="6819840" cy="2791080"/>
          </a:xfrm>
          <a:prstGeom prst="rect">
            <a:avLst/>
          </a:prstGeom>
          <a:ln>
            <a:noFill/>
          </a:ln>
        </p:spPr>
      </p:pic>
      <p:sp>
        <p:nvSpPr>
          <p:cNvPr id="11"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2" name="Slide Number Placeholder 3"/>
          <p:cNvSpPr>
            <a:spLocks noGrp="1"/>
          </p:cNvSpPr>
          <p:nvPr>
            <p:ph type="sldNum" sz="quarter" idx="12"/>
          </p:nvPr>
        </p:nvSpPr>
        <p:spPr>
          <a:xfrm>
            <a:off x="8643938" y="6570615"/>
            <a:ext cx="249237" cy="288925"/>
          </a:xfrm>
        </p:spPr>
        <p:txBody>
          <a:bodyPr/>
          <a:lstStyle/>
          <a:p>
            <a:pPr>
              <a:defRPr/>
            </a:pPr>
            <a:r>
              <a:rPr lang="en-GB" dirty="0" smtClean="0"/>
              <a:t>23</a:t>
            </a:r>
            <a:endParaRPr lang="en-GB" dirty="0"/>
          </a:p>
        </p:txBody>
      </p:sp>
    </p:spTree>
    <p:extLst>
      <p:ext uri="{BB962C8B-B14F-4D97-AF65-F5344CB8AC3E}">
        <p14:creationId xmlns:p14="http://schemas.microsoft.com/office/powerpoint/2010/main" val="3101158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3"/>
          <p:cNvSpPr/>
          <p:nvPr/>
        </p:nvSpPr>
        <p:spPr>
          <a:xfrm>
            <a:off x="281922" y="428505"/>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Deployment Workflow at SAP Hybris</a:t>
            </a:r>
            <a:endParaRPr/>
          </a:p>
        </p:txBody>
      </p:sp>
      <p:sp>
        <p:nvSpPr>
          <p:cNvPr id="9" name="CustomShape 4"/>
          <p:cNvSpPr/>
          <p:nvPr/>
        </p:nvSpPr>
        <p:spPr>
          <a:xfrm>
            <a:off x="365760" y="1012680"/>
            <a:ext cx="28303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Continuous Deployment</a:t>
            </a:r>
            <a:endParaRPr/>
          </a:p>
        </p:txBody>
      </p:sp>
      <p:pic>
        <p:nvPicPr>
          <p:cNvPr id="10" name="Picture 9"/>
          <p:cNvPicPr/>
          <p:nvPr/>
        </p:nvPicPr>
        <p:blipFill>
          <a:blip r:embed="rId3"/>
          <a:stretch/>
        </p:blipFill>
        <p:spPr>
          <a:xfrm>
            <a:off x="3636000" y="980640"/>
            <a:ext cx="5320800" cy="5393160"/>
          </a:xfrm>
          <a:prstGeom prst="rect">
            <a:avLst/>
          </a:prstGeom>
          <a:ln>
            <a:noFill/>
          </a:ln>
        </p:spPr>
      </p:pic>
      <p:sp>
        <p:nvSpPr>
          <p:cNvPr id="11"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2" name="Slide Number Placeholder 3"/>
          <p:cNvSpPr>
            <a:spLocks noGrp="1"/>
          </p:cNvSpPr>
          <p:nvPr>
            <p:ph type="sldNum" sz="quarter" idx="12"/>
          </p:nvPr>
        </p:nvSpPr>
        <p:spPr>
          <a:xfrm>
            <a:off x="8643938" y="6570615"/>
            <a:ext cx="249237" cy="288925"/>
          </a:xfrm>
        </p:spPr>
        <p:txBody>
          <a:bodyPr/>
          <a:lstStyle/>
          <a:p>
            <a:pPr>
              <a:defRPr/>
            </a:pPr>
            <a:r>
              <a:rPr lang="en-GB" dirty="0" smtClean="0"/>
              <a:t>24</a:t>
            </a:r>
            <a:endParaRPr lang="en-GB" dirty="0"/>
          </a:p>
        </p:txBody>
      </p:sp>
    </p:spTree>
    <p:extLst>
      <p:ext uri="{BB962C8B-B14F-4D97-AF65-F5344CB8AC3E}">
        <p14:creationId xmlns:p14="http://schemas.microsoft.com/office/powerpoint/2010/main" val="3281897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p:blipFill>
        <p:spPr>
          <a:xfrm>
            <a:off x="360" y="-25200"/>
            <a:ext cx="360" cy="360"/>
          </a:xfrm>
          <a:prstGeom prst="rect">
            <a:avLst/>
          </a:prstGeom>
          <a:ln>
            <a:noFill/>
          </a:ln>
        </p:spPr>
      </p:pic>
      <p:sp>
        <p:nvSpPr>
          <p:cNvPr id="8" name="CustomShape 4"/>
          <p:cNvSpPr/>
          <p:nvPr/>
        </p:nvSpPr>
        <p:spPr>
          <a:xfrm>
            <a:off x="326821" y="404664"/>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dirty="0">
                <a:solidFill>
                  <a:srgbClr val="FFFFFF"/>
                </a:solidFill>
                <a:uFill>
                  <a:solidFill>
                    <a:srgbClr val="FFFFFF"/>
                  </a:solidFill>
                </a:uFill>
                <a:latin typeface="Arial"/>
                <a:ea typeface="DejaVu Sans"/>
              </a:rPr>
              <a:t>Architecture at SAP Hybris</a:t>
            </a:r>
            <a:endParaRPr dirty="0"/>
          </a:p>
        </p:txBody>
      </p:sp>
      <p:pic>
        <p:nvPicPr>
          <p:cNvPr id="9" name="Picture 8"/>
          <p:cNvPicPr/>
          <p:nvPr/>
        </p:nvPicPr>
        <p:blipFill>
          <a:blip r:embed="rId3"/>
          <a:stretch/>
        </p:blipFill>
        <p:spPr>
          <a:xfrm>
            <a:off x="335520" y="1072080"/>
            <a:ext cx="8164080" cy="3487680"/>
          </a:xfrm>
          <a:prstGeom prst="rect">
            <a:avLst/>
          </a:prstGeom>
          <a:ln>
            <a:noFill/>
          </a:ln>
        </p:spPr>
      </p:pic>
      <p:sp>
        <p:nvSpPr>
          <p:cNvPr id="10"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
        <p:nvSpPr>
          <p:cNvPr id="11" name="Slide Number Placeholder 3"/>
          <p:cNvSpPr>
            <a:spLocks noGrp="1"/>
          </p:cNvSpPr>
          <p:nvPr>
            <p:ph type="sldNum" sz="quarter" idx="12"/>
          </p:nvPr>
        </p:nvSpPr>
        <p:spPr>
          <a:xfrm>
            <a:off x="8643938" y="6570615"/>
            <a:ext cx="249237" cy="288925"/>
          </a:xfrm>
        </p:spPr>
        <p:txBody>
          <a:bodyPr/>
          <a:lstStyle/>
          <a:p>
            <a:pPr>
              <a:defRPr/>
            </a:pPr>
            <a:r>
              <a:rPr lang="en-GB" dirty="0" smtClean="0"/>
              <a:t>25</a:t>
            </a:r>
            <a:endParaRPr lang="en-GB" dirty="0"/>
          </a:p>
        </p:txBody>
      </p:sp>
    </p:spTree>
    <p:extLst>
      <p:ext uri="{BB962C8B-B14F-4D97-AF65-F5344CB8AC3E}">
        <p14:creationId xmlns:p14="http://schemas.microsoft.com/office/powerpoint/2010/main" val="1631602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67</a:t>
            </a:fld>
            <a:endParaRPr lang="en-GB" dirty="0"/>
          </a:p>
        </p:txBody>
      </p:sp>
      <p:sp>
        <p:nvSpPr>
          <p:cNvPr id="7" name="CustomShape 4"/>
          <p:cNvSpPr/>
          <p:nvPr/>
        </p:nvSpPr>
        <p:spPr>
          <a:xfrm>
            <a:off x="476640" y="1578600"/>
            <a:ext cx="3973320" cy="3973320"/>
          </a:xfrm>
          <a:prstGeom prst="rect">
            <a:avLst/>
          </a:prstGeom>
          <a:noFill/>
          <a:ln>
            <a:noFill/>
          </a:ln>
        </p:spPr>
        <p:style>
          <a:lnRef idx="0">
            <a:scrgbClr r="0" g="0" b="0"/>
          </a:lnRef>
          <a:fillRef idx="0">
            <a:scrgbClr r="0" g="0" b="0"/>
          </a:fillRef>
          <a:effectRef idx="0">
            <a:scrgbClr r="0" g="0" b="0"/>
          </a:effectRef>
          <a:fontRef idx="minor"/>
        </p:style>
      </p:sp>
      <p:sp>
        <p:nvSpPr>
          <p:cNvPr id="8" name="CustomShape 5"/>
          <p:cNvSpPr/>
          <p:nvPr/>
        </p:nvSpPr>
        <p:spPr>
          <a:xfrm>
            <a:off x="324000" y="72720"/>
            <a:ext cx="753084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Challenges of Microservices</a:t>
            </a:r>
            <a:endParaRPr/>
          </a:p>
        </p:txBody>
      </p:sp>
      <p:sp>
        <p:nvSpPr>
          <p:cNvPr id="9" name="CustomShape 6"/>
          <p:cNvSpPr/>
          <p:nvPr/>
        </p:nvSpPr>
        <p:spPr>
          <a:xfrm>
            <a:off x="718200" y="435960"/>
            <a:ext cx="3054960" cy="3553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Integration</a:t>
            </a:r>
            <a:endParaRPr/>
          </a:p>
        </p:txBody>
      </p:sp>
      <p:pic>
        <p:nvPicPr>
          <p:cNvPr id="10" name="Picture 9"/>
          <p:cNvPicPr/>
          <p:nvPr/>
        </p:nvPicPr>
        <p:blipFill>
          <a:blip r:embed="rId2"/>
          <a:stretch/>
        </p:blipFill>
        <p:spPr>
          <a:xfrm>
            <a:off x="647280" y="1796760"/>
            <a:ext cx="7959240" cy="3247560"/>
          </a:xfrm>
          <a:prstGeom prst="rect">
            <a:avLst/>
          </a:prstGeom>
          <a:ln>
            <a:noFill/>
          </a:ln>
        </p:spPr>
      </p:pic>
      <p:sp>
        <p:nvSpPr>
          <p:cNvPr id="11" name="CustomShape 7"/>
          <p:cNvSpPr/>
          <p:nvPr/>
        </p:nvSpPr>
        <p:spPr>
          <a:xfrm>
            <a:off x="3605400" y="5369400"/>
            <a:ext cx="3198848" cy="3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dirty="0">
                <a:solidFill>
                  <a:srgbClr val="000000"/>
                </a:solidFill>
                <a:uFill>
                  <a:solidFill>
                    <a:srgbClr val="FFFFFF"/>
                  </a:solidFill>
                </a:uFill>
                <a:latin typeface="Arial"/>
                <a:ea typeface="DejaVu Sans"/>
              </a:rPr>
              <a:t>Example: Order Creation</a:t>
            </a:r>
            <a:endParaRPr dirty="0"/>
          </a:p>
        </p:txBody>
      </p:sp>
      <p:sp>
        <p:nvSpPr>
          <p:cNvPr id="12" name="CustomShape 8"/>
          <p:cNvSpPr/>
          <p:nvPr/>
        </p:nvSpPr>
        <p:spPr>
          <a:xfrm>
            <a:off x="274680" y="1163160"/>
            <a:ext cx="8489520" cy="3610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r>
              <a:rPr lang="en-US" sz="1600" b="1" strike="noStrike" spc="-1">
                <a:solidFill>
                  <a:srgbClr val="FFFFFF"/>
                </a:solidFill>
                <a:uFill>
                  <a:solidFill>
                    <a:srgbClr val="FFFFFF"/>
                  </a:solidFill>
                </a:uFill>
                <a:latin typeface="Arial"/>
                <a:ea typeface="ＭＳ Ｐゴシック"/>
              </a:rPr>
              <a:t>2. Inter-Service Communication</a:t>
            </a:r>
            <a:endParaRPr/>
          </a:p>
        </p:txBody>
      </p:sp>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105986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7</a:t>
            </a:fld>
            <a:endParaRPr lang="en-GB" dirty="0"/>
          </a:p>
        </p:txBody>
      </p:sp>
      <p:sp>
        <p:nvSpPr>
          <p:cNvPr id="6" name="CustomShape 3"/>
          <p:cNvSpPr/>
          <p:nvPr/>
        </p:nvSpPr>
        <p:spPr>
          <a:xfrm>
            <a:off x="8643960" y="6570720"/>
            <a:ext cx="24624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35BF21B-FD48-48AB-86E5-ED44899F0364}" type="slidenum">
              <a:rPr lang="en-US" sz="800" strike="noStrike" spc="-1">
                <a:solidFill>
                  <a:srgbClr val="FFFFFF"/>
                </a:solidFill>
                <a:uFill>
                  <a:solidFill>
                    <a:srgbClr val="FFFFFF"/>
                  </a:solidFill>
                </a:uFill>
                <a:latin typeface="Arial"/>
                <a:ea typeface="DejaVu Sans"/>
              </a:rPr>
              <a:t>7</a:t>
            </a:fld>
            <a:endParaRPr dirty="0"/>
          </a:p>
        </p:txBody>
      </p:sp>
      <p:sp>
        <p:nvSpPr>
          <p:cNvPr id="7" name="CustomShape 4"/>
          <p:cNvSpPr/>
          <p:nvPr/>
        </p:nvSpPr>
        <p:spPr>
          <a:xfrm>
            <a:off x="32364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dirty="0" smtClean="0">
                <a:solidFill>
                  <a:srgbClr val="FFFFFF"/>
                </a:solidFill>
                <a:uFill>
                  <a:solidFill>
                    <a:srgbClr val="FFFFFF"/>
                  </a:solidFill>
                </a:uFill>
                <a:latin typeface="Arial"/>
                <a:ea typeface="DejaVu Sans"/>
              </a:rPr>
              <a:t>“Good” </a:t>
            </a:r>
            <a:r>
              <a:rPr lang="en-US" sz="2000" strike="noStrike" spc="-1" dirty="0" err="1">
                <a:solidFill>
                  <a:srgbClr val="FFFFFF"/>
                </a:solidFill>
                <a:uFill>
                  <a:solidFill>
                    <a:srgbClr val="FFFFFF"/>
                  </a:solidFill>
                </a:uFill>
                <a:latin typeface="Arial"/>
                <a:ea typeface="DejaVu Sans"/>
              </a:rPr>
              <a:t>Microservice</a:t>
            </a:r>
            <a:endParaRPr dirty="0"/>
          </a:p>
        </p:txBody>
      </p:sp>
      <p:sp>
        <p:nvSpPr>
          <p:cNvPr id="8" name="CustomShape 5"/>
          <p:cNvSpPr/>
          <p:nvPr/>
        </p:nvSpPr>
        <p:spPr>
          <a:xfrm>
            <a:off x="375480" y="1268280"/>
            <a:ext cx="8226000" cy="194184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9" name="CustomShape 6"/>
          <p:cNvSpPr/>
          <p:nvPr/>
        </p:nvSpPr>
        <p:spPr>
          <a:xfrm>
            <a:off x="375480" y="980640"/>
            <a:ext cx="8226000" cy="4291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Single Responsibility Principle</a:t>
            </a:r>
            <a:endParaRPr/>
          </a:p>
        </p:txBody>
      </p:sp>
      <p:sp>
        <p:nvSpPr>
          <p:cNvPr id="10" name="CustomShape 7"/>
          <p:cNvSpPr/>
          <p:nvPr/>
        </p:nvSpPr>
        <p:spPr>
          <a:xfrm>
            <a:off x="643476" y="1163816"/>
            <a:ext cx="7213164" cy="221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marL="285840" indent="-282960">
              <a:lnSpc>
                <a:spcPct val="100000"/>
              </a:lnSpc>
              <a:buFont typeface="Arial"/>
              <a:buChar char="•"/>
            </a:pPr>
            <a:r>
              <a:rPr lang="en-US" sz="1400" strike="noStrike" spc="-1" dirty="0" err="1">
                <a:solidFill>
                  <a:srgbClr val="000000"/>
                </a:solidFill>
                <a:uFill>
                  <a:solidFill>
                    <a:srgbClr val="FFFFFF"/>
                  </a:solidFill>
                </a:uFill>
                <a:latin typeface="Helvetica Neue"/>
                <a:ea typeface="DejaVu Sans"/>
              </a:rPr>
              <a:t>Microservices</a:t>
            </a:r>
            <a:r>
              <a:rPr lang="en-US" sz="1400" strike="noStrike" spc="-1" dirty="0">
                <a:solidFill>
                  <a:srgbClr val="000000"/>
                </a:solidFill>
                <a:uFill>
                  <a:solidFill>
                    <a:srgbClr val="FFFFFF"/>
                  </a:solidFill>
                </a:uFill>
                <a:latin typeface="Helvetica Neue"/>
                <a:ea typeface="DejaVu Sans"/>
              </a:rPr>
              <a:t> should be small and focused on doing one thing well [</a:t>
            </a:r>
            <a:r>
              <a:rPr lang="en-US" sz="1400" strike="noStrike" spc="-1" dirty="0" err="1">
                <a:solidFill>
                  <a:srgbClr val="000000"/>
                </a:solidFill>
                <a:uFill>
                  <a:solidFill>
                    <a:srgbClr val="FFFFFF"/>
                  </a:solidFill>
                </a:uFill>
                <a:latin typeface="Helvetica Neue"/>
                <a:ea typeface="DejaVu Sans"/>
              </a:rPr>
              <a:t>S.Newman</a:t>
            </a:r>
            <a:r>
              <a:rPr lang="en-US" sz="1400" strike="noStrike" spc="-1" dirty="0">
                <a:solidFill>
                  <a:srgbClr val="000000"/>
                </a:solidFill>
                <a:uFill>
                  <a:solidFill>
                    <a:srgbClr val="FFFFFF"/>
                  </a:solidFill>
                </a:uFill>
                <a:latin typeface="Helvetica Neue"/>
                <a:ea typeface="DejaVu Sans"/>
              </a:rPr>
              <a:t> and M. Stine]</a:t>
            </a:r>
            <a:endParaRPr dirty="0"/>
          </a:p>
          <a:p>
            <a:pPr>
              <a:lnSpc>
                <a:spcPct val="100000"/>
              </a:lnSpc>
            </a:pPr>
            <a:endParaRPr dirty="0"/>
          </a:p>
          <a:p>
            <a:pPr marL="285840" indent="-282960">
              <a:lnSpc>
                <a:spcPct val="100000"/>
              </a:lnSpc>
              <a:buFont typeface="Arial"/>
              <a:buChar char="•"/>
            </a:pPr>
            <a:r>
              <a:rPr lang="en-US" sz="1400" strike="noStrike" spc="-1" dirty="0">
                <a:solidFill>
                  <a:srgbClr val="000000"/>
                </a:solidFill>
                <a:uFill>
                  <a:solidFill>
                    <a:srgbClr val="FFFFFF"/>
                  </a:solidFill>
                </a:uFill>
                <a:latin typeface="Helvetica Neue"/>
                <a:ea typeface="DejaVu Sans"/>
              </a:rPr>
              <a:t>“Gather together those things that change for the same reason, and separate those things that change for different reasons.” [16]</a:t>
            </a:r>
            <a:endParaRPr dirty="0"/>
          </a:p>
          <a:p>
            <a:pPr>
              <a:lnSpc>
                <a:spcPct val="100000"/>
              </a:lnSpc>
            </a:pPr>
            <a:endParaRPr dirty="0"/>
          </a:p>
          <a:p>
            <a:pPr marL="285840" indent="-282960">
              <a:lnSpc>
                <a:spcPct val="100000"/>
              </a:lnSpc>
              <a:buFont typeface="Arial"/>
              <a:buChar char="•"/>
            </a:pPr>
            <a:r>
              <a:rPr lang="en-US" sz="1400" strike="noStrike" spc="-1" dirty="0">
                <a:solidFill>
                  <a:srgbClr val="000000"/>
                </a:solidFill>
                <a:uFill>
                  <a:solidFill>
                    <a:srgbClr val="FFFFFF"/>
                  </a:solidFill>
                </a:uFill>
                <a:latin typeface="Helvetica Neue"/>
                <a:ea typeface="DejaVu Sans"/>
              </a:rPr>
              <a:t>Single Responsibility Principle closely related to Coupling and Cohesion. [18, 19]</a:t>
            </a:r>
            <a:endParaRPr dirty="0"/>
          </a:p>
          <a:p>
            <a:pPr>
              <a:lnSpc>
                <a:spcPct val="100000"/>
              </a:lnSpc>
            </a:pPr>
            <a:endParaRPr dirty="0"/>
          </a:p>
        </p:txBody>
      </p:sp>
      <p:sp>
        <p:nvSpPr>
          <p:cNvPr id="11" name="CustomShape 8"/>
          <p:cNvSpPr/>
          <p:nvPr/>
        </p:nvSpPr>
        <p:spPr>
          <a:xfrm>
            <a:off x="395640" y="3570120"/>
            <a:ext cx="8206200" cy="129600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2" name="CustomShape 9"/>
          <p:cNvSpPr/>
          <p:nvPr/>
        </p:nvSpPr>
        <p:spPr>
          <a:xfrm>
            <a:off x="395640" y="3357000"/>
            <a:ext cx="8206200" cy="31752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Autonomy [8, 20, 21, 22]</a:t>
            </a:r>
            <a:endParaRPr/>
          </a:p>
        </p:txBody>
      </p:sp>
      <p:sp>
        <p:nvSpPr>
          <p:cNvPr id="13" name="CustomShape 10"/>
          <p:cNvSpPr/>
          <p:nvPr/>
        </p:nvSpPr>
        <p:spPr>
          <a:xfrm>
            <a:off x="671220" y="3457736"/>
            <a:ext cx="7185420" cy="157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marL="285840" indent="-282960">
              <a:lnSpc>
                <a:spcPct val="100000"/>
              </a:lnSpc>
              <a:buFont typeface="Arial"/>
              <a:buChar char="•"/>
            </a:pPr>
            <a:r>
              <a:rPr lang="en-US" sz="1400" strike="noStrike" spc="-1" dirty="0">
                <a:solidFill>
                  <a:srgbClr val="000000"/>
                </a:solidFill>
                <a:uFill>
                  <a:solidFill>
                    <a:srgbClr val="FFFFFF"/>
                  </a:solidFill>
                </a:uFill>
                <a:latin typeface="Helvetica Neue"/>
                <a:ea typeface="DejaVu Sans"/>
              </a:rPr>
              <a:t>“The logic governed by a service resides within an explicit boundary” [24] </a:t>
            </a:r>
            <a:endParaRPr dirty="0"/>
          </a:p>
          <a:p>
            <a:pPr marL="285840" indent="-282960">
              <a:lnSpc>
                <a:spcPct val="100000"/>
              </a:lnSpc>
              <a:buFont typeface="Arial"/>
              <a:buChar char="•"/>
            </a:pPr>
            <a:r>
              <a:rPr lang="en-US" sz="1400" strike="noStrike" spc="-1" dirty="0">
                <a:solidFill>
                  <a:srgbClr val="000000"/>
                </a:solidFill>
                <a:uFill>
                  <a:solidFill>
                    <a:srgbClr val="FFFFFF"/>
                  </a:solidFill>
                </a:uFill>
                <a:latin typeface="Helvetica Neue"/>
                <a:ea typeface="DejaVu Sans"/>
              </a:rPr>
              <a:t>“ The service has control within this boundary and does not</a:t>
            </a:r>
            <a:endParaRPr dirty="0"/>
          </a:p>
          <a:p>
            <a:pPr marL="2880">
              <a:lnSpc>
                <a:spcPct val="100000"/>
              </a:lnSpc>
            </a:pPr>
            <a:r>
              <a:rPr lang="en-US" sz="1400" strike="noStrike" spc="-1" dirty="0" smtClean="0">
                <a:solidFill>
                  <a:srgbClr val="000000"/>
                </a:solidFill>
                <a:uFill>
                  <a:solidFill>
                    <a:srgbClr val="FFFFFF"/>
                  </a:solidFill>
                </a:uFill>
                <a:latin typeface="Helvetica Neue"/>
                <a:ea typeface="DejaVu Sans"/>
              </a:rPr>
              <a:t>	depend </a:t>
            </a:r>
            <a:r>
              <a:rPr lang="en-US" sz="1400" strike="noStrike" spc="-1" dirty="0">
                <a:solidFill>
                  <a:srgbClr val="000000"/>
                </a:solidFill>
                <a:uFill>
                  <a:solidFill>
                    <a:srgbClr val="FFFFFF"/>
                  </a:solidFill>
                </a:uFill>
                <a:latin typeface="Helvetica Neue"/>
                <a:ea typeface="DejaVu Sans"/>
              </a:rPr>
              <a:t>on other services to execute its governance. </a:t>
            </a:r>
            <a:endParaRPr dirty="0"/>
          </a:p>
          <a:p>
            <a:pPr marL="285840" indent="-282960">
              <a:lnSpc>
                <a:spcPct val="100000"/>
              </a:lnSpc>
              <a:buFont typeface="Arial"/>
              <a:buChar char="•"/>
            </a:pPr>
            <a:r>
              <a:rPr lang="en-US" sz="1400" strike="noStrike" spc="-1" dirty="0">
                <a:solidFill>
                  <a:srgbClr val="000000"/>
                </a:solidFill>
                <a:uFill>
                  <a:solidFill>
                    <a:srgbClr val="FFFFFF"/>
                  </a:solidFill>
                </a:uFill>
                <a:latin typeface="Helvetica Neue"/>
                <a:ea typeface="DejaVu Sans"/>
              </a:rPr>
              <a:t>It also frees the service from ties that could inhibit its deployment and evolution” [23]</a:t>
            </a:r>
            <a:endParaRPr dirty="0"/>
          </a:p>
        </p:txBody>
      </p:sp>
      <p:sp>
        <p:nvSpPr>
          <p:cNvPr id="14" name="CustomShape 11"/>
          <p:cNvSpPr/>
          <p:nvPr/>
        </p:nvSpPr>
        <p:spPr>
          <a:xfrm>
            <a:off x="395640" y="5135760"/>
            <a:ext cx="8206200" cy="1314720"/>
          </a:xfrm>
          <a:prstGeom prst="rect">
            <a:avLst/>
          </a:prstGeom>
          <a:noFill/>
          <a:ln w="9360">
            <a:solidFill>
              <a:srgbClr val="0065BD"/>
            </a:solidFill>
            <a:round/>
          </a:ln>
        </p:spPr>
        <p:style>
          <a:lnRef idx="0">
            <a:scrgbClr r="0" g="0" b="0"/>
          </a:lnRef>
          <a:fillRef idx="0">
            <a:scrgbClr r="0" g="0" b="0"/>
          </a:fillRef>
          <a:effectRef idx="0">
            <a:scrgbClr r="0" g="0" b="0"/>
          </a:effectRef>
          <a:fontRef idx="minor"/>
        </p:style>
      </p:sp>
      <p:sp>
        <p:nvSpPr>
          <p:cNvPr id="15" name="CustomShape 12"/>
          <p:cNvSpPr/>
          <p:nvPr/>
        </p:nvSpPr>
        <p:spPr>
          <a:xfrm>
            <a:off x="395640" y="4941000"/>
            <a:ext cx="8206200" cy="2898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dirty="0" smtClean="0">
                <a:solidFill>
                  <a:srgbClr val="FFFFFF"/>
                </a:solidFill>
                <a:uFill>
                  <a:solidFill>
                    <a:srgbClr val="FFFFFF"/>
                  </a:solidFill>
                </a:uFill>
                <a:latin typeface="Arial"/>
                <a:ea typeface="ＭＳ Ｐゴシック"/>
              </a:rPr>
              <a:t>Infrastructure Capability</a:t>
            </a:r>
            <a:endParaRPr dirty="0"/>
          </a:p>
        </p:txBody>
      </p:sp>
      <p:sp>
        <p:nvSpPr>
          <p:cNvPr id="16" name="CustomShape 13"/>
          <p:cNvSpPr/>
          <p:nvPr/>
        </p:nvSpPr>
        <p:spPr>
          <a:xfrm>
            <a:off x="539640" y="5373360"/>
            <a:ext cx="7845840" cy="72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400" strike="noStrike" spc="-1">
                <a:solidFill>
                  <a:srgbClr val="000000"/>
                </a:solidFill>
                <a:uFill>
                  <a:solidFill>
                    <a:srgbClr val="FFFFFF"/>
                  </a:solidFill>
                </a:uFill>
                <a:latin typeface="Helvetica Neue"/>
                <a:ea typeface="DejaVu Sans"/>
              </a:rPr>
              <a:t>The right value of granularity for an organization is highly influenced by its IT infrastructure. The organization should be capable of handling the complexities such as communication, runtime, infrastructure etc if they choose low granularity. [25, 26]</a:t>
            </a:r>
            <a:endParaRPr/>
          </a:p>
        </p:txBody>
      </p:sp>
      <p:pic>
        <p:nvPicPr>
          <p:cNvPr id="17" name="Picture 16"/>
          <p:cNvPicPr/>
          <p:nvPr/>
        </p:nvPicPr>
        <p:blipFill>
          <a:blip r:embed="rId2"/>
          <a:stretch/>
        </p:blipFill>
        <p:spPr>
          <a:xfrm>
            <a:off x="360" y="0"/>
            <a:ext cx="360" cy="360"/>
          </a:xfrm>
          <a:prstGeom prst="rect">
            <a:avLst/>
          </a:prstGeom>
          <a:ln>
            <a:noFill/>
          </a:ln>
        </p:spPr>
      </p:pic>
      <p:sp>
        <p:nvSpPr>
          <p:cNvPr id="18"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3870664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8</a:t>
            </a:fld>
            <a:endParaRPr lang="en-GB" dirty="0"/>
          </a:p>
        </p:txBody>
      </p:sp>
      <p:sp>
        <p:nvSpPr>
          <p:cNvPr id="6" name="CustomShape 3"/>
          <p:cNvSpPr/>
          <p:nvPr/>
        </p:nvSpPr>
        <p:spPr>
          <a:xfrm>
            <a:off x="8643960" y="6570720"/>
            <a:ext cx="24624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BAF413A-8C09-4B15-AA81-055803E39A02}" type="slidenum">
              <a:rPr lang="en-US" sz="800" strike="noStrike" spc="-1">
                <a:solidFill>
                  <a:srgbClr val="FFFFFF"/>
                </a:solidFill>
                <a:uFill>
                  <a:solidFill>
                    <a:srgbClr val="FFFFFF"/>
                  </a:solidFill>
                </a:uFill>
                <a:latin typeface="Arial"/>
                <a:ea typeface="DejaVu Sans"/>
              </a:rPr>
              <a:t>8</a:t>
            </a:fld>
            <a:endParaRPr/>
          </a:p>
        </p:txBody>
      </p:sp>
      <p:sp>
        <p:nvSpPr>
          <p:cNvPr id="7" name="CustomShape 4"/>
          <p:cNvSpPr/>
          <p:nvPr/>
        </p:nvSpPr>
        <p:spPr>
          <a:xfrm>
            <a:off x="403200" y="404640"/>
            <a:ext cx="7533000" cy="35748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dirty="0">
                <a:solidFill>
                  <a:srgbClr val="FFFFFF"/>
                </a:solidFill>
                <a:uFill>
                  <a:solidFill>
                    <a:srgbClr val="FFFFFF"/>
                  </a:solidFill>
                </a:uFill>
                <a:latin typeface="Arial"/>
                <a:ea typeface="DejaVu Sans"/>
              </a:rPr>
              <a:t>Basic Quality Metrics for </a:t>
            </a:r>
            <a:r>
              <a:rPr lang="en-US" sz="2000" spc="-1" dirty="0" err="1" smtClean="0">
                <a:solidFill>
                  <a:srgbClr val="FFFFFF"/>
                </a:solidFill>
                <a:uFill>
                  <a:solidFill>
                    <a:srgbClr val="FFFFFF"/>
                  </a:solidFill>
                </a:uFill>
                <a:latin typeface="Arial"/>
                <a:ea typeface="DejaVu Sans"/>
              </a:rPr>
              <a:t>Micros</a:t>
            </a:r>
            <a:r>
              <a:rPr lang="en-US" sz="2000" strike="noStrike" spc="-1" dirty="0" err="1" smtClean="0">
                <a:solidFill>
                  <a:srgbClr val="FFFFFF"/>
                </a:solidFill>
                <a:uFill>
                  <a:solidFill>
                    <a:srgbClr val="FFFFFF"/>
                  </a:solidFill>
                </a:uFill>
                <a:latin typeface="Arial"/>
                <a:ea typeface="DejaVu Sans"/>
              </a:rPr>
              <a:t>ervices</a:t>
            </a:r>
            <a:endParaRPr dirty="0"/>
          </a:p>
        </p:txBody>
      </p:sp>
      <p:sp>
        <p:nvSpPr>
          <p:cNvPr id="8" name="CustomShape 5"/>
          <p:cNvSpPr/>
          <p:nvPr/>
        </p:nvSpPr>
        <p:spPr>
          <a:xfrm>
            <a:off x="250920" y="81360"/>
            <a:ext cx="7533000" cy="357480"/>
          </a:xfrm>
          <a:prstGeom prst="rect">
            <a:avLst/>
          </a:prstGeom>
          <a:noFill/>
          <a:ln>
            <a:noFill/>
          </a:ln>
        </p:spPr>
        <p:style>
          <a:lnRef idx="0">
            <a:scrgbClr r="0" g="0" b="0"/>
          </a:lnRef>
          <a:fillRef idx="0">
            <a:scrgbClr r="0" g="0" b="0"/>
          </a:fillRef>
          <a:effectRef idx="0">
            <a:scrgbClr r="0" g="0" b="0"/>
          </a:effectRef>
          <a:fontRef idx="minor"/>
        </p:style>
      </p:sp>
      <p:pic>
        <p:nvPicPr>
          <p:cNvPr id="9" name="Picture 7"/>
          <p:cNvPicPr/>
          <p:nvPr/>
        </p:nvPicPr>
        <p:blipFill>
          <a:blip r:embed="rId2"/>
          <a:stretch/>
        </p:blipFill>
        <p:spPr>
          <a:xfrm>
            <a:off x="228600" y="937440"/>
            <a:ext cx="8683920" cy="5585040"/>
          </a:xfrm>
          <a:prstGeom prst="rect">
            <a:avLst/>
          </a:prstGeom>
          <a:ln>
            <a:noFill/>
          </a:ln>
        </p:spPr>
      </p:pic>
      <p:pic>
        <p:nvPicPr>
          <p:cNvPr id="10" name="Picture 9"/>
          <p:cNvPicPr/>
          <p:nvPr/>
        </p:nvPicPr>
        <p:blipFill>
          <a:blip r:embed="rId3"/>
          <a:stretch/>
        </p:blipFill>
        <p:spPr>
          <a:xfrm>
            <a:off x="360" y="0"/>
            <a:ext cx="360" cy="360"/>
          </a:xfrm>
          <a:prstGeom prst="rect">
            <a:avLst/>
          </a:prstGeom>
          <a:ln>
            <a:noFill/>
          </a:ln>
        </p:spPr>
      </p:pic>
      <p:sp>
        <p:nvSpPr>
          <p:cNvPr id="11"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1337863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74BFEF-BA1A-4E34-8ADC-0E379F10AB38}" type="slidenum">
              <a:rPr lang="en-GB" smtClean="0"/>
              <a:pPr>
                <a:defRPr/>
              </a:pPr>
              <a:t>9</a:t>
            </a:fld>
            <a:endParaRPr lang="en-GB" dirty="0"/>
          </a:p>
        </p:txBody>
      </p:sp>
      <p:sp>
        <p:nvSpPr>
          <p:cNvPr id="7" name="CustomShape 4"/>
          <p:cNvSpPr/>
          <p:nvPr/>
        </p:nvSpPr>
        <p:spPr>
          <a:xfrm>
            <a:off x="323640" y="71640"/>
            <a:ext cx="753264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Modeling Microservices</a:t>
            </a:r>
            <a:endParaRPr/>
          </a:p>
        </p:txBody>
      </p:sp>
      <p:sp>
        <p:nvSpPr>
          <p:cNvPr id="8" name="CustomShape 5"/>
          <p:cNvSpPr/>
          <p:nvPr/>
        </p:nvSpPr>
        <p:spPr>
          <a:xfrm>
            <a:off x="375480" y="955080"/>
            <a:ext cx="8399880" cy="44100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FFFFFF"/>
                </a:solidFill>
                <a:uFill>
                  <a:solidFill>
                    <a:srgbClr val="FFFFFF"/>
                  </a:solidFill>
                </a:uFill>
                <a:latin typeface="Arial"/>
                <a:ea typeface="ＭＳ Ｐゴシック"/>
              </a:rPr>
              <a:t>Ubiquitous Language</a:t>
            </a:r>
            <a:endParaRPr/>
          </a:p>
        </p:txBody>
      </p:sp>
      <p:pic>
        <p:nvPicPr>
          <p:cNvPr id="9" name="Picture 8"/>
          <p:cNvPicPr/>
          <p:nvPr/>
        </p:nvPicPr>
        <p:blipFill>
          <a:blip r:embed="rId2"/>
          <a:stretch/>
        </p:blipFill>
        <p:spPr>
          <a:xfrm>
            <a:off x="360" y="-25560"/>
            <a:ext cx="360" cy="360"/>
          </a:xfrm>
          <a:prstGeom prst="rect">
            <a:avLst/>
          </a:prstGeom>
          <a:ln>
            <a:noFill/>
          </a:ln>
        </p:spPr>
      </p:pic>
      <p:sp>
        <p:nvSpPr>
          <p:cNvPr id="10" name="CustomShape 6"/>
          <p:cNvSpPr/>
          <p:nvPr/>
        </p:nvSpPr>
        <p:spPr>
          <a:xfrm>
            <a:off x="717840" y="431640"/>
            <a:ext cx="3056760" cy="357120"/>
          </a:xfrm>
          <a:prstGeom prst="rect">
            <a:avLst/>
          </a:prstGeom>
          <a:noFill/>
          <a:ln w="9360">
            <a:noFill/>
          </a:ln>
        </p:spPr>
        <p:style>
          <a:lnRef idx="0">
            <a:scrgbClr r="0" g="0" b="0"/>
          </a:lnRef>
          <a:fillRef idx="0">
            <a:scrgbClr r="0" g="0" b="0"/>
          </a:fillRef>
          <a:effectRef idx="0">
            <a:scrgbClr r="0" g="0" b="0"/>
          </a:effectRef>
          <a:fontRef idx="minor"/>
        </p:style>
        <p:txBody>
          <a:bodyPr lIns="90000" tIns="0" rIns="90000" bIns="0" anchor="b"/>
          <a:lstStyle/>
          <a:p>
            <a:pPr>
              <a:lnSpc>
                <a:spcPct val="100000"/>
              </a:lnSpc>
            </a:pPr>
            <a:r>
              <a:rPr lang="en-US" sz="2000" strike="noStrike" spc="-1">
                <a:solidFill>
                  <a:srgbClr val="FFFFFF"/>
                </a:solidFill>
                <a:uFill>
                  <a:solidFill>
                    <a:srgbClr val="FFFFFF"/>
                  </a:solidFill>
                </a:uFill>
                <a:latin typeface="Arial"/>
                <a:ea typeface="DejaVu Sans"/>
              </a:rPr>
              <a:t>Domain Driven Design</a:t>
            </a:r>
            <a:endParaRPr/>
          </a:p>
        </p:txBody>
      </p:sp>
      <p:pic>
        <p:nvPicPr>
          <p:cNvPr id="11" name="Picture 10"/>
          <p:cNvPicPr/>
          <p:nvPr/>
        </p:nvPicPr>
        <p:blipFill>
          <a:blip r:embed="rId3"/>
          <a:stretch/>
        </p:blipFill>
        <p:spPr>
          <a:xfrm>
            <a:off x="2269080" y="2351880"/>
            <a:ext cx="3854520" cy="3225960"/>
          </a:xfrm>
          <a:prstGeom prst="rect">
            <a:avLst/>
          </a:prstGeom>
          <a:ln>
            <a:noFill/>
          </a:ln>
        </p:spPr>
      </p:pic>
      <p:sp>
        <p:nvSpPr>
          <p:cNvPr id="12" name="CustomShape 7"/>
          <p:cNvSpPr/>
          <p:nvPr/>
        </p:nvSpPr>
        <p:spPr>
          <a:xfrm>
            <a:off x="950040" y="1548360"/>
            <a:ext cx="6779880" cy="5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800" strike="noStrike" spc="-1">
                <a:solidFill>
                  <a:srgbClr val="000000"/>
                </a:solidFill>
                <a:uFill>
                  <a:solidFill>
                    <a:srgbClr val="FFFFFF"/>
                  </a:solidFill>
                </a:uFill>
                <a:latin typeface="Arial"/>
                <a:ea typeface="DejaVu Sans"/>
              </a:rPr>
              <a:t>- common language agreed by domain experts and developers</a:t>
            </a:r>
            <a:endParaRPr/>
          </a:p>
          <a:p>
            <a:r>
              <a:rPr lang="en-US" sz="1800" strike="noStrike" spc="-1">
                <a:solidFill>
                  <a:srgbClr val="000000"/>
                </a:solidFill>
                <a:uFill>
                  <a:solidFill>
                    <a:srgbClr val="FFFFFF"/>
                  </a:solidFill>
                </a:uFill>
                <a:latin typeface="Arial"/>
                <a:ea typeface="DejaVu Sans"/>
              </a:rPr>
              <a:t>- vocabularies, concepts and domain models</a:t>
            </a:r>
            <a:endParaRPr/>
          </a:p>
        </p:txBody>
      </p:sp>
      <p:sp>
        <p:nvSpPr>
          <p:cNvPr id="13" name="CustomShape 3"/>
          <p:cNvSpPr/>
          <p:nvPr/>
        </p:nvSpPr>
        <p:spPr>
          <a:xfrm>
            <a:off x="105480" y="6580980"/>
            <a:ext cx="1943280" cy="28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800" strike="noStrike" spc="-1" dirty="0" err="1">
                <a:solidFill>
                  <a:srgbClr val="FFFFFF"/>
                </a:solidFill>
                <a:uFill>
                  <a:solidFill>
                    <a:srgbClr val="FFFFFF"/>
                  </a:solidFill>
                </a:uFill>
                <a:latin typeface="Arial"/>
                <a:ea typeface="DejaVu Sans"/>
              </a:rPr>
              <a:t>Rajendra</a:t>
            </a:r>
            <a:r>
              <a:rPr lang="en-US" sz="800" strike="noStrike" spc="-1" dirty="0">
                <a:solidFill>
                  <a:srgbClr val="FFFFFF"/>
                </a:solidFill>
                <a:uFill>
                  <a:solidFill>
                    <a:srgbClr val="FFFFFF"/>
                  </a:solidFill>
                </a:uFill>
                <a:latin typeface="Arial"/>
                <a:ea typeface="DejaVu Sans"/>
              </a:rPr>
              <a:t> </a:t>
            </a:r>
            <a:r>
              <a:rPr lang="en-US" sz="800" strike="noStrike" spc="-1" dirty="0" err="1">
                <a:solidFill>
                  <a:srgbClr val="FFFFFF"/>
                </a:solidFill>
                <a:uFill>
                  <a:solidFill>
                    <a:srgbClr val="FFFFFF"/>
                  </a:solidFill>
                </a:uFill>
                <a:latin typeface="Arial"/>
                <a:ea typeface="DejaVu Sans"/>
              </a:rPr>
              <a:t>Kharbuja</a:t>
            </a:r>
            <a:r>
              <a:rPr lang="en-US" sz="800" strike="noStrike" spc="-1" dirty="0">
                <a:solidFill>
                  <a:srgbClr val="FFFFFF"/>
                </a:solidFill>
                <a:uFill>
                  <a:solidFill>
                    <a:srgbClr val="FFFFFF"/>
                  </a:solidFill>
                </a:uFill>
                <a:latin typeface="Arial"/>
                <a:ea typeface="DejaVu Sans"/>
              </a:rPr>
              <a:t>- Master Thesis </a:t>
            </a:r>
            <a:endParaRPr dirty="0"/>
          </a:p>
        </p:txBody>
      </p:sp>
    </p:spTree>
    <p:extLst>
      <p:ext uri="{BB962C8B-B14F-4D97-AF65-F5344CB8AC3E}">
        <p14:creationId xmlns:p14="http://schemas.microsoft.com/office/powerpoint/2010/main" val="21610880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precDefaultDay&gt;&lt;m_bNumberIsYear val=&quot;0&quot;/&gt;&lt;m_strFormatTime&gt;%#d&lt;/m_strFormatTime&gt;&lt;/m_precDefaultDay&gt;&lt;m_mruColor&gt;&lt;m_vecMRU length=&quot;4&quot;&gt;&lt;elem m_fUsage=&quot;3.09510000000000000000E+000&quot;&gt;&lt;m_msothmcolidx val=&quot;0&quot;/&gt;&lt;m_rgb r=&quot;a3&quot; g=&quot;45&quot; b=&quot;13&quot;/&gt;&lt;m_ppcolschidx tagver0=&quot;23004&quot; tagname0=&quot;m_ppcolschidxUNRECOGNIZED&quot; val=&quot;0&quot;/&gt;&lt;m_nBrightness val=&quot;0&quot;/&gt;&lt;/elem&gt;&lt;elem m_fUsage=&quot;1.44020511000000020000E+000&quot;&gt;&lt;m_msothmcolidx val=&quot;0&quot;/&gt;&lt;m_rgb r=&quot;18&quot; g=&quot;74&quot; b=&quot;cd&quot;/&gt;&lt;m_ppcolschidx tagver0=&quot;23004&quot; tagname0=&quot;m_ppcolschidxUNRECOGNIZED&quot; val=&quot;0&quot;/&gt;&lt;m_nBrightness val=&quot;0&quot;/&gt;&lt;/elem&gt;&lt;elem m_fUsage=&quot;1.00000000000000000000E+000&quot;&gt;&lt;m_msothmcolidx val=&quot;0&quot;/&gt;&lt;m_rgb r=&quot;10&quot; g=&quot;4e&quot; b=&quot;8b&quot;/&gt;&lt;m_ppcolschidx tagver0=&quot;23004&quot; tagname0=&quot;m_ppcolschidxUNRECOGNIZED&quot; val=&quot;0&quot;/&gt;&lt;m_nBrightness val=&quot;0&quot;/&gt;&lt;/elem&gt;&lt;elem m_fUsage=&quot;5.90490000000000180000E-001&quot;&gt;&lt;m_msothmcolidx val=&quot;0&quot;/&gt;&lt;m_rgb r=&quot;ee&quot; g=&quot;40&quot; b=&quot;0&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aUxXL4rQUGTkxb4exCd3A"/>
</p:tagLst>
</file>

<file path=ppt/theme/theme1.xml><?xml version="1.0" encoding="utf-8"?>
<a:theme xmlns:a="http://schemas.openxmlformats.org/drawingml/2006/main" name="slides DE">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latin typeface="Arial" pitchFamily="34" charset="0"/>
            <a:cs typeface="Arial" pitchFamily="34" charset="0"/>
          </a:defRPr>
        </a:defPPr>
      </a:lstStyle>
      <a:style>
        <a:lnRef idx="2">
          <a:schemeClr val="accent3">
            <a:shade val="50000"/>
          </a:schemeClr>
        </a:lnRef>
        <a:fillRef idx="1">
          <a:schemeClr val="accent3"/>
        </a:fillRef>
        <a:effectRef idx="0">
          <a:schemeClr val="accent3"/>
        </a:effectRef>
        <a:fontRef idx="minor">
          <a:schemeClr val="lt1"/>
        </a:fontRef>
      </a:style>
    </a:spDef>
    <a:lnDef>
      <a:spPr bwMode="auto">
        <a:ln>
          <a:headEnd type="none" w="med" len="med"/>
          <a:tailEnd type="none" w="med" len="med"/>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DE</Template>
  <TotalTime>0</TotalTime>
  <Words>4213</Words>
  <Application>Microsoft Office PowerPoint</Application>
  <PresentationFormat>On-screen Show (4:3)</PresentationFormat>
  <Paragraphs>773</Paragraphs>
  <Slides>67</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9" baseType="lpstr">
      <vt:lpstr>Arial Unicode MS</vt:lpstr>
      <vt:lpstr>MS PGothic</vt:lpstr>
      <vt:lpstr>MS PGothic</vt:lpstr>
      <vt:lpstr>Arial</vt:lpstr>
      <vt:lpstr>Arial Narrow</vt:lpstr>
      <vt:lpstr>DejaVu Sans</vt:lpstr>
      <vt:lpstr>Helvetica Neue</vt:lpstr>
      <vt:lpstr>Times New Roman</vt:lpstr>
      <vt:lpstr>TUM Neue Helvetica 75 Bold</vt:lpstr>
      <vt:lpstr>Wingdings</vt:lpstr>
      <vt:lpstr>slides DE</vt:lpstr>
      <vt:lpstr>think-cell Folie</vt:lpstr>
      <vt:lpstr>Designing a business platform using Microservices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Copyright sebis</dc:description>
  <cp:lastModifiedBy/>
  <cp:revision>1</cp:revision>
  <dcterms:created xsi:type="dcterms:W3CDTF">2014-06-04T08:21:04Z</dcterms:created>
  <dcterms:modified xsi:type="dcterms:W3CDTF">2016-04-18T09:35:27Z</dcterms:modified>
</cp:coreProperties>
</file>