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25" r:id="rId1"/>
  </p:sldMasterIdLst>
  <p:notesMasterIdLst>
    <p:notesMasterId r:id="rId14"/>
  </p:notesMasterIdLst>
  <p:handoutMasterIdLst>
    <p:handoutMasterId r:id="rId15"/>
  </p:handoutMasterIdLst>
  <p:sldIdLst>
    <p:sldId id="647" r:id="rId2"/>
    <p:sldId id="672" r:id="rId3"/>
    <p:sldId id="692" r:id="rId4"/>
    <p:sldId id="694" r:id="rId5"/>
    <p:sldId id="695" r:id="rId6"/>
    <p:sldId id="696" r:id="rId7"/>
    <p:sldId id="697" r:id="rId8"/>
    <p:sldId id="698" r:id="rId9"/>
    <p:sldId id="699" r:id="rId10"/>
    <p:sldId id="700" r:id="rId11"/>
    <p:sldId id="701" r:id="rId12"/>
    <p:sldId id="673" r:id="rId13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42">
          <p15:clr>
            <a:srgbClr val="A4A3A4"/>
          </p15:clr>
        </p15:guide>
        <p15:guide id="4" pos="5624">
          <p15:clr>
            <a:srgbClr val="A4A3A4"/>
          </p15:clr>
        </p15:guide>
        <p15:guide id="5" pos="158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000000"/>
    <a:srgbClr val="C0C0C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6" autoAdjust="0"/>
    <p:restoredTop sz="95662" autoAdjust="0"/>
  </p:normalViewPr>
  <p:slideViewPr>
    <p:cSldViewPr>
      <p:cViewPr varScale="1">
        <p:scale>
          <a:sx n="71" d="100"/>
          <a:sy n="71" d="100"/>
        </p:scale>
        <p:origin x="1136" y="36"/>
      </p:cViewPr>
      <p:guideLst>
        <p:guide orient="horz" pos="2160"/>
        <p:guide orient="horz" pos="618"/>
        <p:guide orient="horz" pos="4042"/>
        <p:guide pos="5624"/>
        <p:guide pos="158"/>
        <p:guide pos="288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7705" y="184476"/>
            <a:ext cx="3377748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91357" y="184476"/>
            <a:ext cx="2133314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7928"/>
            <a:ext cx="2972547" cy="4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4" y="9447928"/>
            <a:ext cx="2972547" cy="4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547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4" y="0"/>
            <a:ext cx="2972547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47713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24760"/>
            <a:ext cx="5028987" cy="44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928"/>
            <a:ext cx="2972547" cy="4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4" y="9447928"/>
            <a:ext cx="2972547" cy="4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2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matthes.in.tum.de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7" y="864066"/>
            <a:ext cx="9144508" cy="5993934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457199" y="2465917"/>
            <a:ext cx="8722802" cy="1302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sp>
        <p:nvSpPr>
          <p:cNvPr id="16" name="Textfeld 15">
            <a:hlinkClick r:id="rId3"/>
          </p:cNvPr>
          <p:cNvSpPr txBox="1"/>
          <p:nvPr userDrawn="1"/>
        </p:nvSpPr>
        <p:spPr>
          <a:xfrm>
            <a:off x="0" y="4821509"/>
            <a:ext cx="8133646" cy="1360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40000" tIns="140400" rIns="144000" bIns="140400" rtlCol="0">
            <a:spAutoFit/>
          </a:bodyPr>
          <a:lstStyle/>
          <a:p>
            <a:pPr marL="180000"/>
            <a:r>
              <a:rPr lang="en-US" sz="1400" b="0" i="0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Software Engineering for Business Information Systems (sebis) </a:t>
            </a:r>
          </a:p>
          <a:p>
            <a:pPr marL="180000"/>
            <a:r>
              <a:rPr lang="en-US" sz="1400" b="0" i="0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Department of Informatics</a:t>
            </a:r>
          </a:p>
          <a:p>
            <a:pPr marL="180000"/>
            <a:r>
              <a:rPr lang="en-US" sz="1400" b="0" i="0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Technische Universität München, Germany</a:t>
            </a:r>
          </a:p>
          <a:p>
            <a:pPr marL="180000"/>
            <a:endParaRPr lang="en-US" sz="1400" b="0" i="0" noProof="1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Arial"/>
            </a:endParaRPr>
          </a:p>
          <a:p>
            <a:pPr marL="180000"/>
            <a:r>
              <a:rPr lang="en-US" sz="1400" b="0" i="0" u="none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  <a:hlinkClick r:id="rId3"/>
              </a:rPr>
              <a:t>wwwmatthes.in.tum.de</a:t>
            </a:r>
            <a:endParaRPr lang="en-US" sz="1400" b="0" i="0" u="none" noProof="1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465387"/>
            <a:ext cx="8686800" cy="1302763"/>
          </a:xfrm>
          <a:prstGeom prst="rect">
            <a:avLst/>
          </a:prstGeom>
          <a:noFill/>
          <a:ln>
            <a:noFill/>
          </a:ln>
        </p:spPr>
        <p:txBody>
          <a:bodyPr anchor="b" anchorCtr="0">
            <a:normAutofit/>
          </a:bodyPr>
          <a:lstStyle>
            <a:lvl1pPr marL="180000" algn="l">
              <a:defRPr sz="3200" b="1" i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 smtClean="0"/>
              <a:t>&lt;Title&gt;</a:t>
            </a:r>
            <a:endParaRPr lang="en-US" noProof="0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3766608"/>
            <a:ext cx="872280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>
            <a:lvl1pPr marL="180000" indent="0">
              <a:buFontTx/>
              <a:buNone/>
              <a:defRPr sz="18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&lt;Presenter&gt; &lt;Date&gt; &lt;Location&gt;</a:t>
            </a:r>
            <a:endParaRPr lang="en-US" noProof="0" dirty="0"/>
          </a:p>
        </p:txBody>
      </p:sp>
      <p:pic>
        <p:nvPicPr>
          <p:cNvPr id="23" name="Bild 6" descr="TUMLogo_mZ_L_Vollflaeche_negativ_RGB (1)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89"/>
          <a:stretch/>
        </p:blipFill>
        <p:spPr>
          <a:xfrm>
            <a:off x="1238868" y="349434"/>
            <a:ext cx="1830684" cy="362712"/>
          </a:xfrm>
          <a:prstGeom prst="rect">
            <a:avLst/>
          </a:prstGeom>
        </p:spPr>
      </p:pic>
      <p:pic>
        <p:nvPicPr>
          <p:cNvPr id="24" name="Bild 6" descr="TUMLogo_mZ_L_Vollflaeche_negativ_RGB (1)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349434"/>
            <a:ext cx="680487" cy="3627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 lang="de-DE" sz="2400" b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81212"/>
            <a:ext cx="7535885" cy="360535"/>
          </a:xfrm>
        </p:spPr>
        <p:txBody>
          <a:bodyPr/>
          <a:lstStyle>
            <a:lvl1pPr>
              <a:defRPr lang="de-DE" sz="2400" b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41425"/>
            <a:ext cx="7561263" cy="395287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dirty="0" smtClean="0"/>
              <a:t>&lt;Subtitle&gt;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0827" y="981076"/>
            <a:ext cx="4244975" cy="540067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1" y="981076"/>
            <a:ext cx="4244975" cy="540067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0827" y="981074"/>
            <a:ext cx="4246563" cy="661976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0827" y="1643049"/>
            <a:ext cx="4246563" cy="47736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&lt;Format of Master 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981078"/>
            <a:ext cx="4248150" cy="661975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1643049"/>
            <a:ext cx="4248150" cy="47736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&lt;Format of Master 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/>
          <a:p>
            <a:r>
              <a:rPr lang="en-US" noProof="0" dirty="0" smtClean="0"/>
              <a:t>&lt;Title&gt;</a:t>
            </a:r>
            <a:endParaRPr lang="en-US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smtClean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smtClean="0"/>
              <a:t>150511 - Valérianne Walter Self-service BI tools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7BDD-BB6C-4858-BC45-195633B2F28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0826" y="981076"/>
            <a:ext cx="8642351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20"/>
            <a:ext cx="9180000" cy="6849379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3400426" y="3543263"/>
            <a:ext cx="5154740" cy="2998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+mn-lt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883" y="3830121"/>
            <a:ext cx="751997" cy="396142"/>
          </a:xfrm>
          <a:prstGeom prst="rect">
            <a:avLst/>
          </a:prstGeom>
        </p:spPr>
      </p:pic>
      <p:pic>
        <p:nvPicPr>
          <p:cNvPr id="16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950" y="3830121"/>
            <a:ext cx="1235373" cy="396142"/>
          </a:xfrm>
          <a:prstGeom prst="rect">
            <a:avLst/>
          </a:prstGeom>
        </p:spPr>
      </p:pic>
      <p:sp>
        <p:nvSpPr>
          <p:cNvPr id="17" name="Textfeld 16"/>
          <p:cNvSpPr txBox="1"/>
          <p:nvPr userDrawn="1"/>
        </p:nvSpPr>
        <p:spPr>
          <a:xfrm>
            <a:off x="5956825" y="4279801"/>
            <a:ext cx="248285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0" dirty="0" smtClean="0">
                <a:latin typeface="+mn-lt"/>
              </a:rPr>
              <a:t>Technische Universität München</a:t>
            </a:r>
          </a:p>
          <a:p>
            <a:r>
              <a:rPr lang="en-US" sz="1050" noProof="0" dirty="0" smtClean="0">
                <a:latin typeface="+mn-lt"/>
              </a:rPr>
              <a:t>Department of Informatics</a:t>
            </a:r>
          </a:p>
          <a:p>
            <a:r>
              <a:rPr lang="en-US" sz="1050" noProof="0" dirty="0" smtClean="0">
                <a:latin typeface="+mn-lt"/>
              </a:rPr>
              <a:t>Chair of Software Engineering for Business Information Systems</a:t>
            </a:r>
          </a:p>
          <a:p>
            <a:endParaRPr lang="en-US" sz="1050" noProof="0" dirty="0" smtClean="0">
              <a:latin typeface="+mn-lt"/>
            </a:endParaRPr>
          </a:p>
          <a:p>
            <a:r>
              <a:rPr lang="en-US" sz="1050" noProof="0" dirty="0" smtClean="0">
                <a:latin typeface="+mn-lt"/>
              </a:rPr>
              <a:t>Boltzmannstraße 3</a:t>
            </a:r>
          </a:p>
          <a:p>
            <a:r>
              <a:rPr lang="en-US" sz="1050" noProof="0" dirty="0" smtClean="0">
                <a:latin typeface="+mn-lt"/>
              </a:rPr>
              <a:t>85748 Garching bei</a:t>
            </a:r>
            <a:r>
              <a:rPr lang="en-US" sz="1050" baseline="0" noProof="0" dirty="0" smtClean="0">
                <a:latin typeface="+mn-lt"/>
              </a:rPr>
              <a:t> München</a:t>
            </a:r>
          </a:p>
          <a:p>
            <a:endParaRPr lang="en-US" sz="1050" baseline="0" noProof="0" dirty="0" smtClean="0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0" dirty="0" smtClean="0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0" dirty="0" smtClean="0">
                <a:latin typeface="+mn-lt"/>
              </a:rPr>
              <a:t>Fax	+49.89.289.17136</a:t>
            </a:r>
          </a:p>
          <a:p>
            <a:endParaRPr lang="en-US" sz="1050" baseline="0" noProof="0" dirty="0" smtClean="0">
              <a:latin typeface="+mn-lt"/>
            </a:endParaRPr>
          </a:p>
          <a:p>
            <a:endParaRPr lang="en-US" sz="1050" baseline="0" noProof="0" dirty="0" smtClean="0">
              <a:latin typeface="+mn-lt"/>
            </a:endParaRPr>
          </a:p>
          <a:p>
            <a:r>
              <a:rPr lang="en-US" sz="1050" baseline="0" noProof="0" dirty="0" smtClean="0">
                <a:latin typeface="+mn-lt"/>
                <a:hlinkClick r:id="rId5"/>
              </a:rPr>
              <a:t>wwwmatthes.in.tum.de</a:t>
            </a:r>
            <a:endParaRPr lang="en-US" sz="1050" noProof="0" dirty="0">
              <a:latin typeface="+mn-lt"/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713883" y="4848225"/>
            <a:ext cx="2242942" cy="2359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&lt;Name&gt;</a:t>
            </a:r>
            <a:endParaRPr lang="en-US" noProof="0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713907" y="5109125"/>
            <a:ext cx="2242394" cy="25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dirty="0" smtClean="0"/>
              <a:t>&lt;Academic degree&gt;</a:t>
            </a:r>
            <a:endParaRPr lang="en-US" noProof="0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7113108" y="5610225"/>
            <a:ext cx="11673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 smtClean="0"/>
              <a:t>&lt;Phone&gt;</a:t>
            </a:r>
            <a:endParaRPr lang="en-US" noProof="0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25" y="6088063"/>
            <a:ext cx="2212975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 smtClean="0"/>
              <a:t>&lt;E-Mail&gt;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885914"/>
            <a:ext cx="8723313" cy="1201737"/>
          </a:xfrm>
          <a:prstGeom prst="rect">
            <a:avLst/>
          </a:prstGeom>
          <a:solidFill>
            <a:schemeClr val="bg1"/>
          </a:solidFill>
        </p:spPr>
        <p:txBody>
          <a:bodyPr vert="horz" anchor="ctr" anchorCtr="0"/>
          <a:lstStyle>
            <a:lvl1pPr marL="216000" indent="0">
              <a:buNone/>
              <a:defRPr sz="2800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&lt;Thank you and call for action&gt;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0" y="6597352"/>
            <a:ext cx="9143492" cy="26064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-508" y="8620"/>
            <a:ext cx="9144000" cy="87271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4450"/>
            <a:ext cx="75358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7388" y="6570615"/>
            <a:ext cx="1606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677" y="6569075"/>
            <a:ext cx="4321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150511 - Valérianne Walter Self-service BI tools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3938" y="6570615"/>
            <a:ext cx="249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971" y="436358"/>
            <a:ext cx="881203" cy="2825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66" r:id="rId4"/>
    <p:sldLayoutId id="2147483767" r:id="rId5"/>
    <p:sldLayoutId id="2147483768" r:id="rId6"/>
    <p:sldLayoutId id="2147483769" r:id="rId7"/>
    <p:sldLayoutId id="2147483771" r:id="rId8"/>
    <p:sldLayoutId id="2147483779" r:id="rId9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chemeClr val="bg1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Analysis of state of the art self-service BI Tools</a:t>
            </a:r>
            <a:r>
              <a:rPr lang="en-GB" dirty="0"/>
              <a:t> </a:t>
            </a:r>
            <a:r>
              <a:rPr lang="en-GB" b="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sz="1800" dirty="0" err="1"/>
              <a:t>Kickoff</a:t>
            </a:r>
            <a:r>
              <a:rPr lang="en-GB" sz="1800" dirty="0"/>
              <a:t> presentation</a:t>
            </a:r>
            <a:endParaRPr lang="en-US" sz="18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Arial Unicode MS" pitchFamily="34" charset="-128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Valérianne</a:t>
            </a:r>
            <a:r>
              <a:rPr lang="en-US" dirty="0" smtClean="0"/>
              <a:t> Walter, 11.05.2015, </a:t>
            </a:r>
            <a:r>
              <a:rPr lang="en-US" dirty="0" err="1" smtClean="0"/>
              <a:t>Garching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Concept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4100" name="Picture 4" descr="https://lh6.googleusercontent.com/MAvQZxR9To6joNV3uo_gXM0QwUU9lo-sxlxQ0O6jy2AGe8aBN3Vodn8ruh1AP0K4DfG2IQeE4h8OLimmUbDtGS8QdmyIXs5FM9_9JGIZyR5WKhs9xfUnbyxU_HSeijyLhSs3AhOGL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t="35549" r="26687" b="-7035"/>
          <a:stretch/>
        </p:blipFill>
        <p:spPr bwMode="auto">
          <a:xfrm>
            <a:off x="611560" y="2492896"/>
            <a:ext cx="6192688" cy="347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179512" y="1222809"/>
            <a:ext cx="6723726" cy="373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de-DE" b="1" kern="0" dirty="0" smtClean="0"/>
              <a:t> </a:t>
            </a:r>
            <a:r>
              <a:rPr lang="en-GB" b="1" kern="0" dirty="0" smtClean="0"/>
              <a:t>Scenario</a:t>
            </a:r>
          </a:p>
          <a:p>
            <a:pPr marL="98425" lvl="1" indent="0">
              <a:buFont typeface="Wingdings" pitchFamily="2" charset="2"/>
              <a:buNone/>
            </a:pPr>
            <a:endParaRPr lang="de-DE" kern="0" dirty="0" smtClean="0"/>
          </a:p>
          <a:p>
            <a:pPr marL="98425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Mock-up </a:t>
            </a:r>
            <a:r>
              <a:rPr lang="en-GB" dirty="0"/>
              <a:t>of possible end-dashboard</a:t>
            </a:r>
            <a:endParaRPr lang="de-DE" kern="0" dirty="0" smtClean="0"/>
          </a:p>
          <a:p>
            <a:pPr marL="98425" lvl="1" indent="0">
              <a:buFont typeface="Wingdings" pitchFamily="2" charset="2"/>
              <a:buNone/>
            </a:pPr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475943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to do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179512" y="1222809"/>
            <a:ext cx="6723726" cy="373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98425" lvl="1" indent="0">
              <a:buNone/>
            </a:pPr>
            <a:endParaRPr lang="de-DE" b="1" kern="0" dirty="0"/>
          </a:p>
          <a:p>
            <a:pPr lvl="1"/>
            <a:r>
              <a:rPr lang="de-DE" b="1" kern="0" dirty="0" smtClean="0"/>
              <a:t>Refinement of results on Excel, Tableau, Qliksense</a:t>
            </a:r>
          </a:p>
          <a:p>
            <a:pPr marL="98425" lvl="1" indent="0">
              <a:buNone/>
            </a:pPr>
            <a:endParaRPr lang="de-DE" b="1" kern="0" dirty="0"/>
          </a:p>
          <a:p>
            <a:pPr lvl="1"/>
            <a:r>
              <a:rPr lang="de-DE" b="1" kern="0" dirty="0" smtClean="0"/>
              <a:t>SAS, IBM, SAP </a:t>
            </a:r>
          </a:p>
          <a:p>
            <a:pPr marL="98425" lvl="1" indent="0">
              <a:buNone/>
            </a:pPr>
            <a:endParaRPr lang="de-DE" b="1" kern="0" dirty="0" smtClean="0"/>
          </a:p>
          <a:p>
            <a:pPr lvl="1"/>
            <a:r>
              <a:rPr lang="de-DE" b="1" kern="0" dirty="0" smtClean="0"/>
              <a:t>Implementation of scenario</a:t>
            </a:r>
          </a:p>
          <a:p>
            <a:pPr lvl="1"/>
            <a:endParaRPr lang="de-DE" b="1" kern="0" dirty="0"/>
          </a:p>
          <a:p>
            <a:pPr lvl="1"/>
            <a:r>
              <a:rPr lang="de-DE" b="1" kern="0" dirty="0" smtClean="0"/>
              <a:t>Writing </a:t>
            </a:r>
            <a:endParaRPr lang="en-GB" b="1" kern="0" dirty="0" smtClean="0"/>
          </a:p>
          <a:p>
            <a:pPr marL="98425" lvl="1" indent="0">
              <a:buNone/>
            </a:pPr>
            <a:r>
              <a:rPr lang="de-DE" b="1" kern="0" dirty="0" smtClean="0"/>
              <a:t> </a:t>
            </a:r>
            <a:endParaRPr lang="de-DE" kern="0" dirty="0" smtClean="0"/>
          </a:p>
          <a:p>
            <a:pPr marL="98425" lvl="1" indent="0">
              <a:buFont typeface="Wingdings" pitchFamily="2" charset="2"/>
              <a:buNone/>
            </a:pPr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201787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Valérianne</a:t>
            </a:r>
            <a:r>
              <a:rPr lang="en-US" dirty="0" smtClean="0"/>
              <a:t> Walter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63888" y="5100136"/>
            <a:ext cx="2242394" cy="253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b="1" dirty="0"/>
              <a:t>Questions? Remarks? Criticism?</a:t>
            </a:r>
            <a:endParaRPr lang="en-GB" dirty="0"/>
          </a:p>
          <a:p>
            <a:r>
              <a:rPr lang="en-GB" b="1" dirty="0"/>
              <a:t>Thanks for your attention!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890052"/>
            <a:ext cx="9144000" cy="11614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AutoNum type="alphaUcPeriod"/>
            </a:pPr>
            <a:endParaRPr lang="en-US" b="1" dirty="0" smtClean="0"/>
          </a:p>
          <a:p>
            <a:pPr marL="342900" indent="-342900">
              <a:buAutoNum type="alphaUcPeriod"/>
            </a:pPr>
            <a:r>
              <a:rPr lang="en-US" b="1" dirty="0" smtClean="0"/>
              <a:t>Motivation</a:t>
            </a:r>
          </a:p>
          <a:p>
            <a:pPr marL="342900" indent="-342900">
              <a:buAutoNum type="alphaUcPeriod"/>
            </a:pPr>
            <a:endParaRPr lang="en-US" b="1" dirty="0" smtClean="0"/>
          </a:p>
          <a:p>
            <a:pPr marL="342900" indent="-342900">
              <a:buAutoNum type="alphaUcPeriod"/>
            </a:pPr>
            <a:r>
              <a:rPr lang="en-GB" b="1" dirty="0" smtClean="0"/>
              <a:t>Research Questions </a:t>
            </a:r>
          </a:p>
          <a:p>
            <a:pPr marL="342900" indent="-342900">
              <a:buAutoNum type="alphaUcPeriod"/>
            </a:pPr>
            <a:endParaRPr lang="en-GB" b="1" dirty="0"/>
          </a:p>
          <a:p>
            <a:pPr marL="342900" indent="-342900">
              <a:buAutoNum type="alphaUcPeriod"/>
            </a:pPr>
            <a:r>
              <a:rPr lang="en-GB" b="1" dirty="0" smtClean="0"/>
              <a:t>Timeline </a:t>
            </a:r>
          </a:p>
          <a:p>
            <a:pPr marL="342900" indent="-342900">
              <a:buAutoNum type="alphaUcPeriod"/>
            </a:pPr>
            <a:endParaRPr lang="en-GB" b="1" dirty="0"/>
          </a:p>
          <a:p>
            <a:pPr marL="342900" indent="-342900">
              <a:buAutoNum type="alphaUcPeriod"/>
            </a:pPr>
            <a:r>
              <a:rPr lang="de-DE" b="1" dirty="0" smtClean="0"/>
              <a:t>Concept</a:t>
            </a:r>
            <a:endParaRPr lang="en-GB" b="1" dirty="0" smtClean="0"/>
          </a:p>
          <a:p>
            <a:pPr marL="342900" indent="-342900">
              <a:buAutoNum type="alphaUcPeriod"/>
            </a:pPr>
            <a:endParaRPr lang="en-GB" b="1" dirty="0"/>
          </a:p>
          <a:p>
            <a:pPr marL="342900" indent="-342900">
              <a:buAutoNum type="alphaUcPeriod"/>
            </a:pPr>
            <a:r>
              <a:rPr lang="en-GB" b="1" dirty="0" smtClean="0"/>
              <a:t>Results to come</a:t>
            </a:r>
            <a:r>
              <a:rPr lang="en-GB" dirty="0"/>
              <a:t/>
            </a:r>
            <a:br>
              <a:rPr lang="en-GB" dirty="0"/>
            </a:br>
            <a:endParaRPr lang="en-US" b="1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b="1" dirty="0" smtClean="0"/>
              <a:t>Definition of </a:t>
            </a:r>
            <a:r>
              <a:rPr lang="en-GB" b="1" dirty="0"/>
              <a:t>Business Intelligence (BI</a:t>
            </a:r>
            <a:r>
              <a:rPr lang="en-GB" b="1" dirty="0" smtClean="0"/>
              <a:t>)</a:t>
            </a:r>
            <a:endParaRPr lang="en-GB" b="1" dirty="0"/>
          </a:p>
          <a:p>
            <a:pPr marL="98425" lvl="1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 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i="1" dirty="0" smtClean="0"/>
              <a:t>“</a:t>
            </a:r>
            <a:r>
              <a:rPr lang="en-GB" i="1" dirty="0"/>
              <a:t>Data! Data! Data! I can’t make bricks without clay!”</a:t>
            </a:r>
            <a:r>
              <a:rPr lang="en-GB" dirty="0"/>
              <a:t>  -Sir Arthur Conan Doyle</a:t>
            </a:r>
            <a:r>
              <a:rPr lang="en-GB" b="1" dirty="0"/>
              <a:t> </a:t>
            </a:r>
            <a:endParaRPr lang="en-GB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en-GB" dirty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r>
              <a:rPr lang="en-GB" i="1" dirty="0" smtClean="0">
                <a:sym typeface="Wingdings" panose="05000000000000000000" pitchFamily="2" charset="2"/>
              </a:rPr>
              <a:t>    </a:t>
            </a:r>
            <a:r>
              <a:rPr lang="en-GB" dirty="0" smtClean="0">
                <a:sym typeface="Wingdings" panose="05000000000000000000" pitchFamily="2" charset="2"/>
              </a:rPr>
              <a:t> “</a:t>
            </a:r>
            <a:r>
              <a:rPr lang="en-GB" i="1" dirty="0" smtClean="0">
                <a:sym typeface="Wingdings" panose="05000000000000000000" pitchFamily="2" charset="2"/>
              </a:rPr>
              <a:t>A</a:t>
            </a:r>
            <a:r>
              <a:rPr lang="en-GB" i="1" dirty="0" smtClean="0"/>
              <a:t>pplications, infrastructure and tools, and best practices that enable access to and analysis of information to improve and optimize decisions and performance”</a:t>
            </a:r>
          </a:p>
          <a:p>
            <a:pPr algn="r"/>
            <a:r>
              <a:rPr lang="de-DE" dirty="0" smtClean="0"/>
              <a:t>- Gartner IT Glossary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1405354" y="2758082"/>
            <a:ext cx="1584176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de-DE" dirty="0" smtClean="0">
              <a:latin typeface="Arial" pitchFamily="34" charset="0"/>
            </a:endParaRPr>
          </a:p>
          <a:p>
            <a:pPr algn="ctr"/>
            <a:r>
              <a:rPr lang="de-DE" dirty="0" smtClean="0">
                <a:latin typeface="Arial" pitchFamily="34" charset="0"/>
              </a:rPr>
              <a:t>Data</a:t>
            </a:r>
          </a:p>
          <a:p>
            <a:endParaRPr lang="en-GB" dirty="0" smtClean="0"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9255" y="2748370"/>
            <a:ext cx="1584176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de-DE" dirty="0" smtClean="0">
              <a:latin typeface="Arial" pitchFamily="34" charset="0"/>
            </a:endParaRPr>
          </a:p>
          <a:p>
            <a:pPr algn="ctr"/>
            <a:r>
              <a:rPr lang="de-DE" dirty="0" smtClean="0">
                <a:latin typeface="Arial" pitchFamily="34" charset="0"/>
              </a:rPr>
              <a:t>Staff member</a:t>
            </a:r>
          </a:p>
          <a:p>
            <a:endParaRPr lang="en-GB" dirty="0" smtClean="0">
              <a:latin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335428" y="3210035"/>
            <a:ext cx="223224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29367" y="2391271"/>
            <a:ext cx="256885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de-DE" dirty="0" smtClean="0">
              <a:latin typeface="Arial" pitchFamily="34" charset="0"/>
            </a:endParaRPr>
          </a:p>
          <a:p>
            <a:r>
              <a:rPr lang="de-DE" dirty="0" smtClean="0">
                <a:latin typeface="Arial" pitchFamily="34" charset="0"/>
              </a:rPr>
              <a:t>Business Intelligence</a:t>
            </a:r>
          </a:p>
          <a:p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3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981075"/>
            <a:ext cx="8893176" cy="6480373"/>
          </a:xfrm>
        </p:spPr>
        <p:txBody>
          <a:bodyPr>
            <a:normAutofit/>
          </a:bodyPr>
          <a:lstStyle/>
          <a:p>
            <a:pPr lvl="1"/>
            <a:r>
              <a:rPr lang="en-GB" b="1" dirty="0" smtClean="0"/>
              <a:t>Definition of Self-Service BI</a:t>
            </a:r>
          </a:p>
          <a:p>
            <a:pPr lvl="1"/>
            <a:endParaRPr lang="de-DE" b="1" dirty="0"/>
          </a:p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Classical </a:t>
            </a:r>
            <a:r>
              <a:rPr lang="en-GB" dirty="0"/>
              <a:t>BI: focus on applications for power-users and IT-users </a:t>
            </a:r>
          </a:p>
          <a:p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="1" dirty="0" smtClean="0"/>
              <a:t>Self-service </a:t>
            </a:r>
            <a:r>
              <a:rPr lang="en-GB" b="1" dirty="0"/>
              <a:t>BI: focus </a:t>
            </a:r>
            <a:r>
              <a:rPr lang="en-GB" b="1" dirty="0" smtClean="0"/>
              <a:t>on </a:t>
            </a:r>
            <a:r>
              <a:rPr lang="en-GB" b="1" dirty="0"/>
              <a:t>business users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Business </a:t>
            </a:r>
            <a:r>
              <a:rPr lang="en-GB" b="1" dirty="0" smtClean="0"/>
              <a:t>users have: </a:t>
            </a:r>
            <a:endParaRPr lang="en-GB" b="1" dirty="0"/>
          </a:p>
          <a:p>
            <a:pPr lvl="1"/>
            <a:r>
              <a:rPr lang="en-GB" dirty="0"/>
              <a:t>deep knowledge of their business area</a:t>
            </a:r>
            <a:r>
              <a:rPr lang="en-GB" dirty="0" smtClean="0"/>
              <a:t>, </a:t>
            </a:r>
            <a:r>
              <a:rPr lang="en-GB" dirty="0"/>
              <a:t>of </a:t>
            </a:r>
            <a:r>
              <a:rPr lang="en-GB" dirty="0" smtClean="0"/>
              <a:t>spreadsheets, of operational </a:t>
            </a:r>
            <a:r>
              <a:rPr lang="en-GB" dirty="0"/>
              <a:t>systems</a:t>
            </a:r>
          </a:p>
          <a:p>
            <a:pPr lvl="1"/>
            <a:r>
              <a:rPr lang="en-GB" dirty="0"/>
              <a:t>restrained database knowledge </a:t>
            </a:r>
          </a:p>
          <a:p>
            <a:pPr lvl="1"/>
            <a:r>
              <a:rPr lang="en-GB" dirty="0"/>
              <a:t>and </a:t>
            </a:r>
            <a:r>
              <a:rPr lang="en-GB" dirty="0" smtClean="0"/>
              <a:t>need a </a:t>
            </a:r>
            <a:r>
              <a:rPr lang="en-GB" dirty="0"/>
              <a:t>lot </a:t>
            </a:r>
            <a:r>
              <a:rPr lang="en-GB" dirty="0" smtClean="0"/>
              <a:t>of business information</a:t>
            </a:r>
            <a:endParaRPr lang="en-GB" dirty="0"/>
          </a:p>
          <a:p>
            <a:endParaRPr lang="en-GB" dirty="0"/>
          </a:p>
          <a:p>
            <a:r>
              <a:rPr lang="en-GB" b="1" dirty="0" smtClean="0"/>
              <a:t>Tools have</a:t>
            </a:r>
            <a:r>
              <a:rPr lang="en-GB" dirty="0" smtClean="0"/>
              <a:t>:</a:t>
            </a:r>
            <a:endParaRPr lang="en-GB" b="1" dirty="0" smtClean="0"/>
          </a:p>
          <a:p>
            <a:pPr lvl="1"/>
            <a:r>
              <a:rPr lang="en-GB" dirty="0"/>
              <a:t>t</a:t>
            </a:r>
            <a:r>
              <a:rPr lang="en-GB" dirty="0" smtClean="0"/>
              <a:t>o be performant</a:t>
            </a:r>
            <a:r>
              <a:rPr lang="en-GB" dirty="0"/>
              <a:t>, </a:t>
            </a:r>
            <a:r>
              <a:rPr lang="en-GB" dirty="0" smtClean="0"/>
              <a:t>intuitive, </a:t>
            </a:r>
            <a:r>
              <a:rPr lang="de-DE" dirty="0" smtClean="0"/>
              <a:t>interactive</a:t>
            </a:r>
            <a:endParaRPr lang="en-GB" dirty="0"/>
          </a:p>
          <a:p>
            <a:pPr lvl="1"/>
            <a:r>
              <a:rPr lang="en-GB" dirty="0" smtClean="0"/>
              <a:t>To provide analytical functionalities</a:t>
            </a:r>
            <a:endParaRPr lang="en-GB" dirty="0"/>
          </a:p>
          <a:p>
            <a:pPr lvl="1"/>
            <a:r>
              <a:rPr lang="en-GB" dirty="0" smtClean="0"/>
              <a:t> huge </a:t>
            </a:r>
            <a:r>
              <a:rPr lang="en-GB" dirty="0"/>
              <a:t>emphasis on data </a:t>
            </a:r>
            <a:r>
              <a:rPr lang="en-GB" dirty="0" smtClean="0"/>
              <a:t>visualisation</a:t>
            </a:r>
          </a:p>
          <a:p>
            <a:pPr marL="98425" lvl="1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150511 - Valérianne Walter Self-service BI tools</a:t>
            </a:r>
            <a:endParaRPr lang="en-GB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759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88840"/>
            <a:ext cx="8893176" cy="6480373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What </a:t>
            </a:r>
            <a:r>
              <a:rPr lang="en-GB" dirty="0"/>
              <a:t>are the requirements to a self-service BI tool from the business </a:t>
            </a:r>
            <a:r>
              <a:rPr lang="en-GB" dirty="0" smtClean="0"/>
              <a:t>user </a:t>
            </a:r>
            <a:r>
              <a:rPr lang="en-GB" dirty="0"/>
              <a:t>point of </a:t>
            </a:r>
            <a:r>
              <a:rPr lang="en-GB" dirty="0" smtClean="0"/>
              <a:t>view?</a:t>
            </a:r>
          </a:p>
          <a:p>
            <a:pPr marL="98425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How </a:t>
            </a:r>
            <a:r>
              <a:rPr lang="en-GB" dirty="0"/>
              <a:t>do </a:t>
            </a:r>
            <a:r>
              <a:rPr lang="en-GB" dirty="0" smtClean="0"/>
              <a:t>existing self-service </a:t>
            </a:r>
            <a:r>
              <a:rPr lang="en-GB" dirty="0"/>
              <a:t>BI tools meet these requirements?  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How </a:t>
            </a:r>
            <a:r>
              <a:rPr lang="en-GB" dirty="0"/>
              <a:t>do </a:t>
            </a:r>
            <a:r>
              <a:rPr lang="en-GB" dirty="0" smtClean="0"/>
              <a:t>these </a:t>
            </a:r>
            <a:r>
              <a:rPr lang="en-GB" dirty="0"/>
              <a:t>self-service BI tools deliver in a concrete business scenario?   </a:t>
            </a:r>
          </a:p>
          <a:p>
            <a:pPr lvl="1"/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0827" y="657061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4245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981075"/>
            <a:ext cx="8893176" cy="6480373"/>
          </a:xfrm>
        </p:spPr>
        <p:txBody>
          <a:bodyPr>
            <a:normAutofit/>
          </a:bodyPr>
          <a:lstStyle/>
          <a:p>
            <a:pPr marL="98425" lvl="1" indent="0">
              <a:buNone/>
            </a:pPr>
            <a:endParaRPr lang="en-GB" dirty="0" smtClean="0"/>
          </a:p>
          <a:p>
            <a:pPr marL="98425" lvl="1" indent="0">
              <a:buNone/>
            </a:pPr>
            <a:endParaRPr lang="en-GB" dirty="0"/>
          </a:p>
          <a:p>
            <a:pPr marL="98425" lvl="1" indent="0">
              <a:buNone/>
            </a:pPr>
            <a:endParaRPr lang="en-GB" dirty="0" smtClean="0"/>
          </a:p>
          <a:p>
            <a:pPr marL="98425" lvl="1" indent="0">
              <a:buNone/>
            </a:pPr>
            <a:endParaRPr lang="en-GB" dirty="0"/>
          </a:p>
          <a:p>
            <a:pPr marL="98425" lvl="1" indent="0">
              <a:buNone/>
            </a:pPr>
            <a:endParaRPr lang="en-GB" dirty="0" smtClean="0"/>
          </a:p>
          <a:p>
            <a:pPr marL="98425" lvl="1" indent="0">
              <a:buNone/>
            </a:pPr>
            <a:r>
              <a:rPr lang="en-GB" dirty="0"/>
              <a:t> </a:t>
            </a:r>
          </a:p>
          <a:p>
            <a:pPr lvl="1"/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862440" y="3356992"/>
            <a:ext cx="741682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862440" y="3100046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2771800" y="3100046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5724128" y="3100046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7391636" y="3100046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8364" y="2658978"/>
            <a:ext cx="13681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</a:rPr>
              <a:t>15.03.2015</a:t>
            </a:r>
            <a:endParaRPr lang="en-GB" dirty="0" smtClean="0"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7724" y="2658978"/>
            <a:ext cx="13681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</a:rPr>
              <a:t>15.04.2015</a:t>
            </a:r>
            <a:endParaRPr lang="en-GB" dirty="0" smtClean="0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0052" y="2658978"/>
            <a:ext cx="13681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</a:rPr>
              <a:t>15.06.2015</a:t>
            </a:r>
            <a:endParaRPr lang="en-GB" dirty="0" smtClean="0"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6236" y="2658978"/>
            <a:ext cx="13681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</a:rPr>
              <a:t>15.07.2015</a:t>
            </a:r>
            <a:endParaRPr lang="en-GB" dirty="0" smtClean="0"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9337" y="3459718"/>
            <a:ext cx="154932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500" dirty="0">
                <a:latin typeface="Arial" pitchFamily="34" charset="0"/>
              </a:rPr>
              <a:t>- Selection of tools</a:t>
            </a:r>
          </a:p>
          <a:p>
            <a:endParaRPr lang="de-DE" sz="1500" dirty="0" smtClean="0">
              <a:latin typeface="Arial" pitchFamily="34" charset="0"/>
            </a:endParaRPr>
          </a:p>
          <a:p>
            <a:r>
              <a:rPr lang="de-DE" sz="1500" dirty="0" smtClean="0">
                <a:latin typeface="Arial" pitchFamily="34" charset="0"/>
              </a:rPr>
              <a:t>- Define processes</a:t>
            </a:r>
          </a:p>
          <a:p>
            <a:endParaRPr lang="de-DE" sz="1500" dirty="0" smtClean="0">
              <a:latin typeface="Arial" pitchFamily="34" charset="0"/>
            </a:endParaRPr>
          </a:p>
          <a:p>
            <a:r>
              <a:rPr lang="de-DE" sz="1500" dirty="0" smtClean="0">
                <a:latin typeface="Arial" pitchFamily="34" charset="0"/>
              </a:rPr>
              <a:t>-  Develop scenario</a:t>
            </a:r>
            <a:endParaRPr lang="en-GB" sz="1500" dirty="0" smtClean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4944" y="3459718"/>
            <a:ext cx="2730446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500" dirty="0" smtClean="0">
                <a:latin typeface="Arial" pitchFamily="34" charset="0"/>
              </a:rPr>
              <a:t>- Analysis of tools </a:t>
            </a:r>
          </a:p>
          <a:p>
            <a:endParaRPr lang="de-DE" sz="1500" dirty="0" smtClean="0">
              <a:latin typeface="Arial" pitchFamily="34" charset="0"/>
            </a:endParaRPr>
          </a:p>
          <a:p>
            <a:r>
              <a:rPr lang="de-DE" sz="1500" dirty="0" smtClean="0">
                <a:latin typeface="Arial" pitchFamily="34" charset="0"/>
              </a:rPr>
              <a:t>- Scenario implementation</a:t>
            </a:r>
            <a:endParaRPr lang="en-GB" sz="1500" dirty="0" smtClean="0"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44067" y="3470966"/>
            <a:ext cx="1540383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500" dirty="0" smtClean="0">
                <a:latin typeface="Arial" pitchFamily="34" charset="0"/>
              </a:rPr>
              <a:t>- Refinements</a:t>
            </a:r>
          </a:p>
          <a:p>
            <a:endParaRPr lang="de-DE" sz="1500" dirty="0" smtClean="0">
              <a:latin typeface="Arial" pitchFamily="34" charset="0"/>
            </a:endParaRPr>
          </a:p>
          <a:p>
            <a:r>
              <a:rPr lang="de-DE" sz="1500" dirty="0" smtClean="0">
                <a:latin typeface="Arial" pitchFamily="34" charset="0"/>
              </a:rPr>
              <a:t>- Writing</a:t>
            </a:r>
            <a:endParaRPr lang="en-GB" sz="15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26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523632" y="1053083"/>
            <a:ext cx="8893176" cy="64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en-GB" b="1" kern="0" dirty="0" smtClean="0"/>
              <a:t> Selection of tools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Concept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596457"/>
              </p:ext>
            </p:extLst>
          </p:nvPr>
        </p:nvGraphicFramePr>
        <p:xfrm>
          <a:off x="5304745" y="2047259"/>
          <a:ext cx="2953476" cy="3676267"/>
        </p:xfrm>
        <a:graphic>
          <a:graphicData uri="http://schemas.openxmlformats.org/drawingml/2006/table">
            <a:tbl>
              <a:tblPr/>
              <a:tblGrid>
                <a:gridCol w="1153276"/>
                <a:gridCol w="1800200"/>
              </a:tblGrid>
              <a:tr h="4967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Vendor </a:t>
                      </a:r>
                      <a:endParaRPr lang="en-GB" sz="1400" b="1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</a:t>
                      </a:r>
                      <a:endParaRPr lang="en-GB" sz="1400" b="1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9"/>
                    </a:solidFill>
                  </a:tcPr>
                </a:tc>
              </a:tr>
              <a:tr h="51524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Tableau</a:t>
                      </a:r>
                      <a:endParaRPr lang="en-GB" sz="140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Tableau Desktop</a:t>
                      </a:r>
                      <a:endParaRPr lang="en-GB" sz="140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7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Qlik</a:t>
                      </a:r>
                      <a:endParaRPr lang="en-GB" sz="140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QlikSense</a:t>
                      </a:r>
                      <a:endParaRPr lang="en-GB" sz="1400" dirty="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740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Microsoft</a:t>
                      </a:r>
                      <a:endParaRPr lang="en-GB" sz="140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Excel (with Power BI Addins)</a:t>
                      </a:r>
                      <a:endParaRPr lang="en-GB" sz="140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SAS</a:t>
                      </a:r>
                      <a:endParaRPr lang="en-GB" sz="140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SAS Visual Analytics</a:t>
                      </a:r>
                      <a:endParaRPr lang="en-GB" sz="140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7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SAP </a:t>
                      </a:r>
                      <a:endParaRPr lang="en-GB" sz="140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Lumira</a:t>
                      </a:r>
                      <a:endParaRPr lang="en-GB" sz="140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3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IBM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Cognos</a:t>
                      </a:r>
                      <a:endParaRPr lang="en-GB" sz="1400" dirty="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Insights </a:t>
                      </a:r>
                      <a:endParaRPr lang="en-GB" sz="1400" dirty="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https://lh4.googleusercontent.com/-b8A927FG4XIzu_Qzhidxp5hlrHoPKmsHkhdYt9ARQMmHwUJcszZpwp2rE-rOUnhu3FUe3d8ALVfwPMMg-N4pPf13ePOnpXoDbaFyGLXSKVNtUNGfc-FODtPw6S0ARltakXHuYbQ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0" y="1690204"/>
            <a:ext cx="4600600" cy="46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2771800" y="2780928"/>
            <a:ext cx="576064" cy="90495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05323" y="3573016"/>
            <a:ext cx="518605" cy="31804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87" y="6219584"/>
            <a:ext cx="616695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Gartner „Magic Quadrant for Business Intelligence and Analytics </a:t>
            </a:r>
            <a:r>
              <a:rPr lang="en-GB" sz="1200" dirty="0" smtClean="0"/>
              <a:t>Platforms“, 20</a:t>
            </a:r>
            <a:r>
              <a:rPr lang="en-GB" sz="1200" dirty="0"/>
              <a:t>. </a:t>
            </a:r>
            <a:r>
              <a:rPr lang="en-GB" sz="1200" dirty="0" smtClean="0"/>
              <a:t>02.2015</a:t>
            </a:r>
            <a:endParaRPr lang="en-GB" sz="12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5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467544" y="1196752"/>
            <a:ext cx="8893176" cy="64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en-GB" b="1" kern="0" dirty="0" smtClean="0"/>
              <a:t> Processes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Concept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07290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670417"/>
              </p:ext>
            </p:extLst>
          </p:nvPr>
        </p:nvGraphicFramePr>
        <p:xfrm>
          <a:off x="726880" y="2123416"/>
          <a:ext cx="2298152" cy="3531572"/>
        </p:xfrm>
        <a:graphic>
          <a:graphicData uri="http://schemas.openxmlformats.org/drawingml/2006/table">
            <a:tbl>
              <a:tblPr/>
              <a:tblGrid>
                <a:gridCol w="316728"/>
                <a:gridCol w="1981424"/>
              </a:tblGrid>
              <a:tr h="478904">
                <a:tc>
                  <a:txBody>
                    <a:bodyPr/>
                    <a:lstStyle/>
                    <a:p>
                      <a:pPr fontAlgn="t"/>
                      <a:r>
                        <a:rPr lang="en-GB" dirty="0">
                          <a:effectLst/>
                        </a:rPr>
                        <a:t> </a:t>
                      </a: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Steps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GB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Importing of data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GB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 Modelling </a:t>
                      </a:r>
                      <a:endParaRPr lang="en-GB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GB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Basic Analysis</a:t>
                      </a:r>
                      <a:endParaRPr lang="en-GB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GB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Visualisation 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GB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Testability</a:t>
                      </a:r>
                      <a:endParaRPr lang="en-GB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GB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Collaboration</a:t>
                      </a:r>
                      <a:endParaRPr lang="en-GB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8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Presenting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94694"/>
              </p:ext>
            </p:extLst>
          </p:nvPr>
        </p:nvGraphicFramePr>
        <p:xfrm>
          <a:off x="3675386" y="2852936"/>
          <a:ext cx="4968552" cy="1785257"/>
        </p:xfrm>
        <a:graphic>
          <a:graphicData uri="http://schemas.openxmlformats.org/drawingml/2006/table">
            <a:tbl>
              <a:tblPr/>
              <a:tblGrid>
                <a:gridCol w="1860550"/>
                <a:gridCol w="3108002"/>
              </a:tblGrid>
              <a:tr h="921161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Usability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Ease 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 learning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Ease 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 </a:t>
                      </a:r>
                      <a:r>
                        <a:rPr lang="en-GB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using</a:t>
                      </a:r>
                      <a:endParaRPr lang="en-GB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Flexibility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Scope 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 functionalities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Adaption 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 functionalities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91880" y="25795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54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Concept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22809"/>
            <a:ext cx="6723726" cy="3735560"/>
          </a:xfrm>
        </p:spPr>
        <p:txBody>
          <a:bodyPr>
            <a:normAutofit/>
          </a:bodyPr>
          <a:lstStyle/>
          <a:p>
            <a:pPr lvl="1"/>
            <a:r>
              <a:rPr lang="de-DE" b="1" dirty="0" smtClean="0"/>
              <a:t> </a:t>
            </a:r>
            <a:r>
              <a:rPr lang="en-GB" b="1" dirty="0" smtClean="0"/>
              <a:t>Scenario</a:t>
            </a:r>
            <a:endParaRPr lang="en-GB" b="1" dirty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Reports </a:t>
            </a:r>
            <a:r>
              <a:rPr lang="en-GB" dirty="0"/>
              <a:t>for Sales-force worker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Must </a:t>
            </a:r>
            <a:r>
              <a:rPr lang="en-GB" dirty="0"/>
              <a:t>summarize the important information over the last months</a:t>
            </a:r>
          </a:p>
          <a:p>
            <a:pPr marL="98425" lvl="1" indent="0">
              <a:buNone/>
            </a:pPr>
            <a:endParaRPr lang="de-DE" dirty="0" smtClean="0"/>
          </a:p>
          <a:p>
            <a:pPr marL="98425" lvl="1" indent="0">
              <a:buNone/>
            </a:pP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3074" name="Picture 2" descr="Scenari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16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 bwMode="auto">
        <a:ln>
          <a:headEnd type="none" w="med" len="med"/>
          <a:tailEnd type="none" w="med" len="med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5" id="{63EC5FF0-1913-4E53-AD3C-D3E9D0616C7C}" vid="{80374664-8FC3-4CF5-A25D-A0B8BA7B692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sebis EN</Template>
  <TotalTime>0</TotalTime>
  <Words>334</Words>
  <Application>Microsoft Office PowerPoint</Application>
  <PresentationFormat>On-screen Show (4:3)</PresentationFormat>
  <Paragraphs>168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Unicode MS</vt:lpstr>
      <vt:lpstr>Arial</vt:lpstr>
      <vt:lpstr>Helvetica Neue</vt:lpstr>
      <vt:lpstr>TUM Neue Helvetica 75 Bold</vt:lpstr>
      <vt:lpstr>Wingdings</vt:lpstr>
      <vt:lpstr>Slides sebis 2013 2</vt:lpstr>
      <vt:lpstr>Analysis of state of the art self-service BI Tools   Kickoff presentation</vt:lpstr>
      <vt:lpstr>Overview</vt:lpstr>
      <vt:lpstr>Motivation</vt:lpstr>
      <vt:lpstr>Motivation</vt:lpstr>
      <vt:lpstr>Research Questions</vt:lpstr>
      <vt:lpstr>Timeline</vt:lpstr>
      <vt:lpstr>Concept</vt:lpstr>
      <vt:lpstr>Concept</vt:lpstr>
      <vt:lpstr>Concept</vt:lpstr>
      <vt:lpstr>Concept</vt:lpstr>
      <vt:lpstr>Tasks to do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2015-05-06T09:45:17Z</dcterms:created>
  <dcterms:modified xsi:type="dcterms:W3CDTF">2015-05-10T14:28:34Z</dcterms:modified>
</cp:coreProperties>
</file>