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25" r:id="rId1"/>
  </p:sldMasterIdLst>
  <p:notesMasterIdLst>
    <p:notesMasterId r:id="rId53"/>
  </p:notesMasterIdLst>
  <p:handoutMasterIdLst>
    <p:handoutMasterId r:id="rId54"/>
  </p:handoutMasterIdLst>
  <p:sldIdLst>
    <p:sldId id="647" r:id="rId2"/>
    <p:sldId id="696" r:id="rId3"/>
    <p:sldId id="781" r:id="rId4"/>
    <p:sldId id="777" r:id="rId5"/>
    <p:sldId id="778" r:id="rId6"/>
    <p:sldId id="779" r:id="rId7"/>
    <p:sldId id="780" r:id="rId8"/>
    <p:sldId id="782" r:id="rId9"/>
    <p:sldId id="783" r:id="rId10"/>
    <p:sldId id="812" r:id="rId11"/>
    <p:sldId id="786" r:id="rId12"/>
    <p:sldId id="784" r:id="rId13"/>
    <p:sldId id="785" r:id="rId14"/>
    <p:sldId id="787" r:id="rId15"/>
    <p:sldId id="795" r:id="rId16"/>
    <p:sldId id="788" r:id="rId17"/>
    <p:sldId id="789" r:id="rId18"/>
    <p:sldId id="790" r:id="rId19"/>
    <p:sldId id="797" r:id="rId20"/>
    <p:sldId id="791" r:id="rId21"/>
    <p:sldId id="813" r:id="rId22"/>
    <p:sldId id="794" r:id="rId23"/>
    <p:sldId id="799" r:id="rId24"/>
    <p:sldId id="793" r:id="rId25"/>
    <p:sldId id="802" r:id="rId26"/>
    <p:sldId id="804" r:id="rId27"/>
    <p:sldId id="805" r:id="rId28"/>
    <p:sldId id="806" r:id="rId29"/>
    <p:sldId id="807" r:id="rId30"/>
    <p:sldId id="803" r:id="rId31"/>
    <p:sldId id="808" r:id="rId32"/>
    <p:sldId id="809" r:id="rId33"/>
    <p:sldId id="810" r:id="rId34"/>
    <p:sldId id="815" r:id="rId35"/>
    <p:sldId id="673" r:id="rId36"/>
    <p:sldId id="707" r:id="rId37"/>
    <p:sldId id="717" r:id="rId38"/>
    <p:sldId id="796" r:id="rId39"/>
    <p:sldId id="723" r:id="rId40"/>
    <p:sldId id="722" r:id="rId41"/>
    <p:sldId id="726" r:id="rId42"/>
    <p:sldId id="725" r:id="rId43"/>
    <p:sldId id="798" r:id="rId44"/>
    <p:sldId id="792" r:id="rId45"/>
    <p:sldId id="814" r:id="rId46"/>
    <p:sldId id="728" r:id="rId47"/>
    <p:sldId id="739" r:id="rId48"/>
    <p:sldId id="755" r:id="rId49"/>
    <p:sldId id="761" r:id="rId50"/>
    <p:sldId id="800" r:id="rId51"/>
    <p:sldId id="801" r:id="rId52"/>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orient="horz" pos="618">
          <p15:clr>
            <a:srgbClr val="A4A3A4"/>
          </p15:clr>
        </p15:guide>
        <p15:guide id="3" orient="horz" pos="4042">
          <p15:clr>
            <a:srgbClr val="A4A3A4"/>
          </p15:clr>
        </p15:guide>
        <p15:guide id="4" pos="5624">
          <p15:clr>
            <a:srgbClr val="A4A3A4"/>
          </p15:clr>
        </p15:guide>
        <p15:guide id="5" pos="158">
          <p15:clr>
            <a:srgbClr val="A4A3A4"/>
          </p15:clr>
        </p15:guide>
        <p15:guide id="6"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BD4B3"/>
    <a:srgbClr val="003359"/>
    <a:srgbClr val="C0C0C0"/>
    <a:srgbClr val="000000"/>
    <a:srgbClr val="41BEFF"/>
    <a:srgbClr val="FF8000"/>
    <a:srgbClr val="CB6C1D"/>
    <a:srgbClr val="ECE8C2"/>
    <a:srgbClr val="91AC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1261" autoAdjust="0"/>
  </p:normalViewPr>
  <p:slideViewPr>
    <p:cSldViewPr>
      <p:cViewPr>
        <p:scale>
          <a:sx n="60" d="100"/>
          <a:sy n="60" d="100"/>
        </p:scale>
        <p:origin x="-1410" y="-324"/>
      </p:cViewPr>
      <p:guideLst>
        <p:guide orient="horz" pos="2160"/>
        <p:guide orient="horz" pos="618"/>
        <p:guide orient="horz" pos="4042"/>
        <p:guide pos="5624"/>
        <p:guide pos="158"/>
        <p:guide pos="288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898" y="6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tx>
                <c:rich>
                  <a:bodyPr/>
                  <a:lstStyle/>
                  <a:p>
                    <a:pPr>
                      <a:defRPr sz="900" b="1">
                        <a:solidFill>
                          <a:sysClr val="windowText" lastClr="000000"/>
                        </a:solidFill>
                        <a:latin typeface="Arial" panose="020B0604020202020204" pitchFamily="34" charset="0"/>
                        <a:cs typeface="Arial" panose="020B0604020202020204" pitchFamily="34" charset="0"/>
                      </a:defRPr>
                    </a:pPr>
                    <a:r>
                      <a:rPr lang="en-US" sz="900" b="1">
                        <a:solidFill>
                          <a:sysClr val="windowText" lastClr="000000"/>
                        </a:solidFill>
                      </a:rPr>
                      <a:t>222 Spreadsheets</a:t>
                    </a:r>
                  </a:p>
                  <a:p>
                    <a:pPr>
                      <a:defRPr sz="900" b="1">
                        <a:solidFill>
                          <a:sysClr val="windowText" lastClr="000000"/>
                        </a:solidFill>
                        <a:latin typeface="Arial" panose="020B0604020202020204" pitchFamily="34" charset="0"/>
                        <a:cs typeface="Arial" panose="020B0604020202020204" pitchFamily="34" charset="0"/>
                      </a:defRPr>
                    </a:pPr>
                    <a:r>
                      <a:rPr lang="en-US" sz="900" b="1">
                        <a:solidFill>
                          <a:sysClr val="windowText" lastClr="000000"/>
                        </a:solidFill>
                      </a:rPr>
                      <a:t>7%</a:t>
                    </a:r>
                    <a:endParaRPr lang="en-US" b="1">
                      <a:solidFill>
                        <a:sysClr val="windowText" lastClr="000000"/>
                      </a:solidFill>
                    </a:endParaRPr>
                  </a:p>
                </c:rich>
              </c:tx>
              <c:spPr/>
              <c:showLegendKey val="0"/>
              <c:showVal val="1"/>
              <c:showCatName val="0"/>
              <c:showSerName val="0"/>
              <c:showPercent val="0"/>
              <c:showBubbleSize val="0"/>
            </c:dLbl>
            <c:dLbl>
              <c:idx val="1"/>
              <c:layout>
                <c:manualLayout>
                  <c:x val="0.12440310586176728"/>
                  <c:y val="-0.38179571303587051"/>
                </c:manualLayout>
              </c:layout>
              <c:tx>
                <c:rich>
                  <a:bodyPr/>
                  <a:lstStyle/>
                  <a:p>
                    <a:r>
                      <a:rPr lang="en-US" sz="900" b="1"/>
                      <a:t>2778 Spreadsheets</a:t>
                    </a:r>
                  </a:p>
                  <a:p>
                    <a:r>
                      <a:rPr lang="en-US" sz="900" b="1">
                        <a:solidFill>
                          <a:schemeClr val="bg1"/>
                        </a:solidFill>
                      </a:rPr>
                      <a:t>93%</a:t>
                    </a:r>
                    <a:endParaRPr lang="en-US" b="1">
                      <a:solidFill>
                        <a:schemeClr val="bg1"/>
                      </a:solidFill>
                    </a:endParaRPr>
                  </a:p>
                </c:rich>
              </c:tx>
              <c:showLegendKey val="0"/>
              <c:showVal val="1"/>
              <c:showCatName val="0"/>
              <c:showSerName val="0"/>
              <c:showPercent val="0"/>
              <c:showBubbleSize val="0"/>
            </c:dLbl>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dLbls>
          <c:cat>
            <c:strRef>
              <c:f>Sheet3!$C$6:$C$7</c:f>
              <c:strCache>
                <c:ptCount val="2"/>
                <c:pt idx="0">
                  <c:v>Time Series</c:v>
                </c:pt>
                <c:pt idx="1">
                  <c:v>Others</c:v>
                </c:pt>
              </c:strCache>
            </c:strRef>
          </c:cat>
          <c:val>
            <c:numRef>
              <c:f>Sheet3!$F$6:$F$7</c:f>
              <c:numCache>
                <c:formatCode>General</c:formatCode>
                <c:ptCount val="2"/>
                <c:pt idx="0">
                  <c:v>222</c:v>
                </c:pt>
                <c:pt idx="1">
                  <c:v>2778</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0"/>
          <c:y val="1.787719716853578E-2"/>
          <c:w val="0.46475196904945565"/>
          <c:h val="8.3717191601049873E-2"/>
        </c:manualLayout>
      </c:layout>
      <c:overlay val="0"/>
      <c:txPr>
        <a:bodyPr/>
        <a:lstStyle/>
        <a:p>
          <a:pPr>
            <a:defRPr sz="12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0.23170439632545931"/>
                  <c:y val="0.13285419010201649"/>
                </c:manualLayout>
              </c:layout>
              <c:tx>
                <c:rich>
                  <a:bodyPr/>
                  <a:lstStyle/>
                  <a:p>
                    <a:pPr>
                      <a:defRPr sz="1100" b="1">
                        <a:solidFill>
                          <a:schemeClr val="bg1"/>
                        </a:solidFill>
                        <a:latin typeface="Arial" panose="020B0604020202020204" pitchFamily="34" charset="0"/>
                        <a:cs typeface="Arial" panose="020B0604020202020204" pitchFamily="34" charset="0"/>
                      </a:defRPr>
                    </a:pPr>
                    <a:r>
                      <a:rPr lang="en-US" sz="900" b="1" dirty="0">
                        <a:solidFill>
                          <a:schemeClr val="bg1"/>
                        </a:solidFill>
                        <a:latin typeface="Arial" panose="020B0604020202020204" pitchFamily="34" charset="0"/>
                        <a:cs typeface="Arial" panose="020B0604020202020204" pitchFamily="34" charset="0"/>
                      </a:rPr>
                      <a:t>463 Spreadsheets</a:t>
                    </a:r>
                  </a:p>
                  <a:p>
                    <a:pPr>
                      <a:defRPr sz="1100" b="1">
                        <a:solidFill>
                          <a:schemeClr val="bg1"/>
                        </a:solidFill>
                        <a:latin typeface="Arial" panose="020B0604020202020204" pitchFamily="34" charset="0"/>
                        <a:cs typeface="Arial" panose="020B0604020202020204" pitchFamily="34" charset="0"/>
                      </a:defRPr>
                    </a:pPr>
                    <a:r>
                      <a:rPr lang="en-US" sz="1100" b="1" dirty="0">
                        <a:solidFill>
                          <a:schemeClr val="bg1"/>
                        </a:solidFill>
                        <a:latin typeface="Arial" panose="020B0604020202020204" pitchFamily="34" charset="0"/>
                        <a:cs typeface="Arial" panose="020B0604020202020204" pitchFamily="34" charset="0"/>
                      </a:rPr>
                      <a:t>23%</a:t>
                    </a:r>
                    <a:endParaRPr lang="en-US" sz="1100" b="1" dirty="0">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dLbl>
            <c:dLbl>
              <c:idx val="1"/>
              <c:layout>
                <c:manualLayout>
                  <c:x val="0.22365944881889763"/>
                  <c:y val="-0.29007771755803252"/>
                </c:manualLayout>
              </c:layout>
              <c:tx>
                <c:rich>
                  <a:bodyPr/>
                  <a:lstStyle/>
                  <a:p>
                    <a:pPr>
                      <a:defRPr sz="1100" b="1">
                        <a:solidFill>
                          <a:schemeClr val="bg1"/>
                        </a:solidFill>
                        <a:latin typeface="Arial" panose="020B0604020202020204" pitchFamily="34" charset="0"/>
                        <a:cs typeface="Arial" panose="020B0604020202020204" pitchFamily="34" charset="0"/>
                      </a:defRPr>
                    </a:pPr>
                    <a:r>
                      <a:rPr lang="en-US" sz="900" b="1" dirty="0">
                        <a:latin typeface="Arial" panose="020B0604020202020204" pitchFamily="34" charset="0"/>
                        <a:cs typeface="Arial" panose="020B0604020202020204" pitchFamily="34" charset="0"/>
                      </a:rPr>
                      <a:t>1537 Spreadsheets</a:t>
                    </a:r>
                  </a:p>
                  <a:p>
                    <a:pPr>
                      <a:defRPr sz="1100" b="1">
                        <a:solidFill>
                          <a:schemeClr val="bg1"/>
                        </a:solidFill>
                        <a:latin typeface="Arial" panose="020B0604020202020204" pitchFamily="34" charset="0"/>
                        <a:cs typeface="Arial" panose="020B0604020202020204" pitchFamily="34" charset="0"/>
                      </a:defRPr>
                    </a:pPr>
                    <a:r>
                      <a:rPr lang="en-US" sz="1100" b="1" dirty="0">
                        <a:latin typeface="Arial" panose="020B0604020202020204" pitchFamily="34" charset="0"/>
                        <a:cs typeface="Arial" panose="020B0604020202020204" pitchFamily="34" charset="0"/>
                      </a:rPr>
                      <a:t>77%</a:t>
                    </a:r>
                  </a:p>
                </c:rich>
              </c:tx>
              <c:spPr/>
              <c:showLegendKey val="0"/>
              <c:showVal val="1"/>
              <c:showCatName val="0"/>
              <c:showSerName val="0"/>
              <c:showPercent val="0"/>
              <c:showBubbleSize val="0"/>
            </c:dLbl>
            <c:txPr>
              <a:bodyPr/>
              <a:lstStyle/>
              <a:p>
                <a:pPr>
                  <a:defRPr b="1">
                    <a:solidFill>
                      <a:schemeClr val="bg1"/>
                    </a:solidFill>
                  </a:defRPr>
                </a:pPr>
                <a:endParaRPr lang="en-US"/>
              </a:p>
            </c:txPr>
            <c:showLegendKey val="0"/>
            <c:showVal val="1"/>
            <c:showCatName val="0"/>
            <c:showSerName val="0"/>
            <c:showPercent val="0"/>
            <c:showBubbleSize val="0"/>
            <c:showLeaderLines val="1"/>
          </c:dLbls>
          <c:cat>
            <c:strRef>
              <c:f>Sheet3!$C$6:$C$7</c:f>
              <c:strCache>
                <c:ptCount val="2"/>
                <c:pt idx="0">
                  <c:v>Time Series</c:v>
                </c:pt>
                <c:pt idx="1">
                  <c:v>Others</c:v>
                </c:pt>
              </c:strCache>
            </c:strRef>
          </c:cat>
          <c:val>
            <c:numRef>
              <c:f>Sheet3!$D$6:$D$7</c:f>
              <c:numCache>
                <c:formatCode>General</c:formatCode>
                <c:ptCount val="2"/>
                <c:pt idx="0">
                  <c:v>463</c:v>
                </c:pt>
                <c:pt idx="1">
                  <c:v>1537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0.14226187293998532"/>
                  <c:y val="0.12637718729747247"/>
                </c:manualLayout>
              </c:layout>
              <c:tx>
                <c:rich>
                  <a:bodyPr/>
                  <a:lstStyle/>
                  <a:p>
                    <a:pPr>
                      <a:defRPr>
                        <a:solidFill>
                          <a:schemeClr val="bg1"/>
                        </a:solidFill>
                        <a:latin typeface="Arial" panose="020B0604020202020204" pitchFamily="34" charset="0"/>
                        <a:cs typeface="Arial" panose="020B0604020202020204" pitchFamily="34" charset="0"/>
                      </a:defRPr>
                    </a:pPr>
                    <a:r>
                      <a:rPr lang="en-US" dirty="0">
                        <a:solidFill>
                          <a:schemeClr val="bg1"/>
                        </a:solidFill>
                        <a:latin typeface="Arial" panose="020B0604020202020204" pitchFamily="34" charset="0"/>
                        <a:cs typeface="Arial" panose="020B0604020202020204" pitchFamily="34" charset="0"/>
                      </a:rPr>
                      <a:t>685 Spreadsheets</a:t>
                    </a:r>
                  </a:p>
                  <a:p>
                    <a:pPr>
                      <a:defRPr>
                        <a:solidFill>
                          <a:schemeClr val="bg1"/>
                        </a:solidFill>
                        <a:latin typeface="Arial" panose="020B0604020202020204" pitchFamily="34" charset="0"/>
                        <a:cs typeface="Arial" panose="020B0604020202020204" pitchFamily="34" charset="0"/>
                      </a:defRPr>
                    </a:pPr>
                    <a:r>
                      <a:rPr lang="en-US" sz="1200" b="1" dirty="0">
                        <a:solidFill>
                          <a:schemeClr val="bg1"/>
                        </a:solidFill>
                        <a:latin typeface="Arial" panose="020B0604020202020204" pitchFamily="34" charset="0"/>
                        <a:cs typeface="Arial" panose="020B0604020202020204" pitchFamily="34" charset="0"/>
                      </a:rPr>
                      <a:t>14%</a:t>
                    </a:r>
                  </a:p>
                </c:rich>
              </c:tx>
              <c:spPr/>
              <c:showLegendKey val="0"/>
              <c:showVal val="1"/>
              <c:showCatName val="0"/>
              <c:showSerName val="0"/>
              <c:showPercent val="0"/>
              <c:showBubbleSize val="0"/>
            </c:dLbl>
            <c:dLbl>
              <c:idx val="1"/>
              <c:layout>
                <c:manualLayout>
                  <c:x val="0.22365944881889763"/>
                  <c:y val="-0.29007771755803252"/>
                </c:manualLayout>
              </c:layout>
              <c:tx>
                <c:rich>
                  <a:bodyPr/>
                  <a:lstStyle/>
                  <a:p>
                    <a:pPr>
                      <a:defRPr>
                        <a:solidFill>
                          <a:sysClr val="windowText" lastClr="000000"/>
                        </a:solidFill>
                        <a:latin typeface="Arial" panose="020B0604020202020204" pitchFamily="34" charset="0"/>
                        <a:cs typeface="Arial" panose="020B0604020202020204" pitchFamily="34" charset="0"/>
                      </a:defRPr>
                    </a:pPr>
                    <a:r>
                      <a:rPr lang="en-US">
                        <a:solidFill>
                          <a:schemeClr val="bg1"/>
                        </a:solidFill>
                        <a:latin typeface="Arial" panose="020B0604020202020204" pitchFamily="34" charset="0"/>
                        <a:cs typeface="Arial" panose="020B0604020202020204" pitchFamily="34" charset="0"/>
                      </a:rPr>
                      <a:t>4315 Spreadsheets</a:t>
                    </a:r>
                  </a:p>
                  <a:p>
                    <a:pPr>
                      <a:defRPr>
                        <a:solidFill>
                          <a:sysClr val="windowText" lastClr="000000"/>
                        </a:solidFill>
                        <a:latin typeface="Arial" panose="020B0604020202020204" pitchFamily="34" charset="0"/>
                        <a:cs typeface="Arial" panose="020B0604020202020204" pitchFamily="34" charset="0"/>
                      </a:defRPr>
                    </a:pPr>
                    <a:r>
                      <a:rPr lang="en-US" sz="1200" b="1">
                        <a:solidFill>
                          <a:schemeClr val="bg1"/>
                        </a:solidFill>
                        <a:latin typeface="Arial" panose="020B0604020202020204" pitchFamily="34" charset="0"/>
                        <a:cs typeface="Arial" panose="020B0604020202020204" pitchFamily="34" charset="0"/>
                      </a:rPr>
                      <a:t>86%</a:t>
                    </a:r>
                  </a:p>
                </c:rich>
              </c:tx>
              <c:spPr/>
              <c:showLegendKey val="0"/>
              <c:showVal val="1"/>
              <c:showCatName val="0"/>
              <c:showSerName val="0"/>
              <c:showPercent val="0"/>
              <c:showBubbleSize val="0"/>
            </c:dLbl>
            <c:txPr>
              <a:bodyPr/>
              <a:lstStyle/>
              <a:p>
                <a:pPr>
                  <a:defRPr>
                    <a:solidFill>
                      <a:sysClr val="windowText" lastClr="000000"/>
                    </a:solidFill>
                  </a:defRPr>
                </a:pPr>
                <a:endParaRPr lang="en-US"/>
              </a:p>
            </c:txPr>
            <c:showLegendKey val="0"/>
            <c:showVal val="1"/>
            <c:showCatName val="0"/>
            <c:showSerName val="0"/>
            <c:showPercent val="0"/>
            <c:showBubbleSize val="0"/>
            <c:showLeaderLines val="1"/>
          </c:dLbls>
          <c:cat>
            <c:strRef>
              <c:f>Sheet3!$C$6:$C$7</c:f>
              <c:strCache>
                <c:ptCount val="2"/>
                <c:pt idx="0">
                  <c:v>Time Series</c:v>
                </c:pt>
                <c:pt idx="1">
                  <c:v>Others</c:v>
                </c:pt>
              </c:strCache>
            </c:strRef>
          </c:cat>
          <c:val>
            <c:numRef>
              <c:f>Sheet3!$H$6:$H$7</c:f>
              <c:numCache>
                <c:formatCode>General</c:formatCode>
                <c:ptCount val="2"/>
                <c:pt idx="0">
                  <c:v>685</c:v>
                </c:pt>
                <c:pt idx="1">
                  <c:v>4315</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992188" y="769938"/>
            <a:ext cx="51149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181385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Unicode MS" pitchFamily="34" charset="-128"/>
                <a:ea typeface="+mn-ea"/>
                <a:cs typeface="+mn-cs"/>
              </a:rPr>
              <a:t>economics - e.g. monthly data for unemployment, hospital admissions, etc.</a:t>
            </a:r>
          </a:p>
          <a:p>
            <a:pPr lvl="0"/>
            <a:r>
              <a:rPr lang="en-US" sz="1200" kern="1200" dirty="0" smtClean="0">
                <a:solidFill>
                  <a:schemeClr val="tx1"/>
                </a:solidFill>
                <a:effectLst/>
                <a:latin typeface="Arial Unicode MS" pitchFamily="34" charset="-128"/>
                <a:ea typeface="+mn-ea"/>
                <a:cs typeface="+mn-cs"/>
              </a:rPr>
              <a:t>finance - e.g. daily exchange rate, share prices, etc.</a:t>
            </a:r>
          </a:p>
          <a:p>
            <a:pPr lvl="0"/>
            <a:r>
              <a:rPr lang="en-US" sz="1200" kern="1200" dirty="0" smtClean="0">
                <a:solidFill>
                  <a:schemeClr val="tx1"/>
                </a:solidFill>
                <a:effectLst/>
                <a:latin typeface="Arial Unicode MS" pitchFamily="34" charset="-128"/>
                <a:ea typeface="+mn-ea"/>
                <a:cs typeface="+mn-cs"/>
              </a:rPr>
              <a:t>environmental - e.g. daily rainfall, air quality readings.</a:t>
            </a:r>
          </a:p>
          <a:p>
            <a:pPr lvl="0"/>
            <a:r>
              <a:rPr lang="en-US" sz="1200" kern="1200" dirty="0" smtClean="0">
                <a:solidFill>
                  <a:schemeClr val="tx1"/>
                </a:solidFill>
                <a:effectLst/>
                <a:latin typeface="Arial Unicode MS" pitchFamily="34" charset="-128"/>
                <a:ea typeface="+mn-ea"/>
                <a:cs typeface="+mn-cs"/>
              </a:rPr>
              <a:t>medicine - e.g. ECG brain wave activity every 2</a:t>
            </a:r>
            <a:r>
              <a:rPr lang="en-US" sz="1200" kern="1200" baseline="30000" dirty="0" smtClean="0">
                <a:solidFill>
                  <a:schemeClr val="tx1"/>
                </a:solidFill>
                <a:effectLst/>
                <a:latin typeface="Arial Unicode MS" pitchFamily="34" charset="-128"/>
                <a:ea typeface="+mn-ea"/>
                <a:cs typeface="+mn-cs"/>
              </a:rPr>
              <a:t>−8</a:t>
            </a:r>
            <a:r>
              <a:rPr lang="en-US" sz="1200" kern="1200" dirty="0" smtClean="0">
                <a:solidFill>
                  <a:schemeClr val="tx1"/>
                </a:solidFill>
                <a:effectLst/>
                <a:latin typeface="Arial Unicode MS" pitchFamily="34" charset="-128"/>
                <a:ea typeface="+mn-ea"/>
                <a:cs typeface="+mn-cs"/>
              </a:rPr>
              <a:t> </a:t>
            </a:r>
            <a:r>
              <a:rPr lang="en-US" sz="1200" kern="1200" dirty="0" err="1" smtClean="0">
                <a:solidFill>
                  <a:schemeClr val="tx1"/>
                </a:solidFill>
                <a:effectLst/>
                <a:latin typeface="Arial Unicode MS" pitchFamily="34" charset="-128"/>
                <a:ea typeface="+mn-ea"/>
                <a:cs typeface="+mn-cs"/>
              </a:rPr>
              <a:t>secs</a:t>
            </a:r>
            <a:r>
              <a:rPr lang="en-US" sz="1200" kern="1200" dirty="0" smtClean="0">
                <a:solidFill>
                  <a:schemeClr val="tx1"/>
                </a:solidFill>
                <a:effectLst/>
                <a:latin typeface="Arial Unicode MS" pitchFamily="34" charset="-128"/>
                <a:ea typeface="+mn-ea"/>
                <a:cs typeface="+mn-cs"/>
              </a:rPr>
              <a:t>.</a:t>
            </a:r>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5</a:t>
            </a:fld>
            <a:endParaRPr lang="de-DE" dirty="0"/>
          </a:p>
        </p:txBody>
      </p:sp>
    </p:spTree>
    <p:extLst>
      <p:ext uri="{BB962C8B-B14F-4D97-AF65-F5344CB8AC3E}">
        <p14:creationId xmlns:p14="http://schemas.microsoft.com/office/powerpoint/2010/main" val="419743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Criteria for identifying Spreadsheets</a:t>
            </a:r>
          </a:p>
          <a:p>
            <a:r>
              <a:rPr lang="en-US" dirty="0" smtClean="0"/>
              <a:t>Fields:</a:t>
            </a:r>
          </a:p>
          <a:p>
            <a:r>
              <a:rPr lang="en-US" dirty="0" smtClean="0"/>
              <a:t>Date-time</a:t>
            </a:r>
          </a:p>
          <a:p>
            <a:r>
              <a:rPr lang="en-US" dirty="0" smtClean="0"/>
              <a:t>Date</a:t>
            </a:r>
          </a:p>
          <a:p>
            <a:r>
              <a:rPr lang="en-US" dirty="0" smtClean="0"/>
              <a:t>Year</a:t>
            </a:r>
          </a:p>
          <a:p>
            <a:r>
              <a:rPr lang="en-US" dirty="0" smtClean="0"/>
              <a:t>Month</a:t>
            </a:r>
          </a:p>
          <a:p>
            <a:endParaRPr lang="en-US" dirty="0" smtClean="0"/>
          </a:p>
          <a:p>
            <a:r>
              <a:rPr lang="en-US" dirty="0" smtClean="0"/>
              <a:t>Other Formats:</a:t>
            </a:r>
          </a:p>
          <a:p>
            <a:r>
              <a:rPr lang="en-US" dirty="0" smtClean="0"/>
              <a:t>Week numbers</a:t>
            </a:r>
          </a:p>
          <a:p>
            <a:r>
              <a:rPr lang="en-US" dirty="0" smtClean="0"/>
              <a:t>Month numbers</a:t>
            </a:r>
          </a:p>
          <a:p>
            <a:r>
              <a:rPr lang="en-US" dirty="0" smtClean="0"/>
              <a:t>Quarter Numbers</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13</a:t>
            </a:fld>
            <a:endParaRPr lang="de-DE" dirty="0"/>
          </a:p>
        </p:txBody>
      </p:sp>
    </p:spTree>
    <p:extLst>
      <p:ext uri="{BB962C8B-B14F-4D97-AF65-F5344CB8AC3E}">
        <p14:creationId xmlns:p14="http://schemas.microsoft.com/office/powerpoint/2010/main" val="26900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Arial Unicode MS" pitchFamily="34" charset="-128"/>
                <a:ea typeface="+mn-ea"/>
                <a:cs typeface="+mn-cs"/>
              </a:rPr>
              <a:t>No Support</a:t>
            </a:r>
            <a:r>
              <a:rPr lang="en-US" sz="1200" kern="1200" dirty="0" smtClean="0">
                <a:solidFill>
                  <a:schemeClr val="tx1"/>
                </a:solidFill>
                <a:effectLst/>
                <a:latin typeface="Arial Unicode MS" pitchFamily="34" charset="-128"/>
                <a:ea typeface="+mn-ea"/>
                <a:cs typeface="+mn-cs"/>
              </a:rPr>
              <a:t> – Functionality not supported</a:t>
            </a:r>
          </a:p>
          <a:p>
            <a:pPr lvl="0"/>
            <a:r>
              <a:rPr lang="en-US" sz="1200" b="1" kern="1200" dirty="0" smtClean="0">
                <a:solidFill>
                  <a:schemeClr val="tx1"/>
                </a:solidFill>
                <a:effectLst/>
                <a:latin typeface="Arial Unicode MS" pitchFamily="34" charset="-128"/>
                <a:ea typeface="+mn-ea"/>
                <a:cs typeface="+mn-cs"/>
              </a:rPr>
              <a:t>Poor </a:t>
            </a:r>
            <a:r>
              <a:rPr lang="en-US" sz="1200" kern="1200" dirty="0" smtClean="0">
                <a:solidFill>
                  <a:schemeClr val="tx1"/>
                </a:solidFill>
                <a:effectLst/>
                <a:latin typeface="Arial Unicode MS" pitchFamily="34" charset="-128"/>
                <a:ea typeface="+mn-ea"/>
                <a:cs typeface="+mn-cs"/>
              </a:rPr>
              <a:t>– No direct/strong support for functionality. It can however be adapted by end users manually or by programmatically combining functions </a:t>
            </a:r>
          </a:p>
          <a:p>
            <a:pPr lvl="0"/>
            <a:r>
              <a:rPr lang="en-US" sz="1200" b="1" kern="1200" dirty="0" smtClean="0">
                <a:solidFill>
                  <a:schemeClr val="tx1"/>
                </a:solidFill>
                <a:effectLst/>
                <a:latin typeface="Arial Unicode MS" pitchFamily="34" charset="-128"/>
                <a:ea typeface="+mn-ea"/>
                <a:cs typeface="+mn-cs"/>
              </a:rPr>
              <a:t>Fair</a:t>
            </a:r>
            <a:r>
              <a:rPr lang="en-US" sz="1200" kern="1200" dirty="0" smtClean="0">
                <a:solidFill>
                  <a:schemeClr val="tx1"/>
                </a:solidFill>
                <a:effectLst/>
                <a:latin typeface="Arial Unicode MS" pitchFamily="34" charset="-128"/>
                <a:ea typeface="+mn-ea"/>
                <a:cs typeface="+mn-cs"/>
              </a:rPr>
              <a:t> – Functionality supported but not easily used by end users</a:t>
            </a:r>
          </a:p>
          <a:p>
            <a:pPr lvl="0"/>
            <a:r>
              <a:rPr lang="en-US" sz="1200" b="1" kern="1200" dirty="0" smtClean="0">
                <a:solidFill>
                  <a:schemeClr val="tx1"/>
                </a:solidFill>
                <a:effectLst/>
                <a:latin typeface="Arial Unicode MS" pitchFamily="34" charset="-128"/>
                <a:ea typeface="+mn-ea"/>
                <a:cs typeface="+mn-cs"/>
              </a:rPr>
              <a:t>Good</a:t>
            </a:r>
            <a:r>
              <a:rPr lang="en-US" sz="1200" kern="1200" dirty="0" smtClean="0">
                <a:solidFill>
                  <a:schemeClr val="tx1"/>
                </a:solidFill>
                <a:effectLst/>
                <a:latin typeface="Arial Unicode MS" pitchFamily="34" charset="-128"/>
                <a:ea typeface="+mn-ea"/>
                <a:cs typeface="+mn-cs"/>
              </a:rPr>
              <a:t> – Functionality is supported and is easy to use by end users</a:t>
            </a:r>
            <a:endParaRPr lang="en-US" sz="1200" kern="1200" dirty="0">
              <a:solidFill>
                <a:schemeClr val="tx1"/>
              </a:solidFill>
              <a:effectLst/>
              <a:latin typeface="Arial Unicode MS" pitchFamily="34" charset="-128"/>
              <a:ea typeface="+mn-ea"/>
              <a:cs typeface="+mn-cs"/>
            </a:endParaRPr>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17</a:t>
            </a:fld>
            <a:endParaRPr lang="de-DE" dirty="0"/>
          </a:p>
        </p:txBody>
      </p:sp>
    </p:spTree>
    <p:extLst>
      <p:ext uri="{BB962C8B-B14F-4D97-AF65-F5344CB8AC3E}">
        <p14:creationId xmlns:p14="http://schemas.microsoft.com/office/powerpoint/2010/main" val="104915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is on functional requirements</a:t>
            </a:r>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18</a:t>
            </a:fld>
            <a:endParaRPr lang="de-DE" dirty="0"/>
          </a:p>
        </p:txBody>
      </p:sp>
    </p:spTree>
    <p:extLst>
      <p:ext uri="{BB962C8B-B14F-4D97-AF65-F5344CB8AC3E}">
        <p14:creationId xmlns:p14="http://schemas.microsoft.com/office/powerpoint/2010/main" val="184077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CBFA17-2001-43FC-BD93-086B619BC2A9}" type="slidenum">
              <a:rPr lang="de-DE" smtClean="0"/>
              <a:pPr>
                <a:defRPr/>
              </a:pPr>
              <a:t>32</a:t>
            </a:fld>
            <a:endParaRPr lang="de-DE" dirty="0"/>
          </a:p>
        </p:txBody>
      </p:sp>
    </p:spTree>
    <p:extLst>
      <p:ext uri="{BB962C8B-B14F-4D97-AF65-F5344CB8AC3E}">
        <p14:creationId xmlns:p14="http://schemas.microsoft.com/office/powerpoint/2010/main" val="17574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35</a:t>
            </a:fld>
            <a:endParaRPr lang="de-DE" dirty="0"/>
          </a:p>
        </p:txBody>
      </p:sp>
    </p:spTree>
    <p:extLst>
      <p:ext uri="{BB962C8B-B14F-4D97-AF65-F5344CB8AC3E}">
        <p14:creationId xmlns:p14="http://schemas.microsoft.com/office/powerpoint/2010/main" val="3919937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matthes.in.tum.de" TargetMode="External"/><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7.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4" name="Grafik 1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07" y="864066"/>
            <a:ext cx="9144508" cy="5993934"/>
          </a:xfrm>
          <a:prstGeom prst="rect">
            <a:avLst/>
          </a:prstGeom>
        </p:spPr>
      </p:pic>
      <p:sp>
        <p:nvSpPr>
          <p:cNvPr id="15" name="Rechteck 14"/>
          <p:cNvSpPr/>
          <p:nvPr userDrawn="1"/>
        </p:nvSpPr>
        <p:spPr>
          <a:xfrm>
            <a:off x="457199" y="2465917"/>
            <a:ext cx="8722802" cy="13022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sp>
        <p:nvSpPr>
          <p:cNvPr id="16" name="Textfeld 15">
            <a:hlinkClick r:id="rId3"/>
          </p:cNvPr>
          <p:cNvSpPr txBox="1"/>
          <p:nvPr userDrawn="1"/>
        </p:nvSpPr>
        <p:spPr>
          <a:xfrm>
            <a:off x="0" y="4821509"/>
            <a:ext cx="8133646" cy="1360760"/>
          </a:xfrm>
          <a:prstGeom prst="rect">
            <a:avLst/>
          </a:prstGeom>
          <a:solidFill>
            <a:schemeClr val="bg1">
              <a:lumMod val="95000"/>
            </a:schemeClr>
          </a:solidFill>
        </p:spPr>
        <p:txBody>
          <a:bodyPr wrap="square" lIns="540000" tIns="140400" rIns="144000" bIns="140400" rtlCol="0">
            <a:spAutoFit/>
          </a:bodyPr>
          <a:lstStyle/>
          <a:p>
            <a:pPr marL="180000"/>
            <a:r>
              <a:rPr lang="en-US" sz="1400" b="0" i="0" noProof="1" smtClean="0">
                <a:solidFill>
                  <a:schemeClr val="tx1">
                    <a:lumMod val="60000"/>
                    <a:lumOff val="40000"/>
                  </a:schemeClr>
                </a:solidFill>
                <a:latin typeface="+mn-lt"/>
                <a:cs typeface="Arial"/>
              </a:rPr>
              <a:t>Software Engineering for Business Information Systems (sebis) </a:t>
            </a:r>
          </a:p>
          <a:p>
            <a:pPr marL="180000"/>
            <a:r>
              <a:rPr lang="en-US" sz="1400" b="0" i="0" noProof="1" smtClean="0">
                <a:solidFill>
                  <a:schemeClr val="tx1">
                    <a:lumMod val="60000"/>
                    <a:lumOff val="40000"/>
                  </a:schemeClr>
                </a:solidFill>
                <a:latin typeface="+mn-lt"/>
                <a:cs typeface="Arial"/>
              </a:rPr>
              <a:t>Department of Informatics</a:t>
            </a:r>
          </a:p>
          <a:p>
            <a:pPr marL="180000"/>
            <a:r>
              <a:rPr lang="en-US" sz="1400" b="0" i="0" noProof="1" smtClean="0">
                <a:solidFill>
                  <a:schemeClr val="tx1">
                    <a:lumMod val="60000"/>
                    <a:lumOff val="40000"/>
                  </a:schemeClr>
                </a:solidFill>
                <a:latin typeface="+mn-lt"/>
                <a:cs typeface="Arial"/>
              </a:rPr>
              <a:t>Technische Universität München, Germany</a:t>
            </a:r>
          </a:p>
          <a:p>
            <a:pPr marL="180000"/>
            <a:endParaRPr lang="en-US" sz="1400" b="0" i="0" noProof="1" smtClean="0">
              <a:solidFill>
                <a:schemeClr val="tx1">
                  <a:lumMod val="60000"/>
                  <a:lumOff val="40000"/>
                </a:schemeClr>
              </a:solidFill>
              <a:latin typeface="+mn-lt"/>
              <a:cs typeface="Arial"/>
            </a:endParaRPr>
          </a:p>
          <a:p>
            <a:pPr marL="180000"/>
            <a:r>
              <a:rPr lang="en-US" sz="1400" b="0" i="0" u="none" noProof="1" smtClean="0">
                <a:solidFill>
                  <a:schemeClr val="tx1">
                    <a:lumMod val="60000"/>
                    <a:lumOff val="40000"/>
                  </a:schemeClr>
                </a:solidFill>
                <a:latin typeface="+mn-lt"/>
                <a:cs typeface="Arial"/>
                <a:hlinkClick r:id="rId3"/>
              </a:rPr>
              <a:t>wwwmatthes.in.tum.de</a:t>
            </a:r>
            <a:endParaRPr lang="en-US" sz="1400" b="0" i="0" u="none" noProof="1">
              <a:solidFill>
                <a:schemeClr val="tx1">
                  <a:lumMod val="60000"/>
                  <a:lumOff val="40000"/>
                </a:schemeClr>
              </a:solidFill>
              <a:latin typeface="+mn-lt"/>
              <a:cs typeface="Arial"/>
            </a:endParaRPr>
          </a:p>
        </p:txBody>
      </p:sp>
      <p:sp>
        <p:nvSpPr>
          <p:cNvPr id="17" name="Titel 1"/>
          <p:cNvSpPr>
            <a:spLocks noGrp="1"/>
          </p:cNvSpPr>
          <p:nvPr>
            <p:ph type="title" hasCustomPrompt="1"/>
          </p:nvPr>
        </p:nvSpPr>
        <p:spPr>
          <a:xfrm>
            <a:off x="457200" y="2465387"/>
            <a:ext cx="8686800" cy="1302763"/>
          </a:xfrm>
          <a:prstGeom prst="rect">
            <a:avLst/>
          </a:prstGeom>
          <a:noFill/>
          <a:ln>
            <a:noFill/>
          </a:ln>
        </p:spPr>
        <p:txBody>
          <a:bodyPr anchor="b" anchorCtr="0">
            <a:normAutofit/>
          </a:bodyPr>
          <a:lstStyle>
            <a:lvl1pPr marL="180000" algn="l">
              <a:defRPr sz="3200" b="1" i="0">
                <a:solidFill>
                  <a:schemeClr val="tx2"/>
                </a:solidFill>
                <a:latin typeface="+mj-lt"/>
                <a:cs typeface="Arial"/>
              </a:defRPr>
            </a:lvl1pPr>
          </a:lstStyle>
          <a:p>
            <a:r>
              <a:rPr lang="en-US" noProof="0" dirty="0" smtClean="0"/>
              <a:t>&lt;Title&gt;</a:t>
            </a:r>
            <a:endParaRPr lang="en-US" noProof="0" dirty="0"/>
          </a:p>
        </p:txBody>
      </p:sp>
      <p:sp>
        <p:nvSpPr>
          <p:cNvPr id="22" name="Textplatzhalter 4"/>
          <p:cNvSpPr>
            <a:spLocks noGrp="1"/>
          </p:cNvSpPr>
          <p:nvPr>
            <p:ph type="body" sz="quarter" idx="10" hasCustomPrompt="1"/>
          </p:nvPr>
        </p:nvSpPr>
        <p:spPr>
          <a:xfrm>
            <a:off x="457199" y="3766608"/>
            <a:ext cx="8722802" cy="369332"/>
          </a:xfrm>
          <a:prstGeom prst="rect">
            <a:avLst/>
          </a:prstGeom>
          <a:solidFill>
            <a:srgbClr val="FFFFFF"/>
          </a:solidFill>
        </p:spPr>
        <p:txBody>
          <a:bodyPr wrap="square">
            <a:spAutoFit/>
          </a:bodyPr>
          <a:lstStyle>
            <a:lvl1pPr marL="180000" indent="0">
              <a:buFontTx/>
              <a:buNone/>
              <a:defRPr sz="18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smtClean="0"/>
              <a:t>&lt;Presenter&gt; &lt;Date&gt; &lt;Location&gt;</a:t>
            </a:r>
            <a:endParaRPr lang="en-US" noProof="0" dirty="0"/>
          </a:p>
        </p:txBody>
      </p:sp>
      <p:pic>
        <p:nvPicPr>
          <p:cNvPr id="23" name="Bild 6" descr="TUMLogo_mZ_L_Vollflaeche_negativ_RGB (1).png"/>
          <p:cNvPicPr>
            <a:picLocks noChangeAspect="1"/>
          </p:cNvPicPr>
          <p:nvPr userDrawn="1"/>
        </p:nvPicPr>
        <p:blipFill rotWithShape="1">
          <a:blip r:embed="rId4" cstate="print">
            <a:extLst>
              <a:ext uri="{28A0092B-C50C-407E-A947-70E740481C1C}">
                <a14:useLocalDpi xmlns:a14="http://schemas.microsoft.com/office/drawing/2010/main"/>
              </a:ext>
            </a:extLst>
          </a:blip>
          <a:srcRect r="29089"/>
          <a:stretch/>
        </p:blipFill>
        <p:spPr>
          <a:xfrm>
            <a:off x="1238868" y="349434"/>
            <a:ext cx="1830684" cy="362712"/>
          </a:xfrm>
          <a:prstGeom prst="rect">
            <a:avLst/>
          </a:prstGeom>
        </p:spPr>
      </p:pic>
      <p:pic>
        <p:nvPicPr>
          <p:cNvPr id="24" name="Bild 6" descr="TUMLogo_mZ_L_Vollflaeche_negativ_RGB (1).pn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57199" y="349434"/>
            <a:ext cx="680487" cy="362712"/>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0827" y="44451"/>
            <a:ext cx="7535885" cy="720725"/>
          </a:xfrm>
        </p:spPr>
        <p:txBody>
          <a:bodyPr/>
          <a:lstStyle>
            <a:lvl1pPr>
              <a:defRPr lang="de-DE" sz="2400" b="0" baseline="0" smtClean="0">
                <a:solidFill>
                  <a:schemeClr val="bg1"/>
                </a:solidFill>
                <a:latin typeface="+mj-lt"/>
                <a:ea typeface="+mj-ea"/>
                <a:cs typeface="Arial Unicode MS" pitchFamily="34" charset="-128"/>
              </a:defRPr>
            </a:lvl1pPr>
          </a:lstStyle>
          <a:p>
            <a:r>
              <a:rPr lang="en-US" noProof="0" dirty="0" smtClean="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2015.04.20 </a:t>
            </a:r>
            <a:r>
              <a:rPr lang="en-US" smtClean="0"/>
              <a:t>Matthes </a:t>
            </a:r>
            <a:r>
              <a:rPr lang="en-US" dirty="0" smtClean="0"/>
              <a:t>Slides </a:t>
            </a:r>
            <a:r>
              <a:rPr lang="en-US" dirty="0" err="1" smtClean="0"/>
              <a:t>sebis</a:t>
            </a:r>
            <a:r>
              <a:rPr lang="en-US" dirty="0" smtClean="0"/>
              <a:t> 2015</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0827" y="81212"/>
            <a:ext cx="7535885" cy="360535"/>
          </a:xfrm>
        </p:spPr>
        <p:txBody>
          <a:bodyPr/>
          <a:lstStyle>
            <a:lvl1pPr>
              <a:defRPr lang="de-DE" sz="2400" b="0" baseline="0" smtClean="0">
                <a:solidFill>
                  <a:schemeClr val="bg1"/>
                </a:solidFill>
                <a:latin typeface="+mj-lt"/>
                <a:ea typeface="+mj-ea"/>
                <a:cs typeface="Arial Unicode MS" pitchFamily="34" charset="-128"/>
              </a:defRPr>
            </a:lvl1pPr>
          </a:lstStyle>
          <a:p>
            <a:r>
              <a:rPr lang="en-US" noProof="0" dirty="0" smtClean="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140122  </a:t>
            </a:r>
            <a:r>
              <a:rPr lang="en-US" smtClean="0"/>
              <a:t>Matthes </a:t>
            </a:r>
            <a:r>
              <a:rPr lang="en-US" dirty="0" smtClean="0"/>
              <a:t>Slides </a:t>
            </a:r>
            <a:r>
              <a:rPr lang="en-US" dirty="0" err="1" smtClean="0"/>
              <a:t>sebis</a:t>
            </a:r>
            <a:r>
              <a:rPr lang="en-US" dirty="0" smtClean="0"/>
              <a:t> 2014</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250825" y="441425"/>
            <a:ext cx="7561263" cy="395287"/>
          </a:xfrm>
        </p:spPr>
        <p:txBody>
          <a:bodyPr/>
          <a:lstStyle>
            <a:lvl1pPr>
              <a:defRPr sz="2000">
                <a:solidFill>
                  <a:schemeClr val="accent6"/>
                </a:solidFill>
              </a:defRPr>
            </a:lvl1pPr>
          </a:lstStyle>
          <a:p>
            <a:pPr lvl="0"/>
            <a:r>
              <a:rPr lang="en-US" noProof="0" dirty="0" smtClean="0"/>
              <a:t>&lt;Subtitle&gt;</a:t>
            </a:r>
            <a:endParaRPr lang="en-US" noProof="0" dirty="0"/>
          </a:p>
        </p:txBody>
      </p:sp>
    </p:spTree>
    <p:extLst>
      <p:ext uri="{BB962C8B-B14F-4D97-AF65-F5344CB8AC3E}">
        <p14:creationId xmlns:p14="http://schemas.microsoft.com/office/powerpoint/2010/main" val="351793472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smtClean="0"/>
              <a:t>&lt;Title&gt;</a:t>
            </a:r>
            <a:endParaRPr lang="de-DE" dirty="0"/>
          </a:p>
        </p:txBody>
      </p:sp>
      <p:sp>
        <p:nvSpPr>
          <p:cNvPr id="3" name="Inhaltsplatzhalter 2"/>
          <p:cNvSpPr>
            <a:spLocks noGrp="1"/>
          </p:cNvSpPr>
          <p:nvPr>
            <p:ph sz="half" idx="1" hasCustomPrompt="1"/>
          </p:nvPr>
        </p:nvSpPr>
        <p:spPr>
          <a:xfrm>
            <a:off x="250827" y="981076"/>
            <a:ext cx="4244975" cy="5400675"/>
          </a:xfrm>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Inhaltsplatzhalter 3"/>
          <p:cNvSpPr>
            <a:spLocks noGrp="1"/>
          </p:cNvSpPr>
          <p:nvPr>
            <p:ph sz="half" idx="2" hasCustomPrompt="1"/>
          </p:nvPr>
        </p:nvSpPr>
        <p:spPr>
          <a:xfrm>
            <a:off x="4648201" y="981076"/>
            <a:ext cx="4244975" cy="5400675"/>
          </a:xfrm>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140122  </a:t>
            </a:r>
            <a:r>
              <a:rPr lang="en-US" smtClean="0"/>
              <a:t>Matthes </a:t>
            </a:r>
            <a:r>
              <a:rPr lang="en-US" dirty="0" smtClean="0"/>
              <a:t>Slides </a:t>
            </a:r>
            <a:r>
              <a:rPr lang="en-US" dirty="0" err="1" smtClean="0"/>
              <a:t>sebis</a:t>
            </a:r>
            <a:r>
              <a:rPr lang="en-US" dirty="0" smtClean="0"/>
              <a:t> 2014</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a:t>
            </a:fld>
            <a:endParaRPr lang="de-DE"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250827" y="981074"/>
            <a:ext cx="4246563" cy="661976"/>
          </a:xfrm>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&lt;Title&gt;</a:t>
            </a:r>
          </a:p>
        </p:txBody>
      </p:sp>
      <p:sp>
        <p:nvSpPr>
          <p:cNvPr id="4" name="Inhaltsplatzhalter 3"/>
          <p:cNvSpPr>
            <a:spLocks noGrp="1"/>
          </p:cNvSpPr>
          <p:nvPr>
            <p:ph sz="half" idx="2" hasCustomPrompt="1"/>
          </p:nvPr>
        </p:nvSpPr>
        <p:spPr>
          <a:xfrm>
            <a:off x="250827" y="1643049"/>
            <a:ext cx="4246563" cy="4773625"/>
          </a:xfrm>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smtClean="0"/>
              <a:t>&lt;Format of Master 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Textplatzhalter 4"/>
          <p:cNvSpPr>
            <a:spLocks noGrp="1"/>
          </p:cNvSpPr>
          <p:nvPr>
            <p:ph type="body" sz="quarter" idx="3" hasCustomPrompt="1"/>
          </p:nvPr>
        </p:nvSpPr>
        <p:spPr>
          <a:xfrm>
            <a:off x="4645025" y="981078"/>
            <a:ext cx="4248150" cy="661975"/>
          </a:xfrm>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&lt;Title&gt;</a:t>
            </a:r>
          </a:p>
        </p:txBody>
      </p:sp>
      <p:sp>
        <p:nvSpPr>
          <p:cNvPr id="6" name="Inhaltsplatzhalter 5"/>
          <p:cNvSpPr>
            <a:spLocks noGrp="1"/>
          </p:cNvSpPr>
          <p:nvPr>
            <p:ph sz="quarter" idx="4" hasCustomPrompt="1"/>
          </p:nvPr>
        </p:nvSpPr>
        <p:spPr>
          <a:xfrm>
            <a:off x="4645025" y="1643049"/>
            <a:ext cx="4248150" cy="4773625"/>
          </a:xfrm>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smtClean="0"/>
              <a:t>&lt;Format of Master 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Titel 1"/>
          <p:cNvSpPr>
            <a:spLocks noGrp="1"/>
          </p:cNvSpPr>
          <p:nvPr>
            <p:ph type="title" hasCustomPrompt="1"/>
          </p:nvPr>
        </p:nvSpPr>
        <p:spPr>
          <a:xfrm>
            <a:off x="250827" y="44451"/>
            <a:ext cx="7535885" cy="720725"/>
          </a:xfrm>
        </p:spPr>
        <p:txBody>
          <a:bodyPr/>
          <a:lstStyle/>
          <a:p>
            <a:r>
              <a:rPr lang="en-US" noProof="0" dirty="0" smtClean="0"/>
              <a:t>&lt;Title&gt;</a:t>
            </a:r>
            <a:endParaRPr lang="en-US" noProof="0" dirty="0"/>
          </a:p>
        </p:txBody>
      </p:sp>
      <p:sp>
        <p:nvSpPr>
          <p:cNvPr id="7" name="Rectangle 4"/>
          <p:cNvSpPr>
            <a:spLocks noGrp="1" noChangeArrowheads="1"/>
          </p:cNvSpPr>
          <p:nvPr>
            <p:ph type="dt" sz="half" idx="10"/>
          </p:nvPr>
        </p:nvSpPr>
        <p:spPr>
          <a:ln/>
        </p:spPr>
        <p:txBody>
          <a:bodyPr/>
          <a:lstStyle>
            <a:lvl1pPr>
              <a:defRPr/>
            </a:lvl1pPr>
          </a:lstStyle>
          <a:p>
            <a:pPr>
              <a:defRPr/>
            </a:pPr>
            <a:r>
              <a:rPr lang="de-DE" noProof="0" smtClean="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smtClean="0"/>
              <a:t>140122  </a:t>
            </a:r>
            <a:r>
              <a:rPr lang="en-US" noProof="0" smtClean="0"/>
              <a:t>Matthes </a:t>
            </a:r>
            <a:r>
              <a:rPr lang="en-US" noProof="0" dirty="0" smtClean="0"/>
              <a:t>Slides </a:t>
            </a:r>
            <a:r>
              <a:rPr lang="en-US" noProof="0" dirty="0" err="1" smtClean="0"/>
              <a:t>sebis</a:t>
            </a:r>
            <a:r>
              <a:rPr lang="en-US" noProof="0" dirty="0" smtClean="0"/>
              <a:t> 2014</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a:t>
            </a:fld>
            <a:endParaRPr lang="en-US" noProof="0"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2015.04.20 </a:t>
            </a:r>
            <a:r>
              <a:rPr lang="en-US" smtClean="0"/>
              <a:t>Matthes </a:t>
            </a:r>
            <a:r>
              <a:rPr lang="en-US" dirty="0" smtClean="0"/>
              <a:t>Slides </a:t>
            </a:r>
            <a:r>
              <a:rPr lang="en-US" dirty="0" err="1" smtClean="0"/>
              <a:t>sebis</a:t>
            </a:r>
            <a:r>
              <a:rPr lang="en-US" dirty="0" smtClean="0"/>
              <a:t> 2014</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a:t>
            </a:fld>
            <a:endParaRPr lang="de-DE"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140122  </a:t>
            </a:r>
            <a:r>
              <a:rPr lang="en-US" smtClean="0"/>
              <a:t>Matthes </a:t>
            </a:r>
            <a:r>
              <a:rPr lang="en-US" dirty="0" smtClean="0"/>
              <a:t>Slides </a:t>
            </a:r>
            <a:r>
              <a:rPr lang="en-US" dirty="0" err="1" smtClean="0"/>
              <a:t>sebis</a:t>
            </a:r>
            <a:r>
              <a:rPr lang="en-US" dirty="0" smtClean="0"/>
              <a:t> 2014</a:t>
            </a:r>
            <a:endParaRPr lang="de-DE" dirty="0"/>
          </a:p>
        </p:txBody>
      </p:sp>
      <p:sp>
        <p:nvSpPr>
          <p:cNvPr id="4" name="Rectangle 6"/>
          <p:cNvSpPr>
            <a:spLocks noGrp="1" noChangeArrowheads="1"/>
          </p:cNvSpPr>
          <p:nvPr>
            <p:ph type="sldNum" sz="quarter" idx="12"/>
          </p:nvPr>
        </p:nvSpPr>
        <p:spPr>
          <a:ln/>
        </p:spPr>
        <p:txBody>
          <a:bodyPr/>
          <a:lstStyle>
            <a:lvl1pPr>
              <a:defRPr/>
            </a:lvl1pPr>
          </a:lstStyle>
          <a:p>
            <a:pPr>
              <a:defRPr/>
            </a:pPr>
            <a:fld id="{BE677BDD-BB6C-4858-BC45-195633B2F28C}" type="slidenum">
              <a:rPr lang="de-DE"/>
              <a:pPr>
                <a:defRPr/>
              </a:pPr>
              <a:t>‹#›</a:t>
            </a:fld>
            <a:endParaRPr lang="de-DE"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50826" y="981076"/>
            <a:ext cx="8642351"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Titel 1"/>
          <p:cNvSpPr>
            <a:spLocks noGrp="1"/>
          </p:cNvSpPr>
          <p:nvPr>
            <p:ph type="title" hasCustomPrompt="1"/>
          </p:nvPr>
        </p:nvSpPr>
        <p:spPr>
          <a:xfrm>
            <a:off x="250827" y="44451"/>
            <a:ext cx="7535885" cy="720725"/>
          </a:xfrm>
        </p:spPr>
        <p:txBody>
          <a:bodyPr/>
          <a:lstStyle>
            <a:lvl1pPr>
              <a:defRPr>
                <a:latin typeface="+mj-lt"/>
              </a:defRPr>
            </a:lvl1pPr>
          </a:lstStyle>
          <a:p>
            <a:r>
              <a:rPr lang="en-US" noProof="0" dirty="0" smtClean="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smtClean="0"/>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smtClean="0"/>
              <a:t>2015.04.20 </a:t>
            </a:r>
            <a:r>
              <a:rPr lang="en-US" smtClean="0"/>
              <a:t>Matthes </a:t>
            </a:r>
            <a:r>
              <a:rPr lang="en-US" dirty="0" smtClean="0"/>
              <a:t>Slides </a:t>
            </a:r>
            <a:r>
              <a:rPr lang="en-US" dirty="0" err="1" smtClean="0"/>
              <a:t>sebis</a:t>
            </a:r>
            <a:r>
              <a:rPr lang="en-US" dirty="0" smtClean="0"/>
              <a:t> 2014</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a:t>
            </a:fld>
            <a:endParaRPr lang="de-DE"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Schlussfolie">
    <p:spTree>
      <p:nvGrpSpPr>
        <p:cNvPr id="1" name=""/>
        <p:cNvGrpSpPr/>
        <p:nvPr/>
      </p:nvGrpSpPr>
      <p:grpSpPr>
        <a:xfrm>
          <a:off x="0" y="0"/>
          <a:ext cx="0" cy="0"/>
          <a:chOff x="0" y="0"/>
          <a:chExt cx="0" cy="0"/>
        </a:xfrm>
      </p:grpSpPr>
      <p:pic>
        <p:nvPicPr>
          <p:cNvPr id="20" name="Grafik 1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8620"/>
            <a:ext cx="9180000" cy="6849379"/>
          </a:xfrm>
          <a:prstGeom prst="rect">
            <a:avLst/>
          </a:prstGeom>
        </p:spPr>
      </p:pic>
      <p:sp>
        <p:nvSpPr>
          <p:cNvPr id="13" name="Rechteck 12"/>
          <p:cNvSpPr/>
          <p:nvPr userDrawn="1"/>
        </p:nvSpPr>
        <p:spPr>
          <a:xfrm>
            <a:off x="3400426" y="3543263"/>
            <a:ext cx="5154740" cy="29983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mn-lt"/>
            </a:endParaRPr>
          </a:p>
        </p:txBody>
      </p:sp>
      <p:pic>
        <p:nvPicPr>
          <p:cNvPr id="14" name="Grafik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3883" y="3830121"/>
            <a:ext cx="751997" cy="396142"/>
          </a:xfrm>
          <a:prstGeom prst="rect">
            <a:avLst/>
          </a:prstGeom>
        </p:spPr>
      </p:pic>
      <p:pic>
        <p:nvPicPr>
          <p:cNvPr id="16"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67950" y="3830121"/>
            <a:ext cx="1235373" cy="396142"/>
          </a:xfrm>
          <a:prstGeom prst="rect">
            <a:avLst/>
          </a:prstGeom>
        </p:spPr>
      </p:pic>
      <p:sp>
        <p:nvSpPr>
          <p:cNvPr id="17" name="Textfeld 16"/>
          <p:cNvSpPr txBox="1"/>
          <p:nvPr userDrawn="1"/>
        </p:nvSpPr>
        <p:spPr>
          <a:xfrm>
            <a:off x="5956825" y="4279801"/>
            <a:ext cx="2482850" cy="2192908"/>
          </a:xfrm>
          <a:prstGeom prst="rect">
            <a:avLst/>
          </a:prstGeom>
          <a:noFill/>
        </p:spPr>
        <p:txBody>
          <a:bodyPr wrap="square" rtlCol="0">
            <a:spAutoFit/>
          </a:bodyPr>
          <a:lstStyle/>
          <a:p>
            <a:r>
              <a:rPr lang="en-US" sz="1050" noProof="0" dirty="0" smtClean="0">
                <a:latin typeface="+mn-lt"/>
              </a:rPr>
              <a:t>Technische Universität München</a:t>
            </a:r>
          </a:p>
          <a:p>
            <a:r>
              <a:rPr lang="en-US" sz="1050" noProof="0" dirty="0" smtClean="0">
                <a:latin typeface="+mn-lt"/>
              </a:rPr>
              <a:t>Department of Informatics</a:t>
            </a:r>
          </a:p>
          <a:p>
            <a:r>
              <a:rPr lang="en-US" sz="1050" noProof="0" dirty="0" smtClean="0">
                <a:latin typeface="+mn-lt"/>
              </a:rPr>
              <a:t>Chair of Software Engineering for Business Information Systems</a:t>
            </a:r>
          </a:p>
          <a:p>
            <a:endParaRPr lang="en-US" sz="1050" noProof="0" dirty="0" smtClean="0">
              <a:latin typeface="+mn-lt"/>
            </a:endParaRPr>
          </a:p>
          <a:p>
            <a:r>
              <a:rPr lang="en-US" sz="1050" noProof="0" dirty="0" smtClean="0">
                <a:latin typeface="+mn-lt"/>
              </a:rPr>
              <a:t>Boltzmannstraße 3</a:t>
            </a:r>
          </a:p>
          <a:p>
            <a:r>
              <a:rPr lang="en-US" sz="1050" noProof="0" dirty="0" smtClean="0">
                <a:latin typeface="+mn-lt"/>
              </a:rPr>
              <a:t>85748 Garching bei</a:t>
            </a:r>
            <a:r>
              <a:rPr lang="en-US" sz="1050" baseline="0" noProof="0" dirty="0" smtClean="0">
                <a:latin typeface="+mn-lt"/>
              </a:rPr>
              <a:t> München</a:t>
            </a:r>
          </a:p>
          <a:p>
            <a:endParaRPr lang="en-US" sz="1050" baseline="0" noProof="0" dirty="0" smtClean="0">
              <a:latin typeface="+mn-lt"/>
            </a:endParaRPr>
          </a:p>
          <a:p>
            <a:pPr>
              <a:tabLst>
                <a:tab pos="358775" algn="l"/>
              </a:tabLst>
            </a:pPr>
            <a:r>
              <a:rPr lang="en-US" sz="1050" baseline="0" noProof="0" dirty="0" smtClean="0">
                <a:latin typeface="+mn-lt"/>
              </a:rPr>
              <a:t>Tel	+49.89.289.</a:t>
            </a:r>
          </a:p>
          <a:p>
            <a:pPr>
              <a:tabLst>
                <a:tab pos="358775" algn="l"/>
              </a:tabLst>
            </a:pPr>
            <a:r>
              <a:rPr lang="en-US" sz="1050" baseline="0" noProof="0" dirty="0" smtClean="0">
                <a:latin typeface="+mn-lt"/>
              </a:rPr>
              <a:t>Fax	+49.89.289.17136</a:t>
            </a:r>
          </a:p>
          <a:p>
            <a:endParaRPr lang="en-US" sz="1050" baseline="0" noProof="0" dirty="0" smtClean="0">
              <a:latin typeface="+mn-lt"/>
            </a:endParaRPr>
          </a:p>
          <a:p>
            <a:endParaRPr lang="en-US" sz="1050" baseline="0" noProof="0" dirty="0" smtClean="0">
              <a:latin typeface="+mn-lt"/>
            </a:endParaRPr>
          </a:p>
          <a:p>
            <a:r>
              <a:rPr lang="en-US" sz="1050" baseline="0" noProof="0" smtClean="0">
                <a:latin typeface="+mn-lt"/>
                <a:hlinkClick r:id="rId5"/>
              </a:rPr>
              <a:t>wwwmatthes.in.tum.de</a:t>
            </a:r>
            <a:endParaRPr lang="en-US" sz="1050" noProof="0" dirty="0">
              <a:latin typeface="+mn-lt"/>
            </a:endParaRPr>
          </a:p>
        </p:txBody>
      </p:sp>
      <p:sp>
        <p:nvSpPr>
          <p:cNvPr id="19" name="Textplatzhalter 18"/>
          <p:cNvSpPr>
            <a:spLocks noGrp="1"/>
          </p:cNvSpPr>
          <p:nvPr>
            <p:ph type="body" sz="quarter" idx="13" hasCustomPrompt="1"/>
          </p:nvPr>
        </p:nvSpPr>
        <p:spPr>
          <a:xfrm>
            <a:off x="3713883" y="4848225"/>
            <a:ext cx="2242942" cy="23593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smtClean="0"/>
              <a:t>&lt;Name&gt;</a:t>
            </a:r>
            <a:endParaRPr lang="en-US" noProof="0" dirty="0"/>
          </a:p>
        </p:txBody>
      </p:sp>
      <p:sp>
        <p:nvSpPr>
          <p:cNvPr id="21" name="Textplatzhalter 20"/>
          <p:cNvSpPr>
            <a:spLocks noGrp="1"/>
          </p:cNvSpPr>
          <p:nvPr>
            <p:ph type="body" sz="quarter" idx="14" hasCustomPrompt="1"/>
          </p:nvPr>
        </p:nvSpPr>
        <p:spPr>
          <a:xfrm>
            <a:off x="3713907" y="5109125"/>
            <a:ext cx="2242394" cy="253450"/>
          </a:xfrm>
          <a:prstGeom prst="rect">
            <a:avLst/>
          </a:prstGeom>
        </p:spPr>
        <p:txBody>
          <a:bodyPr lIns="0" tIns="0" rIns="0" bIns="0"/>
          <a:lstStyle>
            <a:lvl1pPr marL="0" indent="0">
              <a:buNone/>
              <a:defRPr sz="1400">
                <a:latin typeface="+mn-lt"/>
              </a:defRPr>
            </a:lvl1pPr>
          </a:lstStyle>
          <a:p>
            <a:pPr lvl="0"/>
            <a:r>
              <a:rPr lang="en-US" noProof="0" dirty="0" smtClean="0"/>
              <a:t>&lt;Academic degree&gt;</a:t>
            </a:r>
            <a:endParaRPr lang="en-US" noProof="0" dirty="0"/>
          </a:p>
        </p:txBody>
      </p:sp>
      <p:sp>
        <p:nvSpPr>
          <p:cNvPr id="23" name="Textplatzhalter 22"/>
          <p:cNvSpPr>
            <a:spLocks noGrp="1"/>
          </p:cNvSpPr>
          <p:nvPr>
            <p:ph type="body" sz="quarter" idx="15" hasCustomPrompt="1"/>
          </p:nvPr>
        </p:nvSpPr>
        <p:spPr>
          <a:xfrm>
            <a:off x="7113108" y="5610225"/>
            <a:ext cx="1167303" cy="133350"/>
          </a:xfrm>
          <a:prstGeom prst="rect">
            <a:avLst/>
          </a:prstGeom>
        </p:spPr>
        <p:txBody>
          <a:bodyPr lIns="0" tIns="0" rIns="0" bIns="0">
            <a:noAutofit/>
          </a:bodyPr>
          <a:lstStyle>
            <a:lvl1pPr marL="0" indent="0">
              <a:buNone/>
              <a:defRPr sz="1050" baseline="0">
                <a:latin typeface="+mn-lt"/>
              </a:defRPr>
            </a:lvl1pPr>
          </a:lstStyle>
          <a:p>
            <a:pPr lvl="0"/>
            <a:r>
              <a:rPr lang="en-US" noProof="0" dirty="0" smtClean="0"/>
              <a:t>&lt;Phone&gt;</a:t>
            </a:r>
            <a:endParaRPr lang="en-US" noProof="0" dirty="0"/>
          </a:p>
        </p:txBody>
      </p:sp>
      <p:sp>
        <p:nvSpPr>
          <p:cNvPr id="25" name="Textplatzhalter 24"/>
          <p:cNvSpPr>
            <a:spLocks noGrp="1"/>
          </p:cNvSpPr>
          <p:nvPr>
            <p:ph type="body" sz="quarter" idx="16" hasCustomPrompt="1"/>
          </p:nvPr>
        </p:nvSpPr>
        <p:spPr>
          <a:xfrm>
            <a:off x="6054725" y="6088063"/>
            <a:ext cx="2212975" cy="131762"/>
          </a:xfrm>
          <a:prstGeom prst="rect">
            <a:avLst/>
          </a:prstGeom>
        </p:spPr>
        <p:txBody>
          <a:bodyPr lIns="0" tIns="0" rIns="0" bIns="0">
            <a:noAutofit/>
          </a:bodyPr>
          <a:lstStyle>
            <a:lvl1pPr marL="0" indent="0">
              <a:buFontTx/>
              <a:buNone/>
              <a:defRPr sz="1050">
                <a:latin typeface="+mn-lt"/>
              </a:defRPr>
            </a:lvl1pPr>
          </a:lstStyle>
          <a:p>
            <a:pPr lvl="0"/>
            <a:r>
              <a:rPr lang="en-US" noProof="0" dirty="0" smtClean="0"/>
              <a:t>&lt;E-Mail&gt;</a:t>
            </a:r>
            <a:endParaRPr lang="en-US" noProof="0" dirty="0"/>
          </a:p>
        </p:txBody>
      </p:sp>
      <p:sp>
        <p:nvSpPr>
          <p:cNvPr id="4" name="Textplatzhalter 3"/>
          <p:cNvSpPr>
            <a:spLocks noGrp="1"/>
          </p:cNvSpPr>
          <p:nvPr>
            <p:ph type="body" sz="quarter" idx="17" hasCustomPrompt="1"/>
          </p:nvPr>
        </p:nvSpPr>
        <p:spPr>
          <a:xfrm>
            <a:off x="457200" y="1885914"/>
            <a:ext cx="8723313" cy="1201737"/>
          </a:xfrm>
          <a:prstGeom prst="rect">
            <a:avLst/>
          </a:prstGeom>
          <a:solidFill>
            <a:schemeClr val="bg1"/>
          </a:solidFill>
        </p:spPr>
        <p:txBody>
          <a:bodyPr vert="horz" anchor="ctr" anchorCtr="0"/>
          <a:lstStyle>
            <a:lvl1pPr marL="216000" indent="0">
              <a:buNone/>
              <a:defRPr sz="2800" baseline="0">
                <a:solidFill>
                  <a:srgbClr val="000000"/>
                </a:solidFill>
                <a:latin typeface="+mj-lt"/>
              </a:defRPr>
            </a:lvl1pPr>
          </a:lstStyle>
          <a:p>
            <a:pPr lvl="0"/>
            <a:r>
              <a:rPr lang="en-US" noProof="0" dirty="0" smtClean="0"/>
              <a:t>&lt;Thank you and call for action&gt;</a:t>
            </a:r>
            <a:endParaRPr lang="en-US" noProof="0" dirty="0"/>
          </a:p>
        </p:txBody>
      </p:sp>
    </p:spTree>
    <p:extLst>
      <p:ext uri="{BB962C8B-B14F-4D97-AF65-F5344CB8AC3E}">
        <p14:creationId xmlns:p14="http://schemas.microsoft.com/office/powerpoint/2010/main" val="8937499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eck 12"/>
          <p:cNvSpPr/>
          <p:nvPr/>
        </p:nvSpPr>
        <p:spPr bwMode="auto">
          <a:xfrm>
            <a:off x="0" y="6597352"/>
            <a:ext cx="9143492" cy="260646"/>
          </a:xfrm>
          <a:prstGeom prst="rect">
            <a:avLst/>
          </a:prstGeom>
          <a:solidFill>
            <a:schemeClr val="accent4"/>
          </a:solidFill>
          <a:ln>
            <a:solidFill>
              <a:schemeClr val="accent4"/>
            </a:solid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bg1"/>
              </a:solidFill>
              <a:latin typeface="+mn-lt"/>
              <a:cs typeface="Arial" pitchFamily="34" charset="0"/>
            </a:endParaRPr>
          </a:p>
        </p:txBody>
      </p:sp>
      <p:sp>
        <p:nvSpPr>
          <p:cNvPr id="5" name="Rechteck 4"/>
          <p:cNvSpPr/>
          <p:nvPr/>
        </p:nvSpPr>
        <p:spPr bwMode="auto">
          <a:xfrm>
            <a:off x="-508" y="8620"/>
            <a:ext cx="9144000" cy="872716"/>
          </a:xfrm>
          <a:prstGeom prst="rect">
            <a:avLst/>
          </a:prstGeom>
          <a:solidFill>
            <a:schemeClr val="accent4"/>
          </a:solidFill>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lvl="0" algn="ctr"/>
            <a:endParaRPr lang="en-US" dirty="0" smtClean="0">
              <a:solidFill>
                <a:schemeClr val="lt1"/>
              </a:solidFill>
              <a:latin typeface="+mj-lt"/>
            </a:endParaRPr>
          </a:p>
        </p:txBody>
      </p:sp>
      <p:sp>
        <p:nvSpPr>
          <p:cNvPr id="4098" name="Rectangle 2"/>
          <p:cNvSpPr>
            <a:spLocks noGrp="1" noChangeArrowheads="1"/>
          </p:cNvSpPr>
          <p:nvPr>
            <p:ph type="title"/>
          </p:nvPr>
        </p:nvSpPr>
        <p:spPr bwMode="auto">
          <a:xfrm>
            <a:off x="250825" y="44450"/>
            <a:ext cx="7535863"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smtClean="0"/>
              <a:t>&lt;Title&gt;</a:t>
            </a:r>
          </a:p>
        </p:txBody>
      </p:sp>
      <p:sp>
        <p:nvSpPr>
          <p:cNvPr id="4099" name="Rectangle 3"/>
          <p:cNvSpPr>
            <a:spLocks noGrp="1" noChangeArrowheads="1"/>
          </p:cNvSpPr>
          <p:nvPr>
            <p:ph type="body" idx="1"/>
          </p:nvPr>
        </p:nvSpPr>
        <p:spPr bwMode="auto">
          <a:xfrm>
            <a:off x="250825" y="981075"/>
            <a:ext cx="8642350"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Rectangle 4"/>
          <p:cNvSpPr>
            <a:spLocks noGrp="1" noChangeArrowheads="1"/>
          </p:cNvSpPr>
          <p:nvPr>
            <p:ph type="dt" sz="half" idx="2"/>
          </p:nvPr>
        </p:nvSpPr>
        <p:spPr bwMode="auto">
          <a:xfrm>
            <a:off x="7037388" y="6570615"/>
            <a:ext cx="1606550"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solidFill>
                <a:latin typeface="+mn-lt"/>
                <a:cs typeface="+mn-cs"/>
              </a:defRPr>
            </a:lvl1pPr>
          </a:lstStyle>
          <a:p>
            <a:pPr>
              <a:defRPr/>
            </a:pPr>
            <a:r>
              <a:rPr lang="de-DE" smtClean="0"/>
              <a:t>© sebis</a:t>
            </a:r>
            <a:endParaRPr lang="en-US" dirty="0"/>
          </a:p>
        </p:txBody>
      </p:sp>
      <p:sp>
        <p:nvSpPr>
          <p:cNvPr id="1029" name="Rectangle 5"/>
          <p:cNvSpPr>
            <a:spLocks noGrp="1" noChangeArrowheads="1"/>
          </p:cNvSpPr>
          <p:nvPr>
            <p:ph type="ftr" sz="quarter" idx="3"/>
          </p:nvPr>
        </p:nvSpPr>
        <p:spPr bwMode="auto">
          <a:xfrm>
            <a:off x="249677" y="6569075"/>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solidFill>
                <a:latin typeface="+mn-lt"/>
                <a:cs typeface="+mn-cs"/>
              </a:defRPr>
            </a:lvl1pPr>
          </a:lstStyle>
          <a:p>
            <a:pPr>
              <a:defRPr/>
            </a:pPr>
            <a:r>
              <a:rPr lang="en-US" dirty="0" smtClean="0"/>
              <a:t>2015.04.20  </a:t>
            </a:r>
            <a:r>
              <a:rPr lang="en-US" dirty="0" err="1" smtClean="0"/>
              <a:t>Matthes</a:t>
            </a:r>
            <a:r>
              <a:rPr lang="en-US" dirty="0" smtClean="0"/>
              <a:t> </a:t>
            </a:r>
            <a:r>
              <a:rPr lang="en-US" dirty="0" smtClean="0"/>
              <a:t>Slides </a:t>
            </a:r>
            <a:r>
              <a:rPr lang="en-US" dirty="0" err="1" smtClean="0"/>
              <a:t>sebis</a:t>
            </a:r>
            <a:r>
              <a:rPr lang="en-US" dirty="0" smtClean="0"/>
              <a:t> 2015</a:t>
            </a:r>
            <a:endParaRPr lang="en-US" dirty="0"/>
          </a:p>
        </p:txBody>
      </p:sp>
      <p:sp>
        <p:nvSpPr>
          <p:cNvPr id="1030" name="Rectangle 6"/>
          <p:cNvSpPr>
            <a:spLocks noGrp="1" noChangeArrowheads="1"/>
          </p:cNvSpPr>
          <p:nvPr>
            <p:ph type="sldNum" sz="quarter" idx="4"/>
          </p:nvPr>
        </p:nvSpPr>
        <p:spPr bwMode="auto">
          <a:xfrm>
            <a:off x="8643938" y="6570615"/>
            <a:ext cx="24923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800">
                <a:solidFill>
                  <a:schemeClr val="bg1"/>
                </a:solidFill>
                <a:latin typeface="+mn-lt"/>
                <a:cs typeface="+mn-cs"/>
              </a:defRPr>
            </a:lvl1pPr>
          </a:lstStyle>
          <a:p>
            <a:pPr>
              <a:defRPr/>
            </a:pPr>
            <a:fld id="{5E4FF76D-8657-43F1-929B-F6D2FAB2741A}" type="slidenum">
              <a:rPr lang="en-US" smtClean="0"/>
              <a:pPr>
                <a:defRPr/>
              </a:pPr>
              <a:t>‹#›</a:t>
            </a:fld>
            <a:endParaRPr lang="en-US" dirty="0"/>
          </a:p>
        </p:txBody>
      </p:sp>
      <p:pic>
        <p:nvPicPr>
          <p:cNvPr id="15" name="Grafik 14"/>
          <p:cNvPicPr>
            <a:picLocks noChangeAspect="1"/>
          </p:cNvPicPr>
          <p:nvPr/>
        </p:nvPicPr>
        <p:blipFill>
          <a:blip r:embed="rId11" cstate="print">
            <a:clrChange>
              <a:clrFrom>
                <a:srgbClr val="000000"/>
              </a:clrFrom>
              <a:clrTo>
                <a:srgbClr val="000000">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011971" y="436358"/>
            <a:ext cx="881203" cy="282572"/>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66" r:id="rId4"/>
    <p:sldLayoutId id="2147483767" r:id="rId5"/>
    <p:sldLayoutId id="2147483768" r:id="rId6"/>
    <p:sldLayoutId id="2147483769" r:id="rId7"/>
    <p:sldLayoutId id="2147483771" r:id="rId8"/>
    <p:sldLayoutId id="2147483779" r:id="rId9"/>
  </p:sldLayoutIdLst>
  <p:transition/>
  <p:timing>
    <p:tnLst>
      <p:par>
        <p:cTn id="1" dur="indefinite" restart="never" nodeType="tmRoot"/>
      </p:par>
    </p:tnLst>
  </p:timing>
  <p:hf hdr="0"/>
  <p:txStyles>
    <p:titleStyle>
      <a:lvl1pPr algn="l" rtl="0" eaLnBrk="1" fontAlgn="base" hangingPunct="1">
        <a:spcBef>
          <a:spcPct val="0"/>
        </a:spcBef>
        <a:spcAft>
          <a:spcPct val="0"/>
        </a:spcAft>
        <a:defRPr sz="2400" b="0" i="0" baseline="0">
          <a:solidFill>
            <a:schemeClr val="bg1"/>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000" b="0" dirty="0">
                <a:solidFill>
                  <a:schemeClr val="tx1">
                    <a:lumMod val="50000"/>
                    <a:lumOff val="50000"/>
                  </a:schemeClr>
                </a:solidFill>
                <a:cs typeface="Arial Unicode MS" pitchFamily="34" charset="-128"/>
              </a:rPr>
              <a:t>Master Thesis </a:t>
            </a:r>
            <a:r>
              <a:rPr lang="en-US" sz="2000" b="0" dirty="0" smtClean="0">
                <a:solidFill>
                  <a:schemeClr val="tx1">
                    <a:lumMod val="50000"/>
                    <a:lumOff val="50000"/>
                  </a:schemeClr>
                </a:solidFill>
                <a:cs typeface="Arial Unicode MS" pitchFamily="34" charset="-128"/>
              </a:rPr>
              <a:t>Final Presentation</a:t>
            </a:r>
            <a:r>
              <a:rPr lang="en-US" sz="1800" b="0" dirty="0" smtClean="0">
                <a:solidFill>
                  <a:srgbClr val="FF0000"/>
                </a:solidFill>
                <a:cs typeface="Arial Unicode MS" pitchFamily="34" charset="-128"/>
              </a:rPr>
              <a:t/>
            </a:r>
            <a:br>
              <a:rPr lang="en-US" sz="1800" b="0" dirty="0" smtClean="0">
                <a:solidFill>
                  <a:srgbClr val="FF0000"/>
                </a:solidFill>
                <a:cs typeface="Arial Unicode MS" pitchFamily="34" charset="-128"/>
              </a:rPr>
            </a:br>
            <a:r>
              <a:rPr lang="de-DE" sz="2700" dirty="0" smtClean="0">
                <a:latin typeface="Calibri" panose="020F0502020204030204" pitchFamily="34" charset="0"/>
                <a:ea typeface="Calibri" panose="020F0502020204030204" pitchFamily="34" charset="0"/>
                <a:cs typeface="Times New Roman" panose="02020603050405020304" pitchFamily="18" charset="0"/>
              </a:rPr>
              <a:t>Design </a:t>
            </a:r>
            <a:r>
              <a:rPr lang="de-DE" sz="2700" dirty="0">
                <a:latin typeface="Calibri" panose="020F0502020204030204" pitchFamily="34" charset="0"/>
                <a:ea typeface="Calibri" panose="020F0502020204030204" pitchFamily="34" charset="0"/>
                <a:cs typeface="Times New Roman" panose="02020603050405020304" pitchFamily="18" charset="0"/>
              </a:rPr>
              <a:t>of an Interactive and Web-based Software for the Management, Analysis and Transformation of </a:t>
            </a:r>
            <a:r>
              <a:rPr lang="de-DE" sz="2700" dirty="0" smtClean="0">
                <a:latin typeface="Calibri" panose="020F0502020204030204" pitchFamily="34" charset="0"/>
                <a:ea typeface="Calibri" panose="020F0502020204030204" pitchFamily="34" charset="0"/>
                <a:cs typeface="Times New Roman" panose="02020603050405020304" pitchFamily="18" charset="0"/>
              </a:rPr>
              <a:t>Time Series</a:t>
            </a:r>
            <a:endParaRPr lang="en-US" sz="1800" b="0" dirty="0">
              <a:solidFill>
                <a:srgbClr val="FF0000"/>
              </a:solidFill>
              <a:latin typeface="+mn-lt"/>
              <a:ea typeface="+mn-ea"/>
              <a:cs typeface="Arial Unicode MS" pitchFamily="34" charset="-128"/>
            </a:endParaRPr>
          </a:p>
        </p:txBody>
      </p:sp>
      <p:sp>
        <p:nvSpPr>
          <p:cNvPr id="3" name="Textplatzhalter 2"/>
          <p:cNvSpPr>
            <a:spLocks noGrp="1"/>
          </p:cNvSpPr>
          <p:nvPr>
            <p:ph type="body" sz="quarter" idx="10"/>
          </p:nvPr>
        </p:nvSpPr>
        <p:spPr/>
        <p:txBody>
          <a:bodyPr/>
          <a:lstStyle/>
          <a:p>
            <a:r>
              <a:rPr lang="en-US" dirty="0" smtClean="0"/>
              <a:t>Fawumi, Kehinde | 20.04.2015</a:t>
            </a:r>
            <a:endParaRPr lang="en-US" dirty="0"/>
          </a:p>
        </p:txBody>
      </p:sp>
    </p:spTree>
    <p:extLst>
      <p:ext uri="{BB962C8B-B14F-4D97-AF65-F5344CB8AC3E}">
        <p14:creationId xmlns:p14="http://schemas.microsoft.com/office/powerpoint/2010/main" val="1680524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Time Series</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10</a:t>
            </a:fld>
            <a:endParaRPr lang="de-DE" dirty="0"/>
          </a:p>
        </p:txBody>
      </p:sp>
      <p:pic>
        <p:nvPicPr>
          <p:cNvPr id="7" name="Picture 6"/>
          <p:cNvPicPr/>
          <p:nvPr/>
        </p:nvPicPr>
        <p:blipFill>
          <a:blip r:embed="rId2">
            <a:extLst>
              <a:ext uri="{28A0092B-C50C-407E-A947-70E740481C1C}">
                <a14:useLocalDpi xmlns:a14="http://schemas.microsoft.com/office/drawing/2010/main" val="0"/>
              </a:ext>
            </a:extLst>
          </a:blip>
          <a:srcRect l="22456" t="25172" r="10751" b="20137"/>
          <a:stretch>
            <a:fillRect/>
          </a:stretch>
        </p:blipFill>
        <p:spPr bwMode="auto">
          <a:xfrm>
            <a:off x="685800" y="1447800"/>
            <a:ext cx="7938452" cy="4061840"/>
          </a:xfrm>
          <a:prstGeom prst="rect">
            <a:avLst/>
          </a:prstGeom>
          <a:noFill/>
          <a:ln>
            <a:noFill/>
          </a:ln>
        </p:spPr>
      </p:pic>
    </p:spTree>
    <p:extLst>
      <p:ext uri="{BB962C8B-B14F-4D97-AF65-F5344CB8AC3E}">
        <p14:creationId xmlns:p14="http://schemas.microsoft.com/office/powerpoint/2010/main" val="103779841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Time Series</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11</a:t>
            </a:fld>
            <a:endParaRPr lang="de-DE" dirty="0"/>
          </a:p>
        </p:txBody>
      </p:sp>
      <p:grpSp>
        <p:nvGrpSpPr>
          <p:cNvPr id="7" name="Group 6"/>
          <p:cNvGrpSpPr/>
          <p:nvPr/>
        </p:nvGrpSpPr>
        <p:grpSpPr>
          <a:xfrm>
            <a:off x="1159269" y="1524000"/>
            <a:ext cx="6762222" cy="3962400"/>
            <a:chOff x="1947862" y="3733800"/>
            <a:chExt cx="5019675" cy="2886075"/>
          </a:xfrm>
        </p:grpSpPr>
        <p:pic>
          <p:nvPicPr>
            <p:cNvPr id="8" name="Picture 7" descr="population_of_nigeria_from_1980_till_2010 (1)"/>
            <p:cNvPicPr/>
            <p:nvPr/>
          </p:nvPicPr>
          <p:blipFill>
            <a:blip r:embed="rId2">
              <a:extLst>
                <a:ext uri="{28A0092B-C50C-407E-A947-70E740481C1C}">
                  <a14:useLocalDpi xmlns:a14="http://schemas.microsoft.com/office/drawing/2010/main" val="0"/>
                </a:ext>
              </a:extLst>
            </a:blip>
            <a:srcRect/>
            <a:stretch>
              <a:fillRect/>
            </a:stretch>
          </p:blipFill>
          <p:spPr bwMode="auto">
            <a:xfrm>
              <a:off x="1947862" y="3733800"/>
              <a:ext cx="5019675" cy="2886075"/>
            </a:xfrm>
            <a:prstGeom prst="rect">
              <a:avLst/>
            </a:prstGeom>
            <a:noFill/>
            <a:ln w="9525">
              <a:solidFill>
                <a:schemeClr val="tx1">
                  <a:lumMod val="100000"/>
                  <a:lumOff val="0"/>
                </a:schemeClr>
              </a:solidFill>
              <a:miter lim="800000"/>
              <a:headEnd/>
              <a:tailEnd/>
            </a:ln>
          </p:spPr>
        </p:pic>
        <p:cxnSp>
          <p:nvCxnSpPr>
            <p:cNvPr id="9" name="Straight Connector 8"/>
            <p:cNvCxnSpPr/>
            <p:nvPr/>
          </p:nvCxnSpPr>
          <p:spPr bwMode="auto">
            <a:xfrm flipH="1">
              <a:off x="2619288" y="4267200"/>
              <a:ext cx="5984" cy="1761182"/>
            </a:xfrm>
            <a:prstGeom prst="line">
              <a:avLst/>
            </a:prstGeom>
            <a:ln w="1905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bwMode="auto">
            <a:xfrm flipH="1">
              <a:off x="2625272" y="6019800"/>
              <a:ext cx="3886200" cy="0"/>
            </a:xfrm>
            <a:prstGeom prst="line">
              <a:avLst/>
            </a:prstGeom>
            <a:ln w="19050">
              <a:headEnd type="none" w="med" len="med"/>
              <a:tailEnd type="none" w="med" len="med"/>
            </a:ln>
          </p:spPr>
          <p:style>
            <a:lnRef idx="3">
              <a:schemeClr val="dk1"/>
            </a:lnRef>
            <a:fillRef idx="0">
              <a:schemeClr val="dk1"/>
            </a:fillRef>
            <a:effectRef idx="2">
              <a:schemeClr val="dk1"/>
            </a:effectRef>
            <a:fontRef idx="minor">
              <a:schemeClr val="tx1"/>
            </a:fontRef>
          </p:style>
        </p:cxnSp>
      </p:grpSp>
      <p:sp>
        <p:nvSpPr>
          <p:cNvPr id="11" name="Rechteck 3"/>
          <p:cNvSpPr/>
          <p:nvPr/>
        </p:nvSpPr>
        <p:spPr>
          <a:xfrm>
            <a:off x="3127371" y="5638800"/>
            <a:ext cx="3124200" cy="556662"/>
          </a:xfrm>
          <a:prstGeom prst="rect">
            <a:avLst/>
          </a:prstGeom>
          <a:solidFill>
            <a:schemeClr val="accent4">
              <a:alpha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sz="1600" kern="0" dirty="0" smtClean="0"/>
              <a:t>Regular Univariate Time Series</a:t>
            </a:r>
            <a:endParaRPr lang="en-US" sz="1600" kern="0" dirty="0"/>
          </a:p>
        </p:txBody>
      </p:sp>
    </p:spTree>
    <p:extLst>
      <p:ext uri="{BB962C8B-B14F-4D97-AF65-F5344CB8AC3E}">
        <p14:creationId xmlns:p14="http://schemas.microsoft.com/office/powerpoint/2010/main" val="39608420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Features</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12</a:t>
            </a:fld>
            <a:endParaRPr lang="de-DE" dirty="0"/>
          </a:p>
        </p:txBody>
      </p:sp>
      <p:sp>
        <p:nvSpPr>
          <p:cNvPr id="7" name="TextBox 6"/>
          <p:cNvSpPr txBox="1"/>
          <p:nvPr/>
        </p:nvSpPr>
        <p:spPr>
          <a:xfrm>
            <a:off x="1965158" y="1381780"/>
            <a:ext cx="6400800" cy="523220"/>
          </a:xfrm>
          <a:prstGeom prst="rect">
            <a:avLst/>
          </a:prstGeom>
          <a:noFill/>
        </p:spPr>
        <p:txBody>
          <a:bodyPr wrap="square" rtlCol="0">
            <a:spAutoFit/>
          </a:bodyPr>
          <a:lstStyle/>
          <a:p>
            <a:r>
              <a:rPr lang="en-US" sz="1400" dirty="0">
                <a:latin typeface="+mn-lt"/>
              </a:rPr>
              <a:t>They are generally written in a </a:t>
            </a:r>
            <a:r>
              <a:rPr lang="en-US" sz="1400" b="1" dirty="0">
                <a:latin typeface="+mn-lt"/>
              </a:rPr>
              <a:t>predefined order </a:t>
            </a:r>
            <a:r>
              <a:rPr lang="en-US" sz="1400" dirty="0">
                <a:latin typeface="+mn-lt"/>
              </a:rPr>
              <a:t>or some </a:t>
            </a:r>
            <a:r>
              <a:rPr lang="en-US" sz="1400" b="1" dirty="0">
                <a:latin typeface="+mn-lt"/>
              </a:rPr>
              <a:t>aggregated result </a:t>
            </a:r>
            <a:r>
              <a:rPr lang="en-US" sz="1400" dirty="0">
                <a:latin typeface="+mn-lt"/>
              </a:rPr>
              <a:t>based on the need of the user.</a:t>
            </a:r>
          </a:p>
        </p:txBody>
      </p:sp>
      <p:sp>
        <p:nvSpPr>
          <p:cNvPr id="8" name="TextBox 7"/>
          <p:cNvSpPr txBox="1"/>
          <p:nvPr/>
        </p:nvSpPr>
        <p:spPr>
          <a:xfrm>
            <a:off x="1965158" y="2209800"/>
            <a:ext cx="6400800" cy="523220"/>
          </a:xfrm>
          <a:prstGeom prst="rect">
            <a:avLst/>
          </a:prstGeom>
          <a:noFill/>
        </p:spPr>
        <p:txBody>
          <a:bodyPr wrap="square" rtlCol="0">
            <a:spAutoFit/>
          </a:bodyPr>
          <a:lstStyle/>
          <a:p>
            <a:r>
              <a:rPr lang="en-US" sz="1400" dirty="0">
                <a:latin typeface="+mn-lt"/>
              </a:rPr>
              <a:t>The value of a time series in a time period is often </a:t>
            </a:r>
            <a:r>
              <a:rPr lang="en-US" sz="1400" b="1" dirty="0">
                <a:latin typeface="+mn-lt"/>
              </a:rPr>
              <a:t>affected by </a:t>
            </a:r>
            <a:r>
              <a:rPr lang="en-US" sz="1400" dirty="0">
                <a:latin typeface="+mn-lt"/>
              </a:rPr>
              <a:t>the values of </a:t>
            </a:r>
            <a:r>
              <a:rPr lang="en-US" sz="1400" b="1" dirty="0">
                <a:latin typeface="+mn-lt"/>
              </a:rPr>
              <a:t>variables in preceding periods</a:t>
            </a:r>
          </a:p>
        </p:txBody>
      </p:sp>
      <p:sp>
        <p:nvSpPr>
          <p:cNvPr id="9" name="TextBox 8"/>
          <p:cNvSpPr txBox="1"/>
          <p:nvPr/>
        </p:nvSpPr>
        <p:spPr>
          <a:xfrm>
            <a:off x="1965158" y="2971800"/>
            <a:ext cx="6400800" cy="523220"/>
          </a:xfrm>
          <a:prstGeom prst="rect">
            <a:avLst/>
          </a:prstGeom>
          <a:noFill/>
        </p:spPr>
        <p:txBody>
          <a:bodyPr wrap="square" rtlCol="0">
            <a:spAutoFit/>
          </a:bodyPr>
          <a:lstStyle/>
          <a:p>
            <a:r>
              <a:rPr lang="en-US" sz="1400" dirty="0" smtClean="0">
                <a:latin typeface="+mn-lt"/>
              </a:rPr>
              <a:t>Time </a:t>
            </a:r>
            <a:r>
              <a:rPr lang="en-US" sz="1400" dirty="0">
                <a:latin typeface="+mn-lt"/>
              </a:rPr>
              <a:t>series data are usually manipulated as one single </a:t>
            </a:r>
            <a:r>
              <a:rPr lang="en-US" sz="1400" dirty="0" smtClean="0">
                <a:latin typeface="+mn-lt"/>
              </a:rPr>
              <a:t>object. </a:t>
            </a:r>
            <a:r>
              <a:rPr lang="en-US" sz="1400" dirty="0"/>
              <a:t>T</a:t>
            </a:r>
            <a:r>
              <a:rPr lang="en-US" sz="1400" dirty="0" smtClean="0"/>
              <a:t>he </a:t>
            </a:r>
            <a:r>
              <a:rPr lang="en-US" sz="1400" b="1" dirty="0"/>
              <a:t>ordering</a:t>
            </a:r>
            <a:r>
              <a:rPr lang="en-US" sz="1400" dirty="0"/>
              <a:t> often </a:t>
            </a:r>
            <a:r>
              <a:rPr lang="en-US" sz="1400" b="1" dirty="0"/>
              <a:t>represents</a:t>
            </a:r>
            <a:r>
              <a:rPr lang="en-US" sz="1400" dirty="0"/>
              <a:t> </a:t>
            </a:r>
            <a:r>
              <a:rPr lang="en-US" sz="1400" b="1" dirty="0"/>
              <a:t>the</a:t>
            </a:r>
            <a:r>
              <a:rPr lang="en-US" sz="1400" dirty="0"/>
              <a:t> </a:t>
            </a:r>
            <a:r>
              <a:rPr lang="en-US" sz="1400" b="1" dirty="0"/>
              <a:t>dependencies </a:t>
            </a:r>
            <a:r>
              <a:rPr lang="en-US" sz="1400" dirty="0"/>
              <a:t>between the collected data.</a:t>
            </a:r>
            <a:r>
              <a:rPr lang="en-US" sz="1400" dirty="0" smtClean="0">
                <a:latin typeface="+mn-lt"/>
              </a:rPr>
              <a:t> </a:t>
            </a:r>
            <a:endParaRPr lang="en-US" sz="1400" dirty="0">
              <a:latin typeface="+mn-lt"/>
            </a:endParaRPr>
          </a:p>
        </p:txBody>
      </p:sp>
      <p:cxnSp>
        <p:nvCxnSpPr>
          <p:cNvPr id="10" name="Straight Connector 9"/>
          <p:cNvCxnSpPr/>
          <p:nvPr/>
        </p:nvCxnSpPr>
        <p:spPr>
          <a:xfrm>
            <a:off x="473242" y="2133600"/>
            <a:ext cx="80772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73242" y="2904530"/>
            <a:ext cx="80772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3242" y="1293812"/>
            <a:ext cx="80772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3242" y="5942012"/>
            <a:ext cx="80772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65158" y="3677960"/>
            <a:ext cx="6400800" cy="523220"/>
          </a:xfrm>
          <a:prstGeom prst="rect">
            <a:avLst/>
          </a:prstGeom>
          <a:noFill/>
        </p:spPr>
        <p:txBody>
          <a:bodyPr wrap="square" rtlCol="0">
            <a:spAutoFit/>
          </a:bodyPr>
          <a:lstStyle/>
          <a:p>
            <a:r>
              <a:rPr lang="en-US" sz="1400" dirty="0"/>
              <a:t>Time series have a header </a:t>
            </a:r>
            <a:r>
              <a:rPr lang="en-US" sz="1400" dirty="0" smtClean="0"/>
              <a:t>containing </a:t>
            </a:r>
            <a:r>
              <a:rPr lang="en-US" sz="1400" dirty="0"/>
              <a:t>all the metadata about the time series. </a:t>
            </a:r>
            <a:r>
              <a:rPr lang="en-US" sz="1400" dirty="0" smtClean="0"/>
              <a:t>Particularly the </a:t>
            </a:r>
            <a:r>
              <a:rPr lang="en-US" sz="1400" b="1" dirty="0"/>
              <a:t>date-time field </a:t>
            </a:r>
            <a:r>
              <a:rPr lang="en-US" sz="1400" dirty="0" smtClean="0"/>
              <a:t>which </a:t>
            </a:r>
            <a:r>
              <a:rPr lang="en-US" sz="1400" b="1" dirty="0"/>
              <a:t>defines the dataset as a time series</a:t>
            </a:r>
            <a:r>
              <a:rPr lang="en-US" sz="1400" dirty="0"/>
              <a:t>.</a:t>
            </a:r>
            <a:endParaRPr lang="en-US" sz="1400" dirty="0">
              <a:latin typeface="+mn-lt"/>
            </a:endParaRPr>
          </a:p>
        </p:txBody>
      </p:sp>
      <p:sp>
        <p:nvSpPr>
          <p:cNvPr id="15" name="TextBox 14"/>
          <p:cNvSpPr txBox="1"/>
          <p:nvPr/>
        </p:nvSpPr>
        <p:spPr>
          <a:xfrm>
            <a:off x="1965158" y="4505980"/>
            <a:ext cx="6400800" cy="523220"/>
          </a:xfrm>
          <a:prstGeom prst="rect">
            <a:avLst/>
          </a:prstGeom>
          <a:noFill/>
        </p:spPr>
        <p:txBody>
          <a:bodyPr wrap="square" rtlCol="0">
            <a:spAutoFit/>
          </a:bodyPr>
          <a:lstStyle/>
          <a:p>
            <a:r>
              <a:rPr lang="en-US" sz="1400" dirty="0"/>
              <a:t>Data in time series are not necessarily identically distributed but they are </a:t>
            </a:r>
            <a:r>
              <a:rPr lang="en-US" sz="1400" dirty="0" smtClean="0"/>
              <a:t>dependent.</a:t>
            </a:r>
            <a:endParaRPr lang="en-US" sz="1400" dirty="0">
              <a:latin typeface="+mn-lt"/>
            </a:endParaRPr>
          </a:p>
        </p:txBody>
      </p:sp>
      <p:sp>
        <p:nvSpPr>
          <p:cNvPr id="16" name="TextBox 15"/>
          <p:cNvSpPr txBox="1"/>
          <p:nvPr/>
        </p:nvSpPr>
        <p:spPr>
          <a:xfrm>
            <a:off x="1965158" y="5334000"/>
            <a:ext cx="6400800" cy="307777"/>
          </a:xfrm>
          <a:prstGeom prst="rect">
            <a:avLst/>
          </a:prstGeom>
          <a:noFill/>
        </p:spPr>
        <p:txBody>
          <a:bodyPr wrap="square" rtlCol="0">
            <a:spAutoFit/>
          </a:bodyPr>
          <a:lstStyle/>
          <a:p>
            <a:r>
              <a:rPr lang="en-US" sz="1400" dirty="0"/>
              <a:t>T</a:t>
            </a:r>
            <a:r>
              <a:rPr lang="en-US" sz="1400" dirty="0" smtClean="0"/>
              <a:t>he </a:t>
            </a:r>
            <a:r>
              <a:rPr lang="en-US" sz="1400" dirty="0"/>
              <a:t>past behavior of a variable </a:t>
            </a:r>
            <a:r>
              <a:rPr lang="en-US" sz="1400" dirty="0" smtClean="0"/>
              <a:t>can be used to </a:t>
            </a:r>
            <a:r>
              <a:rPr lang="en-US" sz="1400" dirty="0"/>
              <a:t>predict its future behavior</a:t>
            </a:r>
            <a:endParaRPr lang="en-US" sz="1400" dirty="0">
              <a:latin typeface="+mn-lt"/>
            </a:endParaRPr>
          </a:p>
        </p:txBody>
      </p:sp>
      <p:cxnSp>
        <p:nvCxnSpPr>
          <p:cNvPr id="17" name="Straight Connector 16"/>
          <p:cNvCxnSpPr/>
          <p:nvPr/>
        </p:nvCxnSpPr>
        <p:spPr>
          <a:xfrm>
            <a:off x="473242" y="4429780"/>
            <a:ext cx="80772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3242" y="5200710"/>
            <a:ext cx="80772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3242" y="3589992"/>
            <a:ext cx="8077200" cy="158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bwMode="auto">
          <a:xfrm>
            <a:off x="1067932" y="1501303"/>
            <a:ext cx="399484" cy="377376"/>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pitchFamily="34" charset="0"/>
                <a:cs typeface="Arial" pitchFamily="34" charset="0"/>
              </a:rPr>
              <a:t>1</a:t>
            </a:r>
          </a:p>
        </p:txBody>
      </p:sp>
      <p:sp>
        <p:nvSpPr>
          <p:cNvPr id="21" name="Oval 20"/>
          <p:cNvSpPr/>
          <p:nvPr/>
        </p:nvSpPr>
        <p:spPr bwMode="auto">
          <a:xfrm>
            <a:off x="1067932" y="2282722"/>
            <a:ext cx="399484" cy="377376"/>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pitchFamily="34" charset="0"/>
                <a:cs typeface="Arial" pitchFamily="34" charset="0"/>
              </a:rPr>
              <a:t>2</a:t>
            </a:r>
          </a:p>
        </p:txBody>
      </p:sp>
      <p:sp>
        <p:nvSpPr>
          <p:cNvPr id="22" name="Oval 21"/>
          <p:cNvSpPr/>
          <p:nvPr/>
        </p:nvSpPr>
        <p:spPr bwMode="auto">
          <a:xfrm>
            <a:off x="1067932" y="3044722"/>
            <a:ext cx="399484" cy="377376"/>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pitchFamily="34" charset="0"/>
                <a:cs typeface="Arial" pitchFamily="34" charset="0"/>
              </a:rPr>
              <a:t>3</a:t>
            </a:r>
          </a:p>
        </p:txBody>
      </p:sp>
      <p:sp>
        <p:nvSpPr>
          <p:cNvPr id="23" name="Oval 22"/>
          <p:cNvSpPr/>
          <p:nvPr/>
        </p:nvSpPr>
        <p:spPr bwMode="auto">
          <a:xfrm>
            <a:off x="1067932" y="5340902"/>
            <a:ext cx="399484" cy="377376"/>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a:solidFill>
                  <a:schemeClr val="bg1"/>
                </a:solidFill>
                <a:latin typeface="Arial" pitchFamily="34" charset="0"/>
                <a:cs typeface="Arial" pitchFamily="34" charset="0"/>
              </a:rPr>
              <a:t>6</a:t>
            </a:r>
            <a:endParaRPr lang="en-US" sz="1400" b="1" dirty="0" smtClean="0">
              <a:solidFill>
                <a:schemeClr val="bg1"/>
              </a:solidFill>
              <a:latin typeface="Arial" pitchFamily="34" charset="0"/>
              <a:cs typeface="Arial" pitchFamily="34" charset="0"/>
            </a:endParaRPr>
          </a:p>
        </p:txBody>
      </p:sp>
      <p:sp>
        <p:nvSpPr>
          <p:cNvPr id="24" name="Oval 23"/>
          <p:cNvSpPr/>
          <p:nvPr/>
        </p:nvSpPr>
        <p:spPr bwMode="auto">
          <a:xfrm>
            <a:off x="1067932" y="3813624"/>
            <a:ext cx="399484" cy="377376"/>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pitchFamily="34" charset="0"/>
                <a:cs typeface="Arial" pitchFamily="34" charset="0"/>
              </a:rPr>
              <a:t>4</a:t>
            </a:r>
          </a:p>
        </p:txBody>
      </p:sp>
      <p:sp>
        <p:nvSpPr>
          <p:cNvPr id="25" name="Oval 24"/>
          <p:cNvSpPr/>
          <p:nvPr/>
        </p:nvSpPr>
        <p:spPr bwMode="auto">
          <a:xfrm>
            <a:off x="1067932" y="4578902"/>
            <a:ext cx="399484" cy="377376"/>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Arial" pitchFamily="34" charset="0"/>
                <a:cs typeface="Arial" pitchFamily="34" charset="0"/>
              </a:rPr>
              <a:t>5</a:t>
            </a:r>
          </a:p>
        </p:txBody>
      </p:sp>
    </p:spTree>
    <p:extLst>
      <p:ext uri="{BB962C8B-B14F-4D97-AF65-F5344CB8AC3E}">
        <p14:creationId xmlns:p14="http://schemas.microsoft.com/office/powerpoint/2010/main" val="31348649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series in Real World Spreadsheets</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13</a:t>
            </a:fld>
            <a:endParaRPr lang="de-DE" dirty="0"/>
          </a:p>
        </p:txBody>
      </p:sp>
      <p:grpSp>
        <p:nvGrpSpPr>
          <p:cNvPr id="22" name="Group 21"/>
          <p:cNvGrpSpPr/>
          <p:nvPr/>
        </p:nvGrpSpPr>
        <p:grpSpPr>
          <a:xfrm>
            <a:off x="609600" y="1074920"/>
            <a:ext cx="7924800" cy="3344680"/>
            <a:chOff x="609600" y="1074920"/>
            <a:chExt cx="7924800" cy="3344680"/>
          </a:xfrm>
        </p:grpSpPr>
        <p:graphicFrame>
          <p:nvGraphicFramePr>
            <p:cNvPr id="13" name="Chart 12"/>
            <p:cNvGraphicFramePr/>
            <p:nvPr>
              <p:extLst>
                <p:ext uri="{D42A27DB-BD31-4B8C-83A1-F6EECF244321}">
                  <p14:modId xmlns:p14="http://schemas.microsoft.com/office/powerpoint/2010/main" val="1362139213"/>
                </p:ext>
              </p:extLst>
            </p:nvPr>
          </p:nvGraphicFramePr>
          <p:xfrm>
            <a:off x="3657600" y="1905000"/>
            <a:ext cx="4717829" cy="251460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p:cNvGrpSpPr/>
            <p:nvPr/>
          </p:nvGrpSpPr>
          <p:grpSpPr>
            <a:xfrm>
              <a:off x="609600" y="1091611"/>
              <a:ext cx="4114800" cy="3050797"/>
              <a:chOff x="609600" y="1091611"/>
              <a:chExt cx="4114800" cy="3050797"/>
            </a:xfrm>
          </p:grpSpPr>
          <p:graphicFrame>
            <p:nvGraphicFramePr>
              <p:cNvPr id="11" name="Chart 10"/>
              <p:cNvGraphicFramePr/>
              <p:nvPr>
                <p:extLst>
                  <p:ext uri="{D42A27DB-BD31-4B8C-83A1-F6EECF244321}">
                    <p14:modId xmlns:p14="http://schemas.microsoft.com/office/powerpoint/2010/main" val="1545732996"/>
                  </p:ext>
                </p:extLst>
              </p:nvPr>
            </p:nvGraphicFramePr>
            <p:xfrm>
              <a:off x="1066800" y="1796415"/>
              <a:ext cx="3657600" cy="2345993"/>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hteckige Legende 2375"/>
              <p:cNvSpPr/>
              <p:nvPr/>
            </p:nvSpPr>
            <p:spPr bwMode="auto">
              <a:xfrm>
                <a:off x="609600" y="1091611"/>
                <a:ext cx="2133600" cy="845773"/>
              </a:xfrm>
              <a:prstGeom prst="wedgeRectCallout">
                <a:avLst>
                  <a:gd name="adj1" fmla="val 27043"/>
                  <a:gd name="adj2" fmla="val 71240"/>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algn="ctr" fontAlgn="auto">
                  <a:spcBef>
                    <a:spcPts val="0"/>
                  </a:spcBef>
                  <a:spcAft>
                    <a:spcPts val="0"/>
                  </a:spcAft>
                  <a:defRPr/>
                </a:pPr>
                <a:r>
                  <a:rPr lang="en-US" sz="2800" b="1" dirty="0" smtClean="0">
                    <a:solidFill>
                      <a:srgbClr val="FFFFFF"/>
                    </a:solidFill>
                  </a:rPr>
                  <a:t>23% </a:t>
                </a:r>
                <a:r>
                  <a:rPr lang="en-US" sz="1400" dirty="0" smtClean="0">
                    <a:solidFill>
                      <a:srgbClr val="FFFFFF"/>
                    </a:solidFill>
                  </a:rPr>
                  <a:t>Time series</a:t>
                </a:r>
                <a:endParaRPr lang="en-US" sz="1100" dirty="0" smtClean="0">
                  <a:solidFill>
                    <a:srgbClr val="FFFFFF"/>
                  </a:solidFill>
                </a:endParaRPr>
              </a:p>
              <a:p>
                <a:pPr lvl="0" algn="ctr" fontAlgn="auto">
                  <a:spcBef>
                    <a:spcPts val="0"/>
                  </a:spcBef>
                  <a:spcAft>
                    <a:spcPts val="0"/>
                  </a:spcAft>
                  <a:defRPr/>
                </a:pPr>
                <a:r>
                  <a:rPr lang="en-US" sz="1050" i="1" dirty="0">
                    <a:solidFill>
                      <a:srgbClr val="FFFFFF"/>
                    </a:solidFill>
                  </a:rPr>
                  <a:t>f</a:t>
                </a:r>
                <a:r>
                  <a:rPr lang="en-US" sz="1050" i="1" dirty="0" smtClean="0">
                    <a:solidFill>
                      <a:srgbClr val="FFFFFF"/>
                    </a:solidFill>
                  </a:rPr>
                  <a:t>ound in </a:t>
                </a:r>
                <a:r>
                  <a:rPr lang="en-US" sz="1200" b="1" i="1" dirty="0" smtClean="0">
                    <a:solidFill>
                      <a:srgbClr val="FFFFFF"/>
                    </a:solidFill>
                  </a:rPr>
                  <a:t>EUSES Corpus</a:t>
                </a:r>
                <a:endParaRPr lang="en-US" sz="1200" b="1" i="1" dirty="0">
                  <a:solidFill>
                    <a:srgbClr val="FFFFFF"/>
                  </a:solidFill>
                </a:endParaRPr>
              </a:p>
            </p:txBody>
          </p:sp>
        </p:grpSp>
        <p:sp>
          <p:nvSpPr>
            <p:cNvPr id="15" name="Rechteckige Legende 2375"/>
            <p:cNvSpPr/>
            <p:nvPr/>
          </p:nvSpPr>
          <p:spPr bwMode="auto">
            <a:xfrm>
              <a:off x="5783580" y="1074920"/>
              <a:ext cx="2750820" cy="862464"/>
            </a:xfrm>
            <a:prstGeom prst="wedgeRectCallout">
              <a:avLst>
                <a:gd name="adj1" fmla="val -37218"/>
                <a:gd name="adj2" fmla="val 69247"/>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algn="ctr" fontAlgn="auto">
                <a:spcBef>
                  <a:spcPts val="0"/>
                </a:spcBef>
                <a:spcAft>
                  <a:spcPts val="0"/>
                </a:spcAft>
                <a:defRPr/>
              </a:pPr>
              <a:r>
                <a:rPr lang="en-US" sz="2800" b="1" dirty="0" smtClean="0">
                  <a:solidFill>
                    <a:srgbClr val="FFFFFF"/>
                  </a:solidFill>
                </a:rPr>
                <a:t>7% </a:t>
              </a:r>
              <a:r>
                <a:rPr lang="en-US" sz="1400" dirty="0" smtClean="0">
                  <a:solidFill>
                    <a:srgbClr val="FFFFFF"/>
                  </a:solidFill>
                </a:rPr>
                <a:t>Time Series </a:t>
              </a:r>
              <a:endParaRPr lang="en-US" sz="1100" dirty="0" smtClean="0">
                <a:solidFill>
                  <a:srgbClr val="FFFFFF"/>
                </a:solidFill>
              </a:endParaRPr>
            </a:p>
            <a:p>
              <a:pPr lvl="0" algn="ctr" fontAlgn="auto">
                <a:spcBef>
                  <a:spcPts val="0"/>
                </a:spcBef>
                <a:spcAft>
                  <a:spcPts val="0"/>
                </a:spcAft>
                <a:defRPr/>
              </a:pPr>
              <a:r>
                <a:rPr lang="en-US" sz="1050" i="1" dirty="0">
                  <a:solidFill>
                    <a:srgbClr val="FFFFFF"/>
                  </a:solidFill>
                </a:rPr>
                <a:t>f</a:t>
              </a:r>
              <a:r>
                <a:rPr lang="en-US" sz="1050" i="1" dirty="0" smtClean="0">
                  <a:solidFill>
                    <a:srgbClr val="FFFFFF"/>
                  </a:solidFill>
                </a:rPr>
                <a:t>ound in </a:t>
              </a:r>
              <a:r>
                <a:rPr lang="en-US" sz="1100" b="1" i="1" dirty="0" smtClean="0">
                  <a:solidFill>
                    <a:srgbClr val="FFFFFF"/>
                  </a:solidFill>
                </a:rPr>
                <a:t>Enron Spreadsheets Corpus</a:t>
              </a:r>
              <a:endParaRPr lang="en-US" sz="1200" b="1" i="1" dirty="0">
                <a:solidFill>
                  <a:srgbClr val="FFFFFF"/>
                </a:solidFill>
              </a:endParaRPr>
            </a:p>
          </p:txBody>
        </p:sp>
      </p:grpSp>
      <p:grpSp>
        <p:nvGrpSpPr>
          <p:cNvPr id="23" name="Group 22"/>
          <p:cNvGrpSpPr/>
          <p:nvPr/>
        </p:nvGrpSpPr>
        <p:grpSpPr>
          <a:xfrm>
            <a:off x="1485900" y="3918585"/>
            <a:ext cx="6850380" cy="2939415"/>
            <a:chOff x="1485900" y="3918585"/>
            <a:chExt cx="6850380" cy="2939415"/>
          </a:xfrm>
        </p:grpSpPr>
        <p:graphicFrame>
          <p:nvGraphicFramePr>
            <p:cNvPr id="17" name="Chart 16"/>
            <p:cNvGraphicFramePr/>
            <p:nvPr>
              <p:extLst>
                <p:ext uri="{D42A27DB-BD31-4B8C-83A1-F6EECF244321}">
                  <p14:modId xmlns:p14="http://schemas.microsoft.com/office/powerpoint/2010/main" val="2645890148"/>
                </p:ext>
              </p:extLst>
            </p:nvPr>
          </p:nvGraphicFramePr>
          <p:xfrm>
            <a:off x="1485900" y="3918585"/>
            <a:ext cx="4582795" cy="2939415"/>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hteckige Legende 2375"/>
            <p:cNvSpPr/>
            <p:nvPr/>
          </p:nvSpPr>
          <p:spPr bwMode="auto">
            <a:xfrm>
              <a:off x="5821680" y="4413396"/>
              <a:ext cx="2514600" cy="1149204"/>
            </a:xfrm>
            <a:prstGeom prst="wedgeRectCallout">
              <a:avLst>
                <a:gd name="adj1" fmla="val -55785"/>
                <a:gd name="adj2" fmla="val -16671"/>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fontAlgn="auto">
                <a:spcBef>
                  <a:spcPts val="0"/>
                </a:spcBef>
                <a:spcAft>
                  <a:spcPts val="0"/>
                </a:spcAft>
                <a:defRPr/>
              </a:pPr>
              <a:r>
                <a:rPr lang="en-US" sz="3600" b="1" dirty="0" smtClean="0">
                  <a:solidFill>
                    <a:srgbClr val="FFFFFF"/>
                  </a:solidFill>
                </a:rPr>
                <a:t>14% </a:t>
              </a:r>
              <a:r>
                <a:rPr lang="en-US" dirty="0" smtClean="0">
                  <a:solidFill>
                    <a:srgbClr val="FFFFFF"/>
                  </a:solidFill>
                </a:rPr>
                <a:t>Time series</a:t>
              </a:r>
              <a:endParaRPr lang="en-US" sz="1400" dirty="0" smtClean="0">
                <a:solidFill>
                  <a:srgbClr val="FFFFFF"/>
                </a:solidFill>
              </a:endParaRPr>
            </a:p>
            <a:p>
              <a:pPr algn="ctr" fontAlgn="auto">
                <a:spcBef>
                  <a:spcPts val="0"/>
                </a:spcBef>
                <a:spcAft>
                  <a:spcPts val="0"/>
                </a:spcAft>
                <a:defRPr/>
              </a:pPr>
              <a:r>
                <a:rPr lang="en-US" sz="1200" i="1" dirty="0">
                  <a:solidFill>
                    <a:srgbClr val="FFFFFF"/>
                  </a:solidFill>
                </a:rPr>
                <a:t>found in EUSES and </a:t>
              </a:r>
              <a:r>
                <a:rPr lang="en-US" sz="1200" i="1" dirty="0" err="1">
                  <a:solidFill>
                    <a:srgbClr val="FFFFFF"/>
                  </a:solidFill>
                </a:rPr>
                <a:t>Enrons</a:t>
              </a:r>
              <a:r>
                <a:rPr lang="en-US" sz="1200" i="1" dirty="0">
                  <a:solidFill>
                    <a:srgbClr val="FFFFFF"/>
                  </a:solidFill>
                </a:rPr>
                <a:t> Spreadsheet </a:t>
              </a:r>
              <a:r>
                <a:rPr lang="en-US" sz="1200" i="1" dirty="0" smtClean="0">
                  <a:solidFill>
                    <a:srgbClr val="FFFFFF"/>
                  </a:solidFill>
                </a:rPr>
                <a:t>Corpuses</a:t>
              </a:r>
              <a:endParaRPr lang="en-US" sz="1200" i="1" dirty="0">
                <a:solidFill>
                  <a:srgbClr val="FFFFFF"/>
                </a:solidFill>
              </a:endParaRPr>
            </a:p>
          </p:txBody>
        </p:sp>
        <p:sp>
          <p:nvSpPr>
            <p:cNvPr id="20" name="TextBox 19"/>
            <p:cNvSpPr txBox="1"/>
            <p:nvPr/>
          </p:nvSpPr>
          <p:spPr>
            <a:xfrm>
              <a:off x="5791200" y="4111823"/>
              <a:ext cx="79220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400" b="1" dirty="0" smtClean="0">
                  <a:solidFill>
                    <a:schemeClr val="accent4"/>
                  </a:solidFill>
                  <a:latin typeface="Arial" pitchFamily="34" charset="0"/>
                </a:rPr>
                <a:t>Overall</a:t>
              </a:r>
            </a:p>
          </p:txBody>
        </p:sp>
      </p:grpSp>
    </p:spTree>
    <p:extLst>
      <p:ext uri="{BB962C8B-B14F-4D97-AF65-F5344CB8AC3E}">
        <p14:creationId xmlns:p14="http://schemas.microsoft.com/office/powerpoint/2010/main" val="2830002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14</a:t>
            </a:fld>
            <a:endParaRPr lang="de-DE" dirty="0"/>
          </a:p>
        </p:txBody>
      </p:sp>
      <p:grpSp>
        <p:nvGrpSpPr>
          <p:cNvPr id="13" name="Group 12"/>
          <p:cNvGrpSpPr/>
          <p:nvPr/>
        </p:nvGrpSpPr>
        <p:grpSpPr>
          <a:xfrm>
            <a:off x="3276600" y="2158425"/>
            <a:ext cx="2581543" cy="606269"/>
            <a:chOff x="4389624" y="1466719"/>
            <a:chExt cx="2581543" cy="606269"/>
          </a:xfrm>
        </p:grpSpPr>
        <p:sp>
          <p:nvSpPr>
            <p:cNvPr id="14" name="Rounded Rectangle 13"/>
            <p:cNvSpPr>
              <a:spLocks/>
            </p:cNvSpPr>
            <p:nvPr/>
          </p:nvSpPr>
          <p:spPr>
            <a:xfrm>
              <a:off x="4698011"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89624" y="1466719"/>
              <a:ext cx="2581543" cy="584775"/>
            </a:xfrm>
            <a:prstGeom prst="rect">
              <a:avLst/>
            </a:prstGeom>
            <a:noFill/>
          </p:spPr>
          <p:txBody>
            <a:bodyPr wrap="square" rtlCol="0">
              <a:spAutoFit/>
            </a:bodyPr>
            <a:lstStyle/>
            <a:p>
              <a:pPr lvl="0" algn="ctr"/>
              <a:r>
                <a:rPr lang="en-US" sz="1600" b="1" dirty="0">
                  <a:solidFill>
                    <a:srgbClr val="000000"/>
                  </a:solidFill>
                </a:rPr>
                <a:t>Analysis of </a:t>
              </a:r>
              <a:r>
                <a:rPr lang="en-US" sz="1600" b="1" dirty="0" smtClean="0">
                  <a:solidFill>
                    <a:srgbClr val="000000"/>
                  </a:solidFill>
                </a:rPr>
                <a:t>Existing</a:t>
              </a:r>
            </a:p>
            <a:p>
              <a:pPr lvl="0" algn="ctr"/>
              <a:r>
                <a:rPr lang="en-US" sz="1600" b="1" dirty="0" smtClean="0">
                  <a:solidFill>
                    <a:srgbClr val="000000"/>
                  </a:solidFill>
                </a:rPr>
                <a:t>Time Series Tools </a:t>
              </a:r>
              <a:endParaRPr lang="en-US" sz="1600" b="1" dirty="0">
                <a:solidFill>
                  <a:srgbClr val="000000"/>
                </a:solidFill>
              </a:endParaRPr>
            </a:p>
          </p:txBody>
        </p:sp>
      </p:grpSp>
      <p:sp>
        <p:nvSpPr>
          <p:cNvPr id="17" name="Oval 16"/>
          <p:cNvSpPr/>
          <p:nvPr/>
        </p:nvSpPr>
        <p:spPr bwMode="auto">
          <a:xfrm>
            <a:off x="4315659" y="1524000"/>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3</a:t>
            </a:r>
          </a:p>
        </p:txBody>
      </p:sp>
      <p:grpSp>
        <p:nvGrpSpPr>
          <p:cNvPr id="3" name="Group 2"/>
          <p:cNvGrpSpPr/>
          <p:nvPr/>
        </p:nvGrpSpPr>
        <p:grpSpPr>
          <a:xfrm>
            <a:off x="2743200" y="2743200"/>
            <a:ext cx="3831445" cy="1446550"/>
            <a:chOff x="2819400" y="3927397"/>
            <a:chExt cx="3831445" cy="1446550"/>
          </a:xfrm>
        </p:grpSpPr>
        <p:sp>
          <p:nvSpPr>
            <p:cNvPr id="18" name="Rechteckige Legende 2375"/>
            <p:cNvSpPr/>
            <p:nvPr/>
          </p:nvSpPr>
          <p:spPr bwMode="auto">
            <a:xfrm>
              <a:off x="2819400" y="4114800"/>
              <a:ext cx="3802823" cy="1030547"/>
            </a:xfrm>
            <a:prstGeom prst="wedgeRectCallout">
              <a:avLst>
                <a:gd name="adj1" fmla="val -50104"/>
                <a:gd name="adj2" fmla="val -14361"/>
              </a:avLst>
            </a:prstGeom>
            <a:solidFill>
              <a:srgbClr val="333333"/>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400" dirty="0" smtClean="0">
                  <a:solidFill>
                    <a:srgbClr val="FFFFFF"/>
                  </a:solidFill>
                </a:rPr>
                <a:t>Which </a:t>
              </a:r>
              <a:r>
                <a:rPr lang="en-US" sz="1400" dirty="0">
                  <a:solidFill>
                    <a:srgbClr val="FFFFFF"/>
                  </a:solidFill>
                </a:rPr>
                <a:t>are the current </a:t>
              </a:r>
              <a:r>
                <a:rPr lang="en-US" sz="1400" dirty="0" smtClean="0">
                  <a:solidFill>
                    <a:srgbClr val="FFFFFF"/>
                  </a:solidFill>
                </a:rPr>
                <a:t>tools used </a:t>
              </a:r>
              <a:r>
                <a:rPr lang="en-US" sz="1400" dirty="0">
                  <a:solidFill>
                    <a:srgbClr val="FFFFFF"/>
                  </a:solidFill>
                </a:rPr>
                <a:t>for managing and analyzing time-series?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What </a:t>
              </a:r>
              <a:r>
                <a:rPr lang="en-US" sz="1400" dirty="0">
                  <a:solidFill>
                    <a:srgbClr val="FFFFFF"/>
                  </a:solidFill>
                </a:rPr>
                <a:t>are their strengths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and </a:t>
              </a:r>
              <a:r>
                <a:rPr lang="en-US" sz="1400" dirty="0">
                  <a:solidFill>
                    <a:srgbClr val="FFFFFF"/>
                  </a:solidFill>
                </a:rPr>
                <a:t>weaknesses?</a:t>
              </a:r>
            </a:p>
          </p:txBody>
        </p:sp>
        <p:sp>
          <p:nvSpPr>
            <p:cNvPr id="19" name="TextBox 18"/>
            <p:cNvSpPr txBox="1"/>
            <p:nvPr/>
          </p:nvSpPr>
          <p:spPr>
            <a:xfrm>
              <a:off x="5943600" y="3927397"/>
              <a:ext cx="707245" cy="14465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8800" b="1" dirty="0" smtClean="0">
                  <a:solidFill>
                    <a:schemeClr val="accent3"/>
                  </a:solidFill>
                  <a:latin typeface="Calibri" panose="020F0502020204030204" pitchFamily="34" charset="0"/>
                  <a:cs typeface="Times New Roman" panose="02020603050405020304" pitchFamily="18" charset="0"/>
                </a:rPr>
                <a:t>?</a:t>
              </a:r>
            </a:p>
          </p:txBody>
        </p:sp>
      </p:grpSp>
    </p:spTree>
    <p:extLst>
      <p:ext uri="{BB962C8B-B14F-4D97-AF65-F5344CB8AC3E}">
        <p14:creationId xmlns:p14="http://schemas.microsoft.com/office/powerpoint/2010/main" val="38944854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Existing Time Series Tools - Approach</a:t>
            </a:r>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15</a:t>
            </a:fld>
            <a:endParaRPr lang="de-DE" dirty="0"/>
          </a:p>
        </p:txBody>
      </p:sp>
      <p:sp>
        <p:nvSpPr>
          <p:cNvPr id="8" name="Rechteck 3"/>
          <p:cNvSpPr/>
          <p:nvPr/>
        </p:nvSpPr>
        <p:spPr>
          <a:xfrm>
            <a:off x="508000" y="1143000"/>
            <a:ext cx="7874000" cy="2819400"/>
          </a:xfrm>
          <a:prstGeom prst="rect">
            <a:avLst/>
          </a:prstGeom>
          <a:solidFill>
            <a:schemeClr val="accent4">
              <a:alpha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buFont typeface="Arial" panose="020B0604020202020204" pitchFamily="34" charset="0"/>
              <a:buChar char="•"/>
            </a:pPr>
            <a:r>
              <a:rPr lang="en-US" sz="1600" dirty="0" smtClean="0"/>
              <a:t>The tools that were analyzed were chosen on the basis of their </a:t>
            </a:r>
            <a:r>
              <a:rPr lang="en-US" sz="1600" b="1" dirty="0" smtClean="0"/>
              <a:t>popularity</a:t>
            </a:r>
            <a:r>
              <a:rPr lang="en-US" sz="1600" dirty="0" smtClean="0"/>
              <a:t> and </a:t>
            </a:r>
            <a:r>
              <a:rPr lang="en-US" sz="1600" b="1" dirty="0" smtClean="0"/>
              <a:t>user-base</a:t>
            </a:r>
            <a:r>
              <a:rPr lang="en-US" sz="1600" dirty="0" smtClean="0"/>
              <a:t> (</a:t>
            </a:r>
            <a:r>
              <a:rPr lang="en-US" sz="1200" dirty="0" smtClean="0"/>
              <a:t>rankings and reviews by</a:t>
            </a:r>
            <a:r>
              <a:rPr lang="en-US" sz="1050" dirty="0" smtClean="0">
                <a:solidFill>
                  <a:schemeClr val="bg1"/>
                </a:solidFill>
              </a:rPr>
              <a:t> </a:t>
            </a:r>
            <a:r>
              <a:rPr lang="en-US" sz="1200" i="1" dirty="0">
                <a:solidFill>
                  <a:schemeClr val="bg1"/>
                </a:solidFill>
              </a:rPr>
              <a:t>(McCullough &amp; Vinod, 1999), (Zhu &amp; </a:t>
            </a:r>
            <a:r>
              <a:rPr lang="en-US" sz="1200" i="1" dirty="0" err="1">
                <a:solidFill>
                  <a:schemeClr val="bg1"/>
                </a:solidFill>
              </a:rPr>
              <a:t>Kuljaca</a:t>
            </a:r>
            <a:r>
              <a:rPr lang="en-US" sz="1200" i="1" dirty="0">
                <a:solidFill>
                  <a:schemeClr val="bg1"/>
                </a:solidFill>
              </a:rPr>
              <a:t>, 2005) and (</a:t>
            </a:r>
            <a:r>
              <a:rPr lang="en-US" sz="1200" i="1" dirty="0" err="1">
                <a:solidFill>
                  <a:schemeClr val="bg1"/>
                </a:solidFill>
              </a:rPr>
              <a:t>Zaslavsky</a:t>
            </a:r>
            <a:r>
              <a:rPr lang="en-US" sz="1200" i="1" dirty="0">
                <a:solidFill>
                  <a:schemeClr val="bg1"/>
                </a:solidFill>
              </a:rPr>
              <a:t>, 2014).</a:t>
            </a:r>
            <a:r>
              <a:rPr lang="en-US" sz="1600" dirty="0" smtClean="0">
                <a:solidFill>
                  <a:schemeClr val="bg1"/>
                </a:solidFill>
              </a:rPr>
              <a:t>)</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Two </a:t>
            </a:r>
            <a:r>
              <a:rPr lang="en-US" sz="1600" dirty="0"/>
              <a:t>sets of analysis were made:</a:t>
            </a:r>
          </a:p>
          <a:p>
            <a:pPr marL="642937" lvl="1" indent="-285750">
              <a:buFont typeface="Arial" panose="020B0604020202020204" pitchFamily="34" charset="0"/>
              <a:buChar char="•"/>
            </a:pPr>
            <a:r>
              <a:rPr lang="en-US" sz="1600" dirty="0"/>
              <a:t>Analysis based on requirements </a:t>
            </a:r>
            <a:r>
              <a:rPr lang="en-US" sz="1600" dirty="0" smtClean="0"/>
              <a:t>from </a:t>
            </a:r>
            <a:r>
              <a:rPr lang="en-US" sz="1600" dirty="0"/>
              <a:t>an </a:t>
            </a:r>
            <a:r>
              <a:rPr lang="en-US" sz="1600" b="1" dirty="0"/>
              <a:t>end-user perspective</a:t>
            </a:r>
            <a:r>
              <a:rPr lang="en-US" sz="1600" dirty="0"/>
              <a:t>: </a:t>
            </a:r>
            <a:r>
              <a:rPr lang="en-US" sz="1600" dirty="0" smtClean="0"/>
              <a:t/>
            </a:r>
            <a:br>
              <a:rPr lang="en-US" sz="1600" dirty="0" smtClean="0"/>
            </a:br>
            <a:r>
              <a:rPr lang="en-US" sz="1600" dirty="0" smtClean="0"/>
              <a:t>interviews </a:t>
            </a:r>
            <a:r>
              <a:rPr lang="en-US" sz="1600" dirty="0"/>
              <a:t>and discussions of end-users on online forums and social media. </a:t>
            </a:r>
          </a:p>
          <a:p>
            <a:pPr marL="642937" lvl="1" indent="-285750">
              <a:buFont typeface="Arial" panose="020B0604020202020204" pitchFamily="34" charset="0"/>
              <a:buChar char="•"/>
            </a:pPr>
            <a:endParaRPr lang="en-US" sz="1600" dirty="0" smtClean="0"/>
          </a:p>
          <a:p>
            <a:pPr marL="642937" lvl="1" indent="-285750">
              <a:buFont typeface="Arial" panose="020B0604020202020204" pitchFamily="34" charset="0"/>
              <a:buChar char="•"/>
            </a:pPr>
            <a:r>
              <a:rPr lang="en-US" sz="1600" dirty="0" smtClean="0"/>
              <a:t>Analysis </a:t>
            </a:r>
            <a:r>
              <a:rPr lang="en-US" sz="1600" dirty="0"/>
              <a:t>on the basis of their </a:t>
            </a:r>
            <a:r>
              <a:rPr lang="en-US" sz="1600" b="1" dirty="0"/>
              <a:t>support for thesis </a:t>
            </a:r>
            <a:r>
              <a:rPr lang="en-US" sz="1600" b="1" dirty="0" smtClean="0"/>
              <a:t>objectives</a:t>
            </a:r>
            <a:r>
              <a:rPr lang="en-US" sz="1600" dirty="0" smtClean="0"/>
              <a:t>: </a:t>
            </a:r>
            <a:br>
              <a:rPr lang="en-US" sz="1600" dirty="0" smtClean="0"/>
            </a:br>
            <a:r>
              <a:rPr lang="en-US" sz="1600" dirty="0" smtClean="0"/>
              <a:t>i.e</a:t>
            </a:r>
            <a:r>
              <a:rPr lang="en-US" sz="1600" dirty="0"/>
              <a:t>. time series management, transformation, analysis and visualization.</a:t>
            </a:r>
          </a:p>
        </p:txBody>
      </p:sp>
    </p:spTree>
    <p:extLst>
      <p:ext uri="{BB962C8B-B14F-4D97-AF65-F5344CB8AC3E}">
        <p14:creationId xmlns:p14="http://schemas.microsoft.com/office/powerpoint/2010/main" val="17860165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Analysis of Existing Time Series Tools – </a:t>
            </a:r>
            <a:r>
              <a:rPr lang="en-US" sz="2000" b="1" dirty="0" smtClean="0"/>
              <a:t>End-user perspective</a:t>
            </a:r>
            <a:endParaRPr lang="en-US" sz="2000" b="1"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16</a:t>
            </a:fld>
            <a:endParaRPr lang="de-DE" dirty="0"/>
          </a:p>
        </p:txBody>
      </p:sp>
      <p:sp>
        <p:nvSpPr>
          <p:cNvPr id="9" name="TextBox 8"/>
          <p:cNvSpPr txBox="1"/>
          <p:nvPr/>
        </p:nvSpPr>
        <p:spPr>
          <a:xfrm>
            <a:off x="685800" y="6248400"/>
            <a:ext cx="371768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900" dirty="0" smtClean="0">
                <a:latin typeface="Arial" pitchFamily="34" charset="0"/>
              </a:rPr>
              <a:t>*MS Excel was analyzed based on its add-ins for time series analysis</a:t>
            </a:r>
          </a:p>
          <a:p>
            <a:r>
              <a:rPr lang="en-US" sz="900" dirty="0" smtClean="0">
                <a:latin typeface="Arial" pitchFamily="34" charset="0"/>
              </a:rPr>
              <a:t>**</a:t>
            </a:r>
            <a:r>
              <a:rPr lang="en-US" sz="900" dirty="0" err="1" smtClean="0">
                <a:latin typeface="Arial" pitchFamily="34" charset="0"/>
              </a:rPr>
              <a:t>OpenEpi</a:t>
            </a:r>
            <a:r>
              <a:rPr lang="en-US" sz="900" dirty="0" smtClean="0">
                <a:latin typeface="Arial" pitchFamily="34" charset="0"/>
              </a:rPr>
              <a:t> is a web-based tool</a:t>
            </a:r>
          </a:p>
        </p:txBody>
      </p:sp>
      <p:graphicFrame>
        <p:nvGraphicFramePr>
          <p:cNvPr id="11" name="Table 10"/>
          <p:cNvGraphicFramePr>
            <a:graphicFrameLocks noGrp="1"/>
          </p:cNvGraphicFramePr>
          <p:nvPr>
            <p:extLst>
              <p:ext uri="{D42A27DB-BD31-4B8C-83A1-F6EECF244321}">
                <p14:modId xmlns:p14="http://schemas.microsoft.com/office/powerpoint/2010/main" val="1947110287"/>
              </p:ext>
            </p:extLst>
          </p:nvPr>
        </p:nvGraphicFramePr>
        <p:xfrm>
          <a:off x="609599" y="981076"/>
          <a:ext cx="7772402" cy="5234921"/>
        </p:xfrm>
        <a:graphic>
          <a:graphicData uri="http://schemas.openxmlformats.org/drawingml/2006/table">
            <a:tbl>
              <a:tblPr/>
              <a:tblGrid>
                <a:gridCol w="1521396"/>
                <a:gridCol w="1242348"/>
                <a:gridCol w="1326730"/>
                <a:gridCol w="1124546"/>
                <a:gridCol w="1376859"/>
                <a:gridCol w="1180523"/>
              </a:tblGrid>
              <a:tr h="466724">
                <a:tc>
                  <a:txBody>
                    <a:bodyPr/>
                    <a:lstStyle/>
                    <a:p>
                      <a:pPr algn="l">
                        <a:lnSpc>
                          <a:spcPct val="150000"/>
                        </a:lnSpc>
                        <a:spcAft>
                          <a:spcPts val="0"/>
                        </a:spcAft>
                      </a:pPr>
                      <a:r>
                        <a:rPr lang="de-DE" sz="900" b="1" dirty="0">
                          <a:solidFill>
                            <a:srgbClr val="000000"/>
                          </a:solidFill>
                          <a:effectLst/>
                          <a:latin typeface="Arial"/>
                          <a:ea typeface="Times New Roman"/>
                          <a:cs typeface="Arial"/>
                        </a:rPr>
                        <a:t>Time Series Tool</a:t>
                      </a:r>
                      <a:endParaRPr lang="en-US" sz="1000" dirty="0">
                        <a:solidFill>
                          <a:srgbClr val="000000"/>
                        </a:solidFill>
                        <a:effectLst/>
                        <a:latin typeface="Arial"/>
                        <a:ea typeface="Times New Roman"/>
                        <a:cs typeface="Times New Roman"/>
                      </a:endParaRPr>
                    </a:p>
                  </a:txBody>
                  <a:tcPr marL="61873" marR="618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n-US" sz="900" b="1">
                          <a:solidFill>
                            <a:srgbClr val="000000"/>
                          </a:solidFill>
                          <a:effectLst/>
                          <a:latin typeface="Arial"/>
                          <a:ea typeface="Times New Roman"/>
                          <a:cs typeface="Arial"/>
                        </a:rPr>
                        <a:t>User friendliness</a:t>
                      </a:r>
                      <a:endParaRPr lang="en-US" sz="1000">
                        <a:solidFill>
                          <a:srgbClr val="000000"/>
                        </a:solidFill>
                        <a:effectLst/>
                        <a:latin typeface="Arial"/>
                        <a:ea typeface="Times New Roman"/>
                        <a:cs typeface="Times New Roman"/>
                      </a:endParaRPr>
                    </a:p>
                  </a:txBody>
                  <a:tcPr marL="61873" marR="618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n-US" sz="900" b="1" dirty="0">
                          <a:solidFill>
                            <a:srgbClr val="000000"/>
                          </a:solidFill>
                          <a:effectLst/>
                          <a:latin typeface="Arial"/>
                          <a:ea typeface="Times New Roman"/>
                          <a:cs typeface="Arial"/>
                        </a:rPr>
                        <a:t>Front-end/GUI </a:t>
                      </a:r>
                      <a:endParaRPr lang="en-US" sz="1000" dirty="0">
                        <a:solidFill>
                          <a:srgbClr val="000000"/>
                        </a:solidFill>
                        <a:effectLst/>
                        <a:latin typeface="Arial"/>
                        <a:ea typeface="Times New Roman"/>
                        <a:cs typeface="Times New Roman"/>
                      </a:endParaRPr>
                    </a:p>
                  </a:txBody>
                  <a:tcPr marL="61873" marR="618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n-US" sz="900" b="1">
                          <a:solidFill>
                            <a:srgbClr val="000000"/>
                          </a:solidFill>
                          <a:effectLst/>
                          <a:latin typeface="Arial"/>
                          <a:ea typeface="Times New Roman"/>
                          <a:cs typeface="Arial"/>
                        </a:rPr>
                        <a:t>Support for time series analysis</a:t>
                      </a:r>
                      <a:endParaRPr lang="en-US" sz="1000">
                        <a:solidFill>
                          <a:srgbClr val="000000"/>
                        </a:solidFill>
                        <a:effectLst/>
                        <a:latin typeface="Arial"/>
                        <a:ea typeface="Times New Roman"/>
                        <a:cs typeface="Times New Roman"/>
                      </a:endParaRPr>
                    </a:p>
                  </a:txBody>
                  <a:tcPr marL="61873" marR="618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b="1">
                          <a:solidFill>
                            <a:srgbClr val="000000"/>
                          </a:solidFill>
                          <a:effectLst/>
                          <a:latin typeface="Arial"/>
                          <a:ea typeface="Times New Roman"/>
                          <a:cs typeface="Arial"/>
                        </a:rPr>
                        <a:t>Non functional requirements</a:t>
                      </a:r>
                      <a:endParaRPr lang="en-US" sz="1000">
                        <a:solidFill>
                          <a:srgbClr val="000000"/>
                        </a:solidFill>
                        <a:effectLst/>
                        <a:latin typeface="Arial"/>
                        <a:ea typeface="Times New Roman"/>
                        <a:cs typeface="Times New Roman"/>
                      </a:endParaRPr>
                    </a:p>
                  </a:txBody>
                  <a:tcPr marL="61873" marR="618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b="1">
                          <a:solidFill>
                            <a:srgbClr val="000000"/>
                          </a:solidFill>
                          <a:effectLst/>
                          <a:latin typeface="Arial"/>
                          <a:ea typeface="Times New Roman"/>
                          <a:cs typeface="Arial"/>
                        </a:rPr>
                        <a:t>Cost &amp; Availability</a:t>
                      </a:r>
                      <a:endParaRPr lang="en-US" sz="1000">
                        <a:solidFill>
                          <a:srgbClr val="000000"/>
                        </a:solidFill>
                        <a:effectLst/>
                        <a:latin typeface="Arial"/>
                        <a:ea typeface="Times New Roman"/>
                        <a:cs typeface="Times New Roman"/>
                      </a:endParaRPr>
                    </a:p>
                  </a:txBody>
                  <a:tcPr marL="61873" marR="618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872">
                <a:tc>
                  <a:txBody>
                    <a:bodyPr/>
                    <a:lstStyle/>
                    <a:p>
                      <a:pPr algn="l">
                        <a:lnSpc>
                          <a:spcPct val="150000"/>
                        </a:lnSpc>
                        <a:spcAft>
                          <a:spcPts val="0"/>
                        </a:spcAft>
                      </a:pPr>
                      <a:r>
                        <a:rPr lang="de-DE" sz="900" b="1" dirty="0">
                          <a:solidFill>
                            <a:srgbClr val="000000"/>
                          </a:solidFill>
                          <a:effectLst/>
                          <a:latin typeface="Arial"/>
                          <a:ea typeface="Times New Roman"/>
                          <a:cs typeface="Arial"/>
                        </a:rPr>
                        <a:t>MATLAB</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dirty="0">
                          <a:solidFill>
                            <a:srgbClr val="000000"/>
                          </a:solidFill>
                          <a:effectLst/>
                          <a:latin typeface="Arial"/>
                          <a:ea typeface="Times New Roman"/>
                          <a:cs typeface="Arial"/>
                        </a:rPr>
                        <a:t>Moderate</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Advanced</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Good</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l">
                        <a:lnSpc>
                          <a:spcPct val="150000"/>
                        </a:lnSpc>
                        <a:spcAft>
                          <a:spcPts val="0"/>
                        </a:spcAft>
                      </a:pPr>
                      <a:r>
                        <a:rPr lang="de-DE" sz="900" dirty="0">
                          <a:solidFill>
                            <a:srgbClr val="000000"/>
                          </a:solidFill>
                          <a:effectLst/>
                          <a:latin typeface="Arial"/>
                          <a:ea typeface="Times New Roman"/>
                          <a:cs typeface="Arial"/>
                        </a:rPr>
                        <a:t>High</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r>
              <a:tr h="340872">
                <a:tc>
                  <a:txBody>
                    <a:bodyPr/>
                    <a:lstStyle/>
                    <a:p>
                      <a:pPr algn="l">
                        <a:lnSpc>
                          <a:spcPct val="150000"/>
                        </a:lnSpc>
                        <a:spcAft>
                          <a:spcPts val="0"/>
                        </a:spcAft>
                      </a:pPr>
                      <a:r>
                        <a:rPr lang="de-DE" sz="900" b="1" dirty="0">
                          <a:solidFill>
                            <a:srgbClr val="000000"/>
                          </a:solidFill>
                          <a:effectLst/>
                          <a:latin typeface="Arial"/>
                          <a:ea typeface="Times New Roman"/>
                          <a:cs typeface="Arial"/>
                        </a:rPr>
                        <a:t>SAS/ETS</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Good</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Advanced</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Good</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Medium</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40872">
                <a:tc>
                  <a:txBody>
                    <a:bodyPr/>
                    <a:lstStyle/>
                    <a:p>
                      <a:pPr algn="l">
                        <a:lnSpc>
                          <a:spcPct val="150000"/>
                        </a:lnSpc>
                        <a:spcAft>
                          <a:spcPts val="0"/>
                        </a:spcAft>
                      </a:pPr>
                      <a:r>
                        <a:rPr lang="de-DE" sz="900" b="1" dirty="0">
                          <a:solidFill>
                            <a:srgbClr val="000000"/>
                          </a:solidFill>
                          <a:effectLst/>
                          <a:latin typeface="Arial"/>
                          <a:ea typeface="Times New Roman"/>
                          <a:cs typeface="Arial"/>
                        </a:rPr>
                        <a:t>MS Excel*</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Low</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323112">
                <a:tc>
                  <a:txBody>
                    <a:bodyPr/>
                    <a:lstStyle/>
                    <a:p>
                      <a:pPr algn="l">
                        <a:lnSpc>
                          <a:spcPct val="150000"/>
                        </a:lnSpc>
                        <a:spcAft>
                          <a:spcPts val="0"/>
                        </a:spcAft>
                      </a:pPr>
                      <a:r>
                        <a:rPr lang="de-DE" sz="900" b="1" dirty="0">
                          <a:solidFill>
                            <a:srgbClr val="000000"/>
                          </a:solidFill>
                          <a:effectLst/>
                          <a:latin typeface="Arial"/>
                          <a:ea typeface="Times New Roman"/>
                          <a:cs typeface="Arial"/>
                        </a:rPr>
                        <a:t>Mathematica</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Difficult</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Advanced</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Medium</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40872">
                <a:tc>
                  <a:txBody>
                    <a:bodyPr/>
                    <a:lstStyle/>
                    <a:p>
                      <a:pPr algn="l">
                        <a:lnSpc>
                          <a:spcPct val="150000"/>
                        </a:lnSpc>
                        <a:spcAft>
                          <a:spcPts val="0"/>
                        </a:spcAft>
                      </a:pPr>
                      <a:r>
                        <a:rPr lang="de-DE" sz="900" b="1" dirty="0">
                          <a:solidFill>
                            <a:srgbClr val="000000"/>
                          </a:solidFill>
                          <a:effectLst/>
                          <a:latin typeface="Arial"/>
                          <a:ea typeface="Times New Roman"/>
                          <a:cs typeface="Arial"/>
                        </a:rPr>
                        <a:t>MINITAB</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Good</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High</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r>
              <a:tr h="340872">
                <a:tc>
                  <a:txBody>
                    <a:bodyPr/>
                    <a:lstStyle/>
                    <a:p>
                      <a:pPr algn="l">
                        <a:lnSpc>
                          <a:spcPct val="150000"/>
                        </a:lnSpc>
                        <a:spcAft>
                          <a:spcPts val="0"/>
                        </a:spcAft>
                      </a:pPr>
                      <a:r>
                        <a:rPr lang="de-DE" sz="900" b="1" dirty="0">
                          <a:solidFill>
                            <a:srgbClr val="000000"/>
                          </a:solidFill>
                          <a:effectLst/>
                          <a:latin typeface="Arial"/>
                          <a:ea typeface="Times New Roman"/>
                          <a:cs typeface="Arial"/>
                        </a:rPr>
                        <a:t>SPSS</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dirty="0">
                          <a:solidFill>
                            <a:srgbClr val="000000"/>
                          </a:solidFill>
                          <a:effectLst/>
                          <a:latin typeface="Arial"/>
                          <a:ea typeface="Times New Roman"/>
                          <a:cs typeface="Arial"/>
                        </a:rPr>
                        <a:t>Fair</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Good</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High</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r>
              <a:tr h="340872">
                <a:tc>
                  <a:txBody>
                    <a:bodyPr/>
                    <a:lstStyle/>
                    <a:p>
                      <a:pPr algn="l">
                        <a:lnSpc>
                          <a:spcPct val="150000"/>
                        </a:lnSpc>
                        <a:spcAft>
                          <a:spcPts val="0"/>
                        </a:spcAft>
                      </a:pPr>
                      <a:r>
                        <a:rPr lang="de-DE" sz="900" b="1" dirty="0">
                          <a:solidFill>
                            <a:srgbClr val="000000"/>
                          </a:solidFill>
                          <a:effectLst/>
                          <a:latin typeface="Arial"/>
                          <a:ea typeface="Times New Roman"/>
                          <a:cs typeface="Arial"/>
                        </a:rPr>
                        <a:t>Systat</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High</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r>
              <a:tr h="412484">
                <a:tc>
                  <a:txBody>
                    <a:bodyPr/>
                    <a:lstStyle/>
                    <a:p>
                      <a:pPr algn="l">
                        <a:lnSpc>
                          <a:spcPct val="150000"/>
                        </a:lnSpc>
                        <a:spcAft>
                          <a:spcPts val="0"/>
                        </a:spcAft>
                      </a:pPr>
                      <a:r>
                        <a:rPr lang="de-DE" sz="900" b="1" dirty="0">
                          <a:solidFill>
                            <a:srgbClr val="000000"/>
                          </a:solidFill>
                          <a:effectLst/>
                          <a:latin typeface="Arial"/>
                          <a:ea typeface="Times New Roman"/>
                          <a:cs typeface="Arial"/>
                        </a:rPr>
                        <a:t>DTREG Analysis &amp; Forecasting</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Difficult</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Poor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High</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r>
              <a:tr h="340872">
                <a:tc>
                  <a:txBody>
                    <a:bodyPr/>
                    <a:lstStyle/>
                    <a:p>
                      <a:pPr algn="l">
                        <a:lnSpc>
                          <a:spcPct val="150000"/>
                        </a:lnSpc>
                        <a:spcAft>
                          <a:spcPts val="0"/>
                        </a:spcAft>
                      </a:pPr>
                      <a:r>
                        <a:rPr lang="de-DE" sz="900" b="1" dirty="0">
                          <a:solidFill>
                            <a:srgbClr val="000000"/>
                          </a:solidFill>
                          <a:effectLst/>
                          <a:latin typeface="Arial"/>
                          <a:ea typeface="Times New Roman"/>
                          <a:cs typeface="Arial"/>
                        </a:rPr>
                        <a:t>Weka</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Free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340872">
                <a:tc>
                  <a:txBody>
                    <a:bodyPr/>
                    <a:lstStyle/>
                    <a:p>
                      <a:pPr algn="l">
                        <a:lnSpc>
                          <a:spcPct val="150000"/>
                        </a:lnSpc>
                        <a:spcAft>
                          <a:spcPts val="0"/>
                        </a:spcAft>
                      </a:pPr>
                      <a:r>
                        <a:rPr lang="de-DE" sz="900" b="1" dirty="0">
                          <a:solidFill>
                            <a:srgbClr val="000000"/>
                          </a:solidFill>
                          <a:effectLst/>
                          <a:latin typeface="Arial"/>
                          <a:ea typeface="Times New Roman"/>
                          <a:cs typeface="Arial"/>
                        </a:rPr>
                        <a:t>GMDH Shell</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Easy</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Poor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Medium</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40872">
                <a:tc>
                  <a:txBody>
                    <a:bodyPr/>
                    <a:lstStyle/>
                    <a:p>
                      <a:pPr algn="l">
                        <a:lnSpc>
                          <a:spcPct val="150000"/>
                        </a:lnSpc>
                        <a:spcAft>
                          <a:spcPts val="0"/>
                        </a:spcAft>
                      </a:pPr>
                      <a:r>
                        <a:rPr lang="de-DE" sz="900" b="1" dirty="0">
                          <a:solidFill>
                            <a:srgbClr val="000000"/>
                          </a:solidFill>
                          <a:effectLst/>
                          <a:latin typeface="Arial"/>
                          <a:ea typeface="Times New Roman"/>
                          <a:cs typeface="Arial"/>
                        </a:rPr>
                        <a:t>R Language</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Difficult</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Poor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Advanced</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dirty="0">
                          <a:solidFill>
                            <a:srgbClr val="000000"/>
                          </a:solidFill>
                          <a:effectLst/>
                          <a:latin typeface="Arial"/>
                          <a:ea typeface="Times New Roman"/>
                          <a:cs typeface="Arial"/>
                        </a:rPr>
                        <a:t>Free</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340872">
                <a:tc>
                  <a:txBody>
                    <a:bodyPr/>
                    <a:lstStyle/>
                    <a:p>
                      <a:pPr algn="l">
                        <a:lnSpc>
                          <a:spcPct val="150000"/>
                        </a:lnSpc>
                        <a:spcAft>
                          <a:spcPts val="0"/>
                        </a:spcAft>
                      </a:pPr>
                      <a:r>
                        <a:rPr lang="de-DE" sz="900" b="1" dirty="0">
                          <a:solidFill>
                            <a:srgbClr val="000000"/>
                          </a:solidFill>
                          <a:effectLst/>
                          <a:latin typeface="Arial"/>
                          <a:ea typeface="Times New Roman"/>
                          <a:cs typeface="Arial"/>
                        </a:rPr>
                        <a:t>GRETL</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Free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268687">
                <a:tc>
                  <a:txBody>
                    <a:bodyPr/>
                    <a:lstStyle/>
                    <a:p>
                      <a:pPr algn="l">
                        <a:lnSpc>
                          <a:spcPct val="150000"/>
                        </a:lnSpc>
                        <a:spcAft>
                          <a:spcPts val="0"/>
                        </a:spcAft>
                      </a:pPr>
                      <a:r>
                        <a:rPr lang="de-DE" sz="900" b="1" dirty="0">
                          <a:solidFill>
                            <a:srgbClr val="000000"/>
                          </a:solidFill>
                          <a:effectLst/>
                          <a:latin typeface="Arial"/>
                          <a:ea typeface="Times New Roman"/>
                          <a:cs typeface="Arial"/>
                        </a:rPr>
                        <a:t>STATA</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a:solidFill>
                            <a:srgbClr val="000000"/>
                          </a:solidFill>
                          <a:effectLst/>
                          <a:latin typeface="Arial"/>
                          <a:ea typeface="Times New Roman"/>
                          <a:cs typeface="Arial"/>
                        </a:rPr>
                        <a:t>Difficult</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Medium</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55194">
                <a:tc>
                  <a:txBody>
                    <a:bodyPr/>
                    <a:lstStyle/>
                    <a:p>
                      <a:pPr algn="l">
                        <a:lnSpc>
                          <a:spcPct val="150000"/>
                        </a:lnSpc>
                        <a:spcAft>
                          <a:spcPts val="0"/>
                        </a:spcAft>
                      </a:pPr>
                      <a:r>
                        <a:rPr lang="de-DE" sz="900" b="1" dirty="0" smtClean="0">
                          <a:solidFill>
                            <a:srgbClr val="000000"/>
                          </a:solidFill>
                          <a:effectLst/>
                          <a:latin typeface="Arial"/>
                          <a:ea typeface="Times New Roman"/>
                          <a:cs typeface="Arial"/>
                        </a:rPr>
                        <a:t>OpenEpi**</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900" dirty="0">
                          <a:solidFill>
                            <a:srgbClr val="000000"/>
                          </a:solidFill>
                          <a:effectLst/>
                          <a:latin typeface="Arial"/>
                          <a:ea typeface="Times New Roman"/>
                          <a:cs typeface="Arial"/>
                        </a:rPr>
                        <a:t>Moderate</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Poor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Moderate</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a:solidFill>
                            <a:srgbClr val="000000"/>
                          </a:solidFill>
                          <a:effectLst/>
                          <a:latin typeface="Arial"/>
                          <a:ea typeface="Times New Roman"/>
                          <a:cs typeface="Arial"/>
                        </a:rPr>
                        <a:t>Fair</a:t>
                      </a:r>
                      <a:endParaRPr lang="en-US" sz="100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l">
                        <a:lnSpc>
                          <a:spcPct val="150000"/>
                        </a:lnSpc>
                        <a:spcAft>
                          <a:spcPts val="0"/>
                        </a:spcAft>
                      </a:pPr>
                      <a:r>
                        <a:rPr lang="de-DE" sz="900" dirty="0">
                          <a:solidFill>
                            <a:srgbClr val="000000"/>
                          </a:solidFill>
                          <a:effectLst/>
                          <a:latin typeface="Arial"/>
                          <a:ea typeface="Times New Roman"/>
                          <a:cs typeface="Arial"/>
                        </a:rPr>
                        <a:t>Free</a:t>
                      </a:r>
                      <a:endParaRPr lang="en-US" sz="1000" dirty="0">
                        <a:solidFill>
                          <a:srgbClr val="000000"/>
                        </a:solidFill>
                        <a:effectLst/>
                        <a:latin typeface="Arial"/>
                        <a:ea typeface="Times New Roman"/>
                        <a:cs typeface="Times New Roman"/>
                      </a:endParaRPr>
                    </a:p>
                  </a:txBody>
                  <a:tcPr marL="61873" marR="618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bl>
          </a:graphicData>
        </a:graphic>
      </p:graphicFrame>
    </p:spTree>
    <p:extLst>
      <p:ext uri="{BB962C8B-B14F-4D97-AF65-F5344CB8AC3E}">
        <p14:creationId xmlns:p14="http://schemas.microsoft.com/office/powerpoint/2010/main" val="33863976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Analysis on the basis of their </a:t>
            </a:r>
            <a:r>
              <a:rPr lang="en-US" sz="2000" b="1" dirty="0"/>
              <a:t>support for thesis objectives</a:t>
            </a:r>
            <a:endParaRPr lang="en-US" sz="2000"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17</a:t>
            </a:fld>
            <a:endParaRPr lang="de-DE" dirty="0"/>
          </a:p>
        </p:txBody>
      </p:sp>
      <p:graphicFrame>
        <p:nvGraphicFramePr>
          <p:cNvPr id="12" name="Table 11"/>
          <p:cNvGraphicFramePr>
            <a:graphicFrameLocks noGrp="1"/>
          </p:cNvGraphicFramePr>
          <p:nvPr>
            <p:extLst>
              <p:ext uri="{D42A27DB-BD31-4B8C-83A1-F6EECF244321}">
                <p14:modId xmlns:p14="http://schemas.microsoft.com/office/powerpoint/2010/main" val="4026778589"/>
              </p:ext>
            </p:extLst>
          </p:nvPr>
        </p:nvGraphicFramePr>
        <p:xfrm>
          <a:off x="609600" y="978126"/>
          <a:ext cx="7772399" cy="5406573"/>
        </p:xfrm>
        <a:graphic>
          <a:graphicData uri="http://schemas.openxmlformats.org/drawingml/2006/table">
            <a:tbl>
              <a:tblPr/>
              <a:tblGrid>
                <a:gridCol w="1672395"/>
                <a:gridCol w="1510179"/>
                <a:gridCol w="1774501"/>
                <a:gridCol w="1233505"/>
                <a:gridCol w="1581819"/>
              </a:tblGrid>
              <a:tr h="621900">
                <a:tc>
                  <a:txBody>
                    <a:bodyPr/>
                    <a:lstStyle/>
                    <a:p>
                      <a:pPr>
                        <a:lnSpc>
                          <a:spcPct val="150000"/>
                        </a:lnSpc>
                        <a:spcAft>
                          <a:spcPts val="0"/>
                        </a:spcAft>
                      </a:pPr>
                      <a:r>
                        <a:rPr lang="de-DE" sz="1100" b="1" dirty="0">
                          <a:solidFill>
                            <a:srgbClr val="000000"/>
                          </a:solidFill>
                          <a:effectLst/>
                          <a:latin typeface="Arial"/>
                          <a:ea typeface="Times New Roman"/>
                          <a:cs typeface="Arial"/>
                        </a:rPr>
                        <a:t>Time Series Tool</a:t>
                      </a:r>
                      <a:endParaRPr lang="en-US" sz="1100" dirty="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Time series Management</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Time series Transformation</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Time series Analysis</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de-DE" sz="1100" b="1">
                          <a:solidFill>
                            <a:srgbClr val="000000"/>
                          </a:solidFill>
                          <a:effectLst/>
                          <a:latin typeface="Arial"/>
                          <a:ea typeface="Times New Roman"/>
                          <a:cs typeface="Arial"/>
                        </a:rPr>
                        <a:t>Time series Visualization</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110">
                <a:tc>
                  <a:txBody>
                    <a:bodyPr/>
                    <a:lstStyle/>
                    <a:p>
                      <a:pPr>
                        <a:lnSpc>
                          <a:spcPct val="150000"/>
                        </a:lnSpc>
                        <a:spcAft>
                          <a:spcPts val="0"/>
                        </a:spcAft>
                      </a:pPr>
                      <a:r>
                        <a:rPr lang="de-DE" sz="1100" b="1">
                          <a:solidFill>
                            <a:srgbClr val="000000"/>
                          </a:solidFill>
                          <a:effectLst/>
                          <a:latin typeface="Arial"/>
                          <a:ea typeface="Times New Roman"/>
                          <a:cs typeface="Arial"/>
                        </a:rPr>
                        <a:t>MATLAB</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 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Good</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a:solidFill>
                            <a:srgbClr val="000000"/>
                          </a:solidFill>
                          <a:effectLst/>
                          <a:latin typeface="Arial"/>
                          <a:ea typeface="Times New Roman"/>
                          <a:cs typeface="Arial"/>
                        </a:rPr>
                        <a:t>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35110">
                <a:tc>
                  <a:txBody>
                    <a:bodyPr/>
                    <a:lstStyle/>
                    <a:p>
                      <a:pPr>
                        <a:lnSpc>
                          <a:spcPct val="150000"/>
                        </a:lnSpc>
                        <a:spcAft>
                          <a:spcPts val="0"/>
                        </a:spcAft>
                      </a:pPr>
                      <a:r>
                        <a:rPr lang="de-DE" sz="1100" b="1">
                          <a:solidFill>
                            <a:srgbClr val="000000"/>
                          </a:solidFill>
                          <a:effectLst/>
                          <a:latin typeface="Arial"/>
                          <a:ea typeface="Times New Roman"/>
                          <a:cs typeface="Arial"/>
                        </a:rPr>
                        <a:t>SAS/ETS</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a:solidFill>
                            <a:srgbClr val="000000"/>
                          </a:solidFill>
                          <a:effectLst/>
                          <a:latin typeface="Arial"/>
                          <a:ea typeface="Times New Roman"/>
                          <a:cs typeface="Arial"/>
                        </a:rPr>
                        <a:t>Good</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a:solidFill>
                            <a:srgbClr val="000000"/>
                          </a:solidFill>
                          <a:effectLst/>
                          <a:latin typeface="Arial"/>
                          <a:ea typeface="Times New Roman"/>
                          <a:cs typeface="Arial"/>
                        </a:rPr>
                        <a:t>Good</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a:solidFill>
                            <a:srgbClr val="000000"/>
                          </a:solidFill>
                          <a:effectLst/>
                          <a:latin typeface="Arial"/>
                          <a:ea typeface="Times New Roman"/>
                          <a:cs typeface="Arial"/>
                        </a:rPr>
                        <a:t>Good</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335110">
                <a:tc>
                  <a:txBody>
                    <a:bodyPr/>
                    <a:lstStyle/>
                    <a:p>
                      <a:pPr>
                        <a:lnSpc>
                          <a:spcPct val="150000"/>
                        </a:lnSpc>
                        <a:spcAft>
                          <a:spcPts val="0"/>
                        </a:spcAft>
                      </a:pPr>
                      <a:r>
                        <a:rPr lang="de-DE" sz="1100" b="1" dirty="0">
                          <a:solidFill>
                            <a:srgbClr val="000000"/>
                          </a:solidFill>
                          <a:effectLst/>
                          <a:latin typeface="Arial"/>
                          <a:ea typeface="Times New Roman"/>
                          <a:cs typeface="Arial"/>
                        </a:rPr>
                        <a:t>MS </a:t>
                      </a:r>
                      <a:r>
                        <a:rPr lang="de-DE" sz="1100" b="1" dirty="0" smtClean="0">
                          <a:solidFill>
                            <a:srgbClr val="000000"/>
                          </a:solidFill>
                          <a:effectLst/>
                          <a:latin typeface="Arial"/>
                          <a:ea typeface="Times New Roman"/>
                          <a:cs typeface="Arial"/>
                        </a:rPr>
                        <a:t>Excel</a:t>
                      </a:r>
                      <a:endParaRPr lang="en-US" sz="1100" dirty="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Poor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17539">
                <a:tc>
                  <a:txBody>
                    <a:bodyPr/>
                    <a:lstStyle/>
                    <a:p>
                      <a:pPr>
                        <a:lnSpc>
                          <a:spcPct val="150000"/>
                        </a:lnSpc>
                        <a:spcAft>
                          <a:spcPts val="0"/>
                        </a:spcAft>
                      </a:pPr>
                      <a:r>
                        <a:rPr lang="de-DE" sz="1100" b="1">
                          <a:solidFill>
                            <a:srgbClr val="000000"/>
                          </a:solidFill>
                          <a:effectLst/>
                          <a:latin typeface="Arial"/>
                          <a:ea typeface="Times New Roman"/>
                          <a:cs typeface="Arial"/>
                        </a:rPr>
                        <a:t>Mathematica</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Poor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Good</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Poor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r>
              <a:tr h="335110">
                <a:tc>
                  <a:txBody>
                    <a:bodyPr/>
                    <a:lstStyle/>
                    <a:p>
                      <a:pPr>
                        <a:lnSpc>
                          <a:spcPct val="150000"/>
                        </a:lnSpc>
                        <a:spcAft>
                          <a:spcPts val="0"/>
                        </a:spcAft>
                      </a:pPr>
                      <a:r>
                        <a:rPr lang="de-DE" sz="1100" b="1">
                          <a:solidFill>
                            <a:srgbClr val="000000"/>
                          </a:solidFill>
                          <a:effectLst/>
                          <a:latin typeface="Arial"/>
                          <a:ea typeface="Times New Roman"/>
                          <a:cs typeface="Arial"/>
                        </a:rPr>
                        <a:t>MINITAB</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Poor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Good</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35110">
                <a:tc>
                  <a:txBody>
                    <a:bodyPr/>
                    <a:lstStyle/>
                    <a:p>
                      <a:pPr>
                        <a:lnSpc>
                          <a:spcPct val="150000"/>
                        </a:lnSpc>
                        <a:spcAft>
                          <a:spcPts val="0"/>
                        </a:spcAft>
                      </a:pPr>
                      <a:r>
                        <a:rPr lang="de-DE" sz="1100" b="1">
                          <a:solidFill>
                            <a:srgbClr val="000000"/>
                          </a:solidFill>
                          <a:effectLst/>
                          <a:latin typeface="Arial"/>
                          <a:ea typeface="Times New Roman"/>
                          <a:cs typeface="Arial"/>
                        </a:rPr>
                        <a:t>SPSS</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Poor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Poor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r>
              <a:tr h="335110">
                <a:tc>
                  <a:txBody>
                    <a:bodyPr/>
                    <a:lstStyle/>
                    <a:p>
                      <a:pPr>
                        <a:lnSpc>
                          <a:spcPct val="150000"/>
                        </a:lnSpc>
                        <a:spcAft>
                          <a:spcPts val="0"/>
                        </a:spcAft>
                      </a:pPr>
                      <a:r>
                        <a:rPr lang="de-DE" sz="1100" b="1">
                          <a:solidFill>
                            <a:srgbClr val="000000"/>
                          </a:solidFill>
                          <a:effectLst/>
                          <a:latin typeface="Arial"/>
                          <a:ea typeface="Times New Roman"/>
                          <a:cs typeface="Arial"/>
                        </a:rPr>
                        <a:t>Systat</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Good</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Good</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497018">
                <a:tc>
                  <a:txBody>
                    <a:bodyPr/>
                    <a:lstStyle/>
                    <a:p>
                      <a:pPr>
                        <a:lnSpc>
                          <a:spcPct val="150000"/>
                        </a:lnSpc>
                        <a:spcAft>
                          <a:spcPts val="0"/>
                        </a:spcAft>
                      </a:pPr>
                      <a:r>
                        <a:rPr lang="de-DE" sz="1100" b="1">
                          <a:solidFill>
                            <a:srgbClr val="000000"/>
                          </a:solidFill>
                          <a:effectLst/>
                          <a:latin typeface="Arial"/>
                          <a:ea typeface="Times New Roman"/>
                          <a:cs typeface="Arial"/>
                        </a:rPr>
                        <a:t>DTREG Analysis &amp; Forecasting</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Good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Good</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35110">
                <a:tc>
                  <a:txBody>
                    <a:bodyPr/>
                    <a:lstStyle/>
                    <a:p>
                      <a:pPr>
                        <a:lnSpc>
                          <a:spcPct val="150000"/>
                        </a:lnSpc>
                        <a:spcAft>
                          <a:spcPts val="0"/>
                        </a:spcAft>
                      </a:pPr>
                      <a:r>
                        <a:rPr lang="de-DE" sz="1100" b="1">
                          <a:solidFill>
                            <a:srgbClr val="000000"/>
                          </a:solidFill>
                          <a:effectLst/>
                          <a:latin typeface="Arial"/>
                          <a:ea typeface="Times New Roman"/>
                          <a:cs typeface="Arial"/>
                        </a:rPr>
                        <a:t>Weka</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No Support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nSpc>
                          <a:spcPct val="150000"/>
                        </a:lnSpc>
                        <a:spcAft>
                          <a:spcPts val="0"/>
                        </a:spcAft>
                      </a:pPr>
                      <a:r>
                        <a:rPr lang="en-US" sz="1100" b="1">
                          <a:solidFill>
                            <a:srgbClr val="000000"/>
                          </a:solidFill>
                          <a:effectLst/>
                          <a:latin typeface="Arial"/>
                          <a:ea typeface="Times New Roman"/>
                          <a:cs typeface="Arial"/>
                        </a:rPr>
                        <a:t>Good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Good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335110">
                <a:tc>
                  <a:txBody>
                    <a:bodyPr/>
                    <a:lstStyle/>
                    <a:p>
                      <a:pPr>
                        <a:lnSpc>
                          <a:spcPct val="150000"/>
                        </a:lnSpc>
                        <a:spcAft>
                          <a:spcPts val="0"/>
                        </a:spcAft>
                      </a:pPr>
                      <a:r>
                        <a:rPr lang="de-DE" sz="1100" b="1">
                          <a:solidFill>
                            <a:srgbClr val="000000"/>
                          </a:solidFill>
                          <a:effectLst/>
                          <a:latin typeface="Arial"/>
                          <a:ea typeface="Times New Roman"/>
                          <a:cs typeface="Arial"/>
                        </a:rPr>
                        <a:t>GMDH Shell</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Good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Good</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Good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335110">
                <a:tc>
                  <a:txBody>
                    <a:bodyPr/>
                    <a:lstStyle/>
                    <a:p>
                      <a:pPr>
                        <a:lnSpc>
                          <a:spcPct val="150000"/>
                        </a:lnSpc>
                        <a:spcAft>
                          <a:spcPts val="0"/>
                        </a:spcAft>
                      </a:pPr>
                      <a:r>
                        <a:rPr lang="de-DE" sz="1100" b="1">
                          <a:solidFill>
                            <a:srgbClr val="000000"/>
                          </a:solidFill>
                          <a:effectLst/>
                          <a:latin typeface="Arial"/>
                          <a:ea typeface="Times New Roman"/>
                          <a:cs typeface="Arial"/>
                        </a:rPr>
                        <a:t>R Language</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Good</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35110">
                <a:tc>
                  <a:txBody>
                    <a:bodyPr/>
                    <a:lstStyle/>
                    <a:p>
                      <a:pPr>
                        <a:lnSpc>
                          <a:spcPct val="150000"/>
                        </a:lnSpc>
                        <a:spcAft>
                          <a:spcPts val="0"/>
                        </a:spcAft>
                      </a:pPr>
                      <a:r>
                        <a:rPr lang="de-DE" sz="1100" b="1">
                          <a:solidFill>
                            <a:srgbClr val="000000"/>
                          </a:solidFill>
                          <a:effectLst/>
                          <a:latin typeface="Arial"/>
                          <a:ea typeface="Times New Roman"/>
                          <a:cs typeface="Arial"/>
                        </a:rPr>
                        <a:t>GRETL</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Good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 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264198">
                <a:tc>
                  <a:txBody>
                    <a:bodyPr/>
                    <a:lstStyle/>
                    <a:p>
                      <a:pPr>
                        <a:lnSpc>
                          <a:spcPct val="150000"/>
                        </a:lnSpc>
                        <a:spcAft>
                          <a:spcPts val="0"/>
                        </a:spcAft>
                      </a:pPr>
                      <a:r>
                        <a:rPr lang="de-DE" sz="1100" b="1">
                          <a:solidFill>
                            <a:srgbClr val="000000"/>
                          </a:solidFill>
                          <a:effectLst/>
                          <a:latin typeface="Arial"/>
                          <a:ea typeface="Times New Roman"/>
                          <a:cs typeface="Arial"/>
                        </a:rPr>
                        <a:t>STATA</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en-US" sz="1100" b="1">
                          <a:solidFill>
                            <a:srgbClr val="000000"/>
                          </a:solidFill>
                          <a:effectLst/>
                          <a:latin typeface="Arial"/>
                          <a:ea typeface="Times New Roman"/>
                          <a:cs typeface="Arial"/>
                        </a:rPr>
                        <a:t>Good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nSpc>
                          <a:spcPct val="150000"/>
                        </a:lnSpc>
                        <a:spcAft>
                          <a:spcPts val="0"/>
                        </a:spcAft>
                      </a:pPr>
                      <a:r>
                        <a:rPr lang="en-US"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48916">
                <a:tc>
                  <a:txBody>
                    <a:bodyPr/>
                    <a:lstStyle/>
                    <a:p>
                      <a:pPr>
                        <a:lnSpc>
                          <a:spcPct val="150000"/>
                        </a:lnSpc>
                        <a:spcAft>
                          <a:spcPts val="0"/>
                        </a:spcAft>
                      </a:pPr>
                      <a:r>
                        <a:rPr lang="de-DE" sz="1100" b="1">
                          <a:solidFill>
                            <a:srgbClr val="000000"/>
                          </a:solidFill>
                          <a:effectLst/>
                          <a:latin typeface="Arial"/>
                          <a:ea typeface="Times New Roman"/>
                          <a:cs typeface="Arial"/>
                        </a:rPr>
                        <a:t>OpenEpi</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de-DE" sz="1100" b="1">
                          <a:solidFill>
                            <a:srgbClr val="000000"/>
                          </a:solidFill>
                          <a:effectLst/>
                          <a:latin typeface="Arial"/>
                          <a:ea typeface="Times New Roman"/>
                          <a:cs typeface="Arial"/>
                        </a:rPr>
                        <a:t>Fair</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de-DE" sz="1100" b="1">
                          <a:solidFill>
                            <a:srgbClr val="000000"/>
                          </a:solidFill>
                          <a:effectLst/>
                          <a:latin typeface="Arial"/>
                          <a:ea typeface="Times New Roman"/>
                          <a:cs typeface="Arial"/>
                        </a:rPr>
                        <a:t>No support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c>
                  <a:txBody>
                    <a:bodyPr/>
                    <a:lstStyle/>
                    <a:p>
                      <a:pPr>
                        <a:lnSpc>
                          <a:spcPct val="150000"/>
                        </a:lnSpc>
                        <a:spcAft>
                          <a:spcPts val="0"/>
                        </a:spcAft>
                      </a:pPr>
                      <a:r>
                        <a:rPr lang="de-DE" sz="1100" b="1">
                          <a:solidFill>
                            <a:srgbClr val="000000"/>
                          </a:solidFill>
                          <a:effectLst/>
                          <a:latin typeface="Arial"/>
                          <a:ea typeface="Times New Roman"/>
                          <a:cs typeface="Arial"/>
                        </a:rPr>
                        <a:t>Fair </a:t>
                      </a:r>
                      <a:endParaRPr lang="en-US" sz="110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nSpc>
                          <a:spcPct val="150000"/>
                        </a:lnSpc>
                        <a:spcAft>
                          <a:spcPts val="0"/>
                        </a:spcAft>
                      </a:pPr>
                      <a:r>
                        <a:rPr lang="de-DE" sz="1100" b="1" dirty="0">
                          <a:solidFill>
                            <a:srgbClr val="000000"/>
                          </a:solidFill>
                          <a:effectLst/>
                          <a:latin typeface="Arial"/>
                          <a:ea typeface="Times New Roman"/>
                          <a:cs typeface="Arial"/>
                        </a:rPr>
                        <a:t> Poor</a:t>
                      </a:r>
                      <a:endParaRPr lang="en-US" sz="1100" dirty="0">
                        <a:solidFill>
                          <a:srgbClr val="000000"/>
                        </a:solidFill>
                        <a:effectLst/>
                        <a:latin typeface="Arial"/>
                        <a:ea typeface="Times New Roman"/>
                        <a:cs typeface="Times New Roman"/>
                      </a:endParaRPr>
                    </a:p>
                  </a:txBody>
                  <a:tcPr marL="67775" marR="677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6C0A"/>
                    </a:solidFill>
                  </a:tcPr>
                </a:tc>
              </a:tr>
            </a:tbl>
          </a:graphicData>
        </a:graphic>
      </p:graphicFrame>
    </p:spTree>
    <p:extLst>
      <p:ext uri="{BB962C8B-B14F-4D97-AF65-F5344CB8AC3E}">
        <p14:creationId xmlns:p14="http://schemas.microsoft.com/office/powerpoint/2010/main" val="91596044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18</a:t>
            </a:fld>
            <a:endParaRPr lang="de-DE" dirty="0"/>
          </a:p>
        </p:txBody>
      </p:sp>
      <p:grpSp>
        <p:nvGrpSpPr>
          <p:cNvPr id="7" name="Group 6"/>
          <p:cNvGrpSpPr/>
          <p:nvPr/>
        </p:nvGrpSpPr>
        <p:grpSpPr>
          <a:xfrm>
            <a:off x="3048000" y="2217766"/>
            <a:ext cx="2667000" cy="601634"/>
            <a:chOff x="76200" y="3390769"/>
            <a:chExt cx="2667000" cy="601634"/>
          </a:xfrm>
        </p:grpSpPr>
        <p:sp>
          <p:nvSpPr>
            <p:cNvPr id="8" name="Rounded Rectangle 7"/>
            <p:cNvSpPr>
              <a:spLocks/>
            </p:cNvSpPr>
            <p:nvPr/>
          </p:nvSpPr>
          <p:spPr>
            <a:xfrm>
              <a:off x="344032" y="3962400"/>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 y="3390769"/>
              <a:ext cx="2667000" cy="584775"/>
            </a:xfrm>
            <a:prstGeom prst="rect">
              <a:avLst/>
            </a:prstGeom>
            <a:noFill/>
          </p:spPr>
          <p:txBody>
            <a:bodyPr wrap="square" rtlCol="0">
              <a:spAutoFit/>
            </a:bodyPr>
            <a:lstStyle/>
            <a:p>
              <a:pPr algn="ctr"/>
              <a:r>
                <a:rPr lang="en-US" sz="1600" b="1" dirty="0"/>
                <a:t>Requirements for the </a:t>
              </a:r>
              <a:r>
                <a:rPr lang="en-US" sz="1600" b="1" dirty="0" smtClean="0"/>
                <a:t>Thesis Software</a:t>
              </a:r>
              <a:endParaRPr lang="en-US" sz="1600" b="1" dirty="0"/>
            </a:p>
          </p:txBody>
        </p:sp>
      </p:grpSp>
      <p:sp>
        <p:nvSpPr>
          <p:cNvPr id="11" name="Oval 10"/>
          <p:cNvSpPr/>
          <p:nvPr/>
        </p:nvSpPr>
        <p:spPr bwMode="auto">
          <a:xfrm>
            <a:off x="4039732" y="1561485"/>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4</a:t>
            </a:r>
          </a:p>
        </p:txBody>
      </p:sp>
      <p:grpSp>
        <p:nvGrpSpPr>
          <p:cNvPr id="14" name="Group 13"/>
          <p:cNvGrpSpPr/>
          <p:nvPr/>
        </p:nvGrpSpPr>
        <p:grpSpPr>
          <a:xfrm>
            <a:off x="2438400" y="2819400"/>
            <a:ext cx="3802823" cy="1446550"/>
            <a:chOff x="476330" y="4168794"/>
            <a:chExt cx="3802823" cy="1446550"/>
          </a:xfrm>
        </p:grpSpPr>
        <p:sp>
          <p:nvSpPr>
            <p:cNvPr id="12" name="Rechteckige Legende 2375"/>
            <p:cNvSpPr/>
            <p:nvPr/>
          </p:nvSpPr>
          <p:spPr bwMode="auto">
            <a:xfrm>
              <a:off x="476330" y="4396144"/>
              <a:ext cx="3802823" cy="1066800"/>
            </a:xfrm>
            <a:prstGeom prst="wedgeRectCallout">
              <a:avLst>
                <a:gd name="adj1" fmla="val -49416"/>
                <a:gd name="adj2" fmla="val -14370"/>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400" dirty="0" smtClean="0">
                  <a:solidFill>
                    <a:srgbClr val="FFFFFF"/>
                  </a:solidFill>
                </a:rPr>
                <a:t>What </a:t>
              </a:r>
              <a:r>
                <a:rPr lang="en-US" sz="1400" dirty="0">
                  <a:solidFill>
                    <a:srgbClr val="FFFFFF"/>
                  </a:solidFill>
                </a:rPr>
                <a:t>are the requirements for an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end-user </a:t>
              </a:r>
              <a:r>
                <a:rPr lang="en-US" sz="1400" dirty="0">
                  <a:solidFill>
                    <a:srgbClr val="FFFFFF"/>
                  </a:solidFill>
                </a:rPr>
                <a:t>oriented application for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managing</a:t>
              </a:r>
              <a:r>
                <a:rPr lang="en-US" sz="1400" dirty="0">
                  <a:solidFill>
                    <a:srgbClr val="FFFFFF"/>
                  </a:solidFill>
                </a:rPr>
                <a:t>, transforming and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analyzing </a:t>
              </a:r>
              <a:r>
                <a:rPr lang="en-US" sz="1400" dirty="0">
                  <a:solidFill>
                    <a:srgbClr val="FFFFFF"/>
                  </a:solidFill>
                </a:rPr>
                <a:t>time-series?</a:t>
              </a:r>
            </a:p>
          </p:txBody>
        </p:sp>
        <p:sp>
          <p:nvSpPr>
            <p:cNvPr id="13" name="TextBox 12"/>
            <p:cNvSpPr txBox="1"/>
            <p:nvPr/>
          </p:nvSpPr>
          <p:spPr>
            <a:xfrm>
              <a:off x="3542557" y="4168794"/>
              <a:ext cx="707245" cy="14465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8800" b="1" dirty="0" smtClean="0">
                  <a:solidFill>
                    <a:schemeClr val="accent2">
                      <a:lumMod val="20000"/>
                      <a:lumOff val="80000"/>
                    </a:schemeClr>
                  </a:solidFill>
                  <a:latin typeface="Calibri" panose="020F0502020204030204" pitchFamily="34" charset="0"/>
                  <a:cs typeface="Times New Roman" panose="02020603050405020304" pitchFamily="18" charset="0"/>
                </a:rPr>
                <a:t>?</a:t>
              </a:r>
            </a:p>
          </p:txBody>
        </p:sp>
      </p:grpSp>
    </p:spTree>
    <p:extLst>
      <p:ext uri="{BB962C8B-B14F-4D97-AF65-F5344CB8AC3E}">
        <p14:creationId xmlns:p14="http://schemas.microsoft.com/office/powerpoint/2010/main" val="343649382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Requirements for Thesis Time series Software - Approach</a:t>
            </a:r>
            <a:endParaRPr lang="en-US" sz="2000"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19</a:t>
            </a:fld>
            <a:endParaRPr lang="de-DE" dirty="0"/>
          </a:p>
        </p:txBody>
      </p:sp>
      <p:sp>
        <p:nvSpPr>
          <p:cNvPr id="23" name="Rechteck 3"/>
          <p:cNvSpPr/>
          <p:nvPr/>
        </p:nvSpPr>
        <p:spPr>
          <a:xfrm>
            <a:off x="508000" y="1143000"/>
            <a:ext cx="7874000" cy="2362200"/>
          </a:xfrm>
          <a:prstGeom prst="rect">
            <a:avLst/>
          </a:prstGeom>
          <a:solidFill>
            <a:schemeClr val="accent4">
              <a:alpha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buFont typeface="Arial" panose="020B0604020202020204" pitchFamily="34" charset="0"/>
              <a:buChar char="•"/>
            </a:pPr>
            <a:r>
              <a:rPr lang="en-US" sz="1600" dirty="0"/>
              <a:t>R</a:t>
            </a:r>
            <a:r>
              <a:rPr lang="en-US" sz="1600" dirty="0" smtClean="0"/>
              <a:t>equirements </a:t>
            </a:r>
            <a:r>
              <a:rPr lang="en-US" sz="1600" dirty="0"/>
              <a:t>are </a:t>
            </a:r>
            <a:r>
              <a:rPr lang="en-US" sz="1600" dirty="0" smtClean="0"/>
              <a:t>gathered: </a:t>
            </a:r>
          </a:p>
          <a:p>
            <a:pPr marL="642937" lvl="1" indent="-285750">
              <a:buFont typeface="Arial" panose="020B0604020202020204" pitchFamily="34" charset="0"/>
              <a:buChar char="•"/>
            </a:pPr>
            <a:r>
              <a:rPr lang="en-US" sz="1600" dirty="0" smtClean="0"/>
              <a:t>based </a:t>
            </a:r>
            <a:r>
              <a:rPr lang="en-US" sz="1600" dirty="0"/>
              <a:t>on requirements from </a:t>
            </a:r>
            <a:r>
              <a:rPr lang="en-US" sz="1600" b="1" dirty="0" smtClean="0"/>
              <a:t>end-user perspective</a:t>
            </a:r>
            <a:endParaRPr lang="en-US" sz="1600" dirty="0"/>
          </a:p>
          <a:p>
            <a:pPr marL="642937" lvl="1" indent="-285750">
              <a:buFont typeface="Arial" panose="020B0604020202020204" pitchFamily="34" charset="0"/>
              <a:buChar char="•"/>
            </a:pPr>
            <a:r>
              <a:rPr lang="en-US" sz="1600" dirty="0"/>
              <a:t>b</a:t>
            </a:r>
            <a:r>
              <a:rPr lang="en-US" sz="1600" dirty="0" smtClean="0"/>
              <a:t>y observing and </a:t>
            </a:r>
            <a:r>
              <a:rPr lang="en-US" sz="1600" dirty="0"/>
              <a:t>analyzing the existing time series software </a:t>
            </a:r>
            <a:r>
              <a:rPr lang="en-US" sz="1600" dirty="0" smtClean="0"/>
              <a:t>their </a:t>
            </a:r>
            <a:r>
              <a:rPr lang="en-US" sz="1600" b="1" dirty="0"/>
              <a:t>support for thesis </a:t>
            </a:r>
            <a:r>
              <a:rPr lang="en-US" sz="1600" b="1" dirty="0" smtClean="0"/>
              <a:t>objectives</a:t>
            </a: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a:t>Technical features </a:t>
            </a:r>
            <a:r>
              <a:rPr lang="en-US" sz="1600" dirty="0" smtClean="0"/>
              <a:t>of the Thesis Software </a:t>
            </a:r>
            <a:r>
              <a:rPr lang="en-US" sz="1600" dirty="0"/>
              <a:t>are also </a:t>
            </a:r>
            <a:r>
              <a:rPr lang="en-US" sz="1600" dirty="0" smtClean="0"/>
              <a:t>discussed.</a:t>
            </a:r>
          </a:p>
          <a:p>
            <a:pPr marL="742950" lvl="1" indent="-285750">
              <a:buFont typeface="Arial" panose="020B0604020202020204" pitchFamily="34" charset="0"/>
              <a:buChar char="•"/>
            </a:pPr>
            <a:r>
              <a:rPr lang="en-US" sz="1600" dirty="0" smtClean="0"/>
              <a:t>These features enable </a:t>
            </a:r>
            <a:r>
              <a:rPr lang="en-US" sz="1600" dirty="0"/>
              <a:t>the software deliver effectively on </a:t>
            </a:r>
            <a:r>
              <a:rPr lang="en-US" sz="1600" dirty="0" smtClean="0"/>
              <a:t>each requirement.</a:t>
            </a:r>
            <a:endParaRPr lang="en-US" sz="1600" dirty="0"/>
          </a:p>
        </p:txBody>
      </p:sp>
    </p:spTree>
    <p:extLst>
      <p:ext uri="{BB962C8B-B14F-4D97-AF65-F5344CB8AC3E}">
        <p14:creationId xmlns:p14="http://schemas.microsoft.com/office/powerpoint/2010/main" val="23232361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pSp>
        <p:nvGrpSpPr>
          <p:cNvPr id="7" name="Group 6"/>
          <p:cNvGrpSpPr/>
          <p:nvPr/>
        </p:nvGrpSpPr>
        <p:grpSpPr>
          <a:xfrm>
            <a:off x="344032" y="2133600"/>
            <a:ext cx="1994745" cy="1113539"/>
            <a:chOff x="344032" y="1594294"/>
            <a:chExt cx="1994745" cy="1113539"/>
          </a:xfrm>
        </p:grpSpPr>
        <p:sp>
          <p:nvSpPr>
            <p:cNvPr id="10" name="Rounded Rectangle 9"/>
            <p:cNvSpPr>
              <a:spLocks/>
            </p:cNvSpPr>
            <p:nvPr/>
          </p:nvSpPr>
          <p:spPr>
            <a:xfrm>
              <a:off x="344032"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4032" y="1594294"/>
              <a:ext cx="1981200" cy="338554"/>
            </a:xfrm>
            <a:prstGeom prst="rect">
              <a:avLst/>
            </a:prstGeom>
            <a:noFill/>
          </p:spPr>
          <p:txBody>
            <a:bodyPr wrap="square" rtlCol="0">
              <a:spAutoFit/>
            </a:bodyPr>
            <a:lstStyle/>
            <a:p>
              <a:pPr algn="ctr"/>
              <a:r>
                <a:rPr lang="en-US" sz="1600" b="1" dirty="0" smtClean="0"/>
                <a:t>Motivation</a:t>
              </a:r>
              <a:endParaRPr lang="en-US" sz="1600" b="1" dirty="0"/>
            </a:p>
          </p:txBody>
        </p:sp>
        <p:sp>
          <p:nvSpPr>
            <p:cNvPr id="33" name="TextBox 32"/>
            <p:cNvSpPr txBox="1"/>
            <p:nvPr/>
          </p:nvSpPr>
          <p:spPr>
            <a:xfrm>
              <a:off x="344032" y="2184613"/>
              <a:ext cx="1981200" cy="523220"/>
            </a:xfrm>
            <a:prstGeom prst="rect">
              <a:avLst/>
            </a:prstGeom>
            <a:noFill/>
          </p:spPr>
          <p:txBody>
            <a:bodyPr wrap="square" rtlCol="0">
              <a:spAutoFit/>
            </a:bodyPr>
            <a:lstStyle/>
            <a:p>
              <a:pPr algn="ctr"/>
              <a:r>
                <a:rPr lang="en-US" sz="1400" dirty="0" smtClean="0">
                  <a:solidFill>
                    <a:schemeClr val="accent4"/>
                  </a:solidFill>
                </a:rPr>
                <a:t>Why this Project?</a:t>
              </a:r>
            </a:p>
            <a:p>
              <a:pPr algn="ctr"/>
              <a:r>
                <a:rPr lang="en-US" sz="1400" dirty="0" smtClean="0">
                  <a:solidFill>
                    <a:schemeClr val="accent4"/>
                  </a:solidFill>
                </a:rPr>
                <a:t>Research Questions.</a:t>
              </a:r>
              <a:endParaRPr lang="en-US" sz="1400" dirty="0">
                <a:solidFill>
                  <a:schemeClr val="accent4"/>
                </a:solidFill>
              </a:endParaRPr>
            </a:p>
          </p:txBody>
        </p:sp>
      </p:grpSp>
      <p:grpSp>
        <p:nvGrpSpPr>
          <p:cNvPr id="6" name="Group 5"/>
          <p:cNvGrpSpPr/>
          <p:nvPr/>
        </p:nvGrpSpPr>
        <p:grpSpPr>
          <a:xfrm>
            <a:off x="2958152" y="2030104"/>
            <a:ext cx="2819400" cy="1210871"/>
            <a:chOff x="2121800" y="1490798"/>
            <a:chExt cx="2819400" cy="1210871"/>
          </a:xfrm>
        </p:grpSpPr>
        <p:sp>
          <p:nvSpPr>
            <p:cNvPr id="34" name="Rounded Rectangle 33"/>
            <p:cNvSpPr>
              <a:spLocks/>
            </p:cNvSpPr>
            <p:nvPr/>
          </p:nvSpPr>
          <p:spPr>
            <a:xfrm>
              <a:off x="2531946"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121800" y="1490798"/>
              <a:ext cx="2819400" cy="584775"/>
            </a:xfrm>
            <a:prstGeom prst="rect">
              <a:avLst/>
            </a:prstGeom>
            <a:noFill/>
          </p:spPr>
          <p:txBody>
            <a:bodyPr wrap="square" rtlCol="0">
              <a:spAutoFit/>
            </a:bodyPr>
            <a:lstStyle/>
            <a:p>
              <a:pPr algn="ctr"/>
              <a:r>
                <a:rPr lang="en-US" sz="1600" b="1" dirty="0"/>
                <a:t>Time Series in Real-World Spreadsheets</a:t>
              </a:r>
            </a:p>
          </p:txBody>
        </p:sp>
        <p:sp>
          <p:nvSpPr>
            <p:cNvPr id="36" name="TextBox 35"/>
            <p:cNvSpPr txBox="1"/>
            <p:nvPr/>
          </p:nvSpPr>
          <p:spPr>
            <a:xfrm>
              <a:off x="2211648" y="2178449"/>
              <a:ext cx="2729551" cy="523220"/>
            </a:xfrm>
            <a:prstGeom prst="rect">
              <a:avLst/>
            </a:prstGeom>
            <a:noFill/>
          </p:spPr>
          <p:txBody>
            <a:bodyPr wrap="square" rtlCol="0">
              <a:spAutoFit/>
            </a:bodyPr>
            <a:lstStyle/>
            <a:p>
              <a:pPr algn="ctr"/>
              <a:r>
                <a:rPr lang="en-US" sz="1400" dirty="0">
                  <a:solidFill>
                    <a:schemeClr val="accent4"/>
                  </a:solidFill>
                </a:rPr>
                <a:t>What are Time series?</a:t>
              </a:r>
            </a:p>
            <a:p>
              <a:pPr algn="ctr"/>
              <a:r>
                <a:rPr lang="en-US" sz="1400" dirty="0">
                  <a:solidFill>
                    <a:schemeClr val="accent4"/>
                  </a:solidFill>
                </a:rPr>
                <a:t>How common are they?</a:t>
              </a:r>
            </a:p>
          </p:txBody>
        </p:sp>
      </p:grpSp>
      <p:grpSp>
        <p:nvGrpSpPr>
          <p:cNvPr id="3" name="Group 2"/>
          <p:cNvGrpSpPr/>
          <p:nvPr/>
        </p:nvGrpSpPr>
        <p:grpSpPr>
          <a:xfrm>
            <a:off x="6220691" y="2006025"/>
            <a:ext cx="2694709" cy="1241114"/>
            <a:chOff x="4352658" y="1466719"/>
            <a:chExt cx="2694709" cy="1241114"/>
          </a:xfrm>
        </p:grpSpPr>
        <p:sp>
          <p:nvSpPr>
            <p:cNvPr id="37" name="Rounded Rectangle 36"/>
            <p:cNvSpPr>
              <a:spLocks/>
            </p:cNvSpPr>
            <p:nvPr/>
          </p:nvSpPr>
          <p:spPr>
            <a:xfrm>
              <a:off x="4698011"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389624" y="1466719"/>
              <a:ext cx="2581543" cy="584775"/>
            </a:xfrm>
            <a:prstGeom prst="rect">
              <a:avLst/>
            </a:prstGeom>
            <a:noFill/>
          </p:spPr>
          <p:txBody>
            <a:bodyPr wrap="square" rtlCol="0">
              <a:spAutoFit/>
            </a:bodyPr>
            <a:lstStyle/>
            <a:p>
              <a:pPr lvl="0" algn="ctr"/>
              <a:r>
                <a:rPr lang="en-US" sz="1600" b="1" dirty="0">
                  <a:solidFill>
                    <a:srgbClr val="000000"/>
                  </a:solidFill>
                </a:rPr>
                <a:t>Analysis of </a:t>
              </a:r>
              <a:r>
                <a:rPr lang="en-US" sz="1600" b="1" dirty="0" smtClean="0">
                  <a:solidFill>
                    <a:srgbClr val="000000"/>
                  </a:solidFill>
                </a:rPr>
                <a:t>Existing</a:t>
              </a:r>
            </a:p>
            <a:p>
              <a:pPr lvl="0" algn="ctr"/>
              <a:r>
                <a:rPr lang="en-US" sz="1600" b="1" dirty="0" smtClean="0">
                  <a:solidFill>
                    <a:srgbClr val="000000"/>
                  </a:solidFill>
                </a:rPr>
                <a:t>Time Series Tools </a:t>
              </a:r>
              <a:endParaRPr lang="en-US" sz="1600" b="1" dirty="0">
                <a:solidFill>
                  <a:srgbClr val="000000"/>
                </a:solidFill>
              </a:endParaRPr>
            </a:p>
          </p:txBody>
        </p:sp>
        <p:sp>
          <p:nvSpPr>
            <p:cNvPr id="39" name="TextBox 38"/>
            <p:cNvSpPr txBox="1"/>
            <p:nvPr/>
          </p:nvSpPr>
          <p:spPr>
            <a:xfrm>
              <a:off x="4352658" y="2184613"/>
              <a:ext cx="2694709" cy="523220"/>
            </a:xfrm>
            <a:prstGeom prst="rect">
              <a:avLst/>
            </a:prstGeom>
            <a:noFill/>
          </p:spPr>
          <p:txBody>
            <a:bodyPr wrap="square" rtlCol="0">
              <a:spAutoFit/>
            </a:bodyPr>
            <a:lstStyle/>
            <a:p>
              <a:pPr algn="ctr"/>
              <a:r>
                <a:rPr lang="en-US" sz="1400" dirty="0" smtClean="0">
                  <a:solidFill>
                    <a:schemeClr val="accent4"/>
                  </a:solidFill>
                </a:rPr>
                <a:t>What are the strengths and Weaknesses of existing tools?</a:t>
              </a:r>
              <a:endParaRPr lang="en-US" sz="1400" dirty="0">
                <a:solidFill>
                  <a:schemeClr val="accent4"/>
                </a:solidFill>
              </a:endParaRPr>
            </a:p>
          </p:txBody>
        </p:sp>
      </p:grpSp>
      <p:grpSp>
        <p:nvGrpSpPr>
          <p:cNvPr id="8" name="Group 7"/>
          <p:cNvGrpSpPr/>
          <p:nvPr/>
        </p:nvGrpSpPr>
        <p:grpSpPr>
          <a:xfrm>
            <a:off x="76200" y="4343400"/>
            <a:ext cx="2667000" cy="1195645"/>
            <a:chOff x="76200" y="3390769"/>
            <a:chExt cx="2667000" cy="1195645"/>
          </a:xfrm>
        </p:grpSpPr>
        <p:sp>
          <p:nvSpPr>
            <p:cNvPr id="40" name="Rounded Rectangle 39"/>
            <p:cNvSpPr>
              <a:spLocks/>
            </p:cNvSpPr>
            <p:nvPr/>
          </p:nvSpPr>
          <p:spPr>
            <a:xfrm>
              <a:off x="344032" y="3962400"/>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6200" y="3390769"/>
              <a:ext cx="2667000" cy="584775"/>
            </a:xfrm>
            <a:prstGeom prst="rect">
              <a:avLst/>
            </a:prstGeom>
            <a:noFill/>
          </p:spPr>
          <p:txBody>
            <a:bodyPr wrap="square" rtlCol="0">
              <a:spAutoFit/>
            </a:bodyPr>
            <a:lstStyle/>
            <a:p>
              <a:pPr algn="ctr"/>
              <a:r>
                <a:rPr lang="en-US" sz="1600" b="1" dirty="0"/>
                <a:t>Requirements for the </a:t>
              </a:r>
              <a:r>
                <a:rPr lang="en-US" sz="1600" b="1" dirty="0" smtClean="0"/>
                <a:t>Thesis Software</a:t>
              </a:r>
              <a:endParaRPr lang="en-US" sz="1600" b="1" dirty="0"/>
            </a:p>
          </p:txBody>
        </p:sp>
        <p:sp>
          <p:nvSpPr>
            <p:cNvPr id="42" name="TextBox 41"/>
            <p:cNvSpPr txBox="1"/>
            <p:nvPr/>
          </p:nvSpPr>
          <p:spPr>
            <a:xfrm>
              <a:off x="76200" y="4063194"/>
              <a:ext cx="2666999" cy="523220"/>
            </a:xfrm>
            <a:prstGeom prst="rect">
              <a:avLst/>
            </a:prstGeom>
            <a:noFill/>
          </p:spPr>
          <p:txBody>
            <a:bodyPr wrap="square" rtlCol="0">
              <a:spAutoFit/>
            </a:bodyPr>
            <a:lstStyle/>
            <a:p>
              <a:pPr algn="ctr"/>
              <a:r>
                <a:rPr lang="en-US" sz="1400" dirty="0" smtClean="0">
                  <a:solidFill>
                    <a:schemeClr val="accent4"/>
                  </a:solidFill>
                </a:rPr>
                <a:t>What are the functional requirements of the Software?</a:t>
              </a:r>
              <a:endParaRPr lang="en-US" sz="1400" dirty="0">
                <a:solidFill>
                  <a:schemeClr val="accent4"/>
                </a:solidFill>
              </a:endParaRPr>
            </a:p>
          </p:txBody>
        </p:sp>
      </p:grpSp>
      <p:sp>
        <p:nvSpPr>
          <p:cNvPr id="9" name="Oval 8"/>
          <p:cNvSpPr/>
          <p:nvPr/>
        </p:nvSpPr>
        <p:spPr bwMode="auto">
          <a:xfrm>
            <a:off x="1067932" y="1374798"/>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1</a:t>
            </a:r>
          </a:p>
        </p:txBody>
      </p:sp>
      <p:sp>
        <p:nvSpPr>
          <p:cNvPr id="48" name="Oval 47"/>
          <p:cNvSpPr/>
          <p:nvPr/>
        </p:nvSpPr>
        <p:spPr bwMode="auto">
          <a:xfrm>
            <a:off x="4098970" y="1374798"/>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2</a:t>
            </a:r>
          </a:p>
        </p:txBody>
      </p:sp>
      <p:sp>
        <p:nvSpPr>
          <p:cNvPr id="49" name="Oval 48"/>
          <p:cNvSpPr/>
          <p:nvPr/>
        </p:nvSpPr>
        <p:spPr bwMode="auto">
          <a:xfrm>
            <a:off x="7296716" y="1371600"/>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3</a:t>
            </a:r>
          </a:p>
        </p:txBody>
      </p:sp>
      <p:grpSp>
        <p:nvGrpSpPr>
          <p:cNvPr id="50" name="Group 49"/>
          <p:cNvGrpSpPr/>
          <p:nvPr/>
        </p:nvGrpSpPr>
        <p:grpSpPr>
          <a:xfrm>
            <a:off x="6144490" y="4419600"/>
            <a:ext cx="2819400" cy="904002"/>
            <a:chOff x="4276457" y="1588388"/>
            <a:chExt cx="2819400" cy="904002"/>
          </a:xfrm>
        </p:grpSpPr>
        <p:sp>
          <p:nvSpPr>
            <p:cNvPr id="51" name="Rounded Rectangle 50"/>
            <p:cNvSpPr>
              <a:spLocks/>
            </p:cNvSpPr>
            <p:nvPr/>
          </p:nvSpPr>
          <p:spPr>
            <a:xfrm>
              <a:off x="4698011"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276457" y="1588388"/>
              <a:ext cx="2819400" cy="338554"/>
            </a:xfrm>
            <a:prstGeom prst="rect">
              <a:avLst/>
            </a:prstGeom>
            <a:noFill/>
          </p:spPr>
          <p:txBody>
            <a:bodyPr wrap="square" rtlCol="0">
              <a:spAutoFit/>
            </a:bodyPr>
            <a:lstStyle/>
            <a:p>
              <a:pPr algn="ctr"/>
              <a:r>
                <a:rPr lang="en-US" sz="1600" b="1" dirty="0" smtClean="0"/>
                <a:t>Conclusion</a:t>
              </a:r>
              <a:endParaRPr lang="en-US" sz="1600" b="1" dirty="0"/>
            </a:p>
          </p:txBody>
        </p:sp>
        <p:sp>
          <p:nvSpPr>
            <p:cNvPr id="53" name="TextBox 52"/>
            <p:cNvSpPr txBox="1"/>
            <p:nvPr/>
          </p:nvSpPr>
          <p:spPr>
            <a:xfrm>
              <a:off x="4610100" y="2184613"/>
              <a:ext cx="2170567" cy="307777"/>
            </a:xfrm>
            <a:prstGeom prst="rect">
              <a:avLst/>
            </a:prstGeom>
            <a:noFill/>
          </p:spPr>
          <p:txBody>
            <a:bodyPr wrap="square" rtlCol="0">
              <a:spAutoFit/>
            </a:bodyPr>
            <a:lstStyle/>
            <a:p>
              <a:pPr algn="ctr"/>
              <a:r>
                <a:rPr lang="en-US" sz="1400" dirty="0" smtClean="0">
                  <a:solidFill>
                    <a:schemeClr val="accent4"/>
                  </a:solidFill>
                </a:rPr>
                <a:t>Conclusion</a:t>
              </a:r>
              <a:endParaRPr lang="en-US" sz="1400" dirty="0">
                <a:solidFill>
                  <a:schemeClr val="accent4"/>
                </a:solidFill>
              </a:endParaRPr>
            </a:p>
          </p:txBody>
        </p:sp>
      </p:grpSp>
      <p:sp>
        <p:nvSpPr>
          <p:cNvPr id="54" name="Oval 53"/>
          <p:cNvSpPr/>
          <p:nvPr/>
        </p:nvSpPr>
        <p:spPr bwMode="auto">
          <a:xfrm>
            <a:off x="7296716" y="3685125"/>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Arial" pitchFamily="34" charset="0"/>
                <a:cs typeface="Arial" pitchFamily="34" charset="0"/>
              </a:rPr>
              <a:t>6</a:t>
            </a:r>
            <a:endParaRPr lang="en-US" b="1" dirty="0" smtClean="0">
              <a:solidFill>
                <a:schemeClr val="bg1"/>
              </a:solidFill>
              <a:latin typeface="Arial" pitchFamily="34" charset="0"/>
              <a:cs typeface="Arial" pitchFamily="34" charset="0"/>
            </a:endParaRPr>
          </a:p>
        </p:txBody>
      </p:sp>
      <p:sp>
        <p:nvSpPr>
          <p:cNvPr id="55" name="Oval 54"/>
          <p:cNvSpPr/>
          <p:nvPr/>
        </p:nvSpPr>
        <p:spPr bwMode="auto">
          <a:xfrm>
            <a:off x="1067932" y="3687119"/>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4</a:t>
            </a:r>
          </a:p>
        </p:txBody>
      </p:sp>
      <p:grpSp>
        <p:nvGrpSpPr>
          <p:cNvPr id="60" name="Group 59"/>
          <p:cNvGrpSpPr/>
          <p:nvPr/>
        </p:nvGrpSpPr>
        <p:grpSpPr>
          <a:xfrm>
            <a:off x="3048000" y="4321792"/>
            <a:ext cx="2517566" cy="1217253"/>
            <a:chOff x="4340434" y="1490580"/>
            <a:chExt cx="2517566" cy="1217253"/>
          </a:xfrm>
        </p:grpSpPr>
        <p:sp>
          <p:nvSpPr>
            <p:cNvPr id="61" name="Rounded Rectangle 60"/>
            <p:cNvSpPr>
              <a:spLocks/>
            </p:cNvSpPr>
            <p:nvPr/>
          </p:nvSpPr>
          <p:spPr>
            <a:xfrm>
              <a:off x="4698011"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532767" y="1490580"/>
              <a:ext cx="2325233" cy="584775"/>
            </a:xfrm>
            <a:prstGeom prst="rect">
              <a:avLst/>
            </a:prstGeom>
            <a:noFill/>
          </p:spPr>
          <p:txBody>
            <a:bodyPr wrap="square" rtlCol="0">
              <a:spAutoFit/>
            </a:bodyPr>
            <a:lstStyle/>
            <a:p>
              <a:pPr algn="ctr"/>
              <a:r>
                <a:rPr lang="en-US" sz="1600" b="1" dirty="0" smtClean="0"/>
                <a:t>Usage Scenarios</a:t>
              </a:r>
            </a:p>
            <a:p>
              <a:pPr algn="ctr"/>
              <a:r>
                <a:rPr lang="en-US" sz="1600" b="1" dirty="0" smtClean="0"/>
                <a:t>&amp; Mock Ups</a:t>
              </a:r>
              <a:endParaRPr lang="en-US" sz="1600" b="1" dirty="0"/>
            </a:p>
          </p:txBody>
        </p:sp>
        <p:sp>
          <p:nvSpPr>
            <p:cNvPr id="63" name="TextBox 62"/>
            <p:cNvSpPr txBox="1"/>
            <p:nvPr/>
          </p:nvSpPr>
          <p:spPr>
            <a:xfrm>
              <a:off x="4340434" y="2184613"/>
              <a:ext cx="2517566" cy="523220"/>
            </a:xfrm>
            <a:prstGeom prst="rect">
              <a:avLst/>
            </a:prstGeom>
            <a:noFill/>
          </p:spPr>
          <p:txBody>
            <a:bodyPr wrap="square" rtlCol="0">
              <a:spAutoFit/>
            </a:bodyPr>
            <a:lstStyle/>
            <a:p>
              <a:pPr algn="ctr"/>
              <a:r>
                <a:rPr lang="en-US" sz="1400" dirty="0" smtClean="0">
                  <a:solidFill>
                    <a:schemeClr val="accent4"/>
                  </a:solidFill>
                </a:rPr>
                <a:t>How exactly will end users work with the software?</a:t>
              </a:r>
              <a:endParaRPr lang="en-US" sz="1400" dirty="0">
                <a:solidFill>
                  <a:schemeClr val="accent4"/>
                </a:solidFill>
              </a:endParaRPr>
            </a:p>
          </p:txBody>
        </p:sp>
      </p:grpSp>
      <p:sp>
        <p:nvSpPr>
          <p:cNvPr id="64" name="Oval 63"/>
          <p:cNvSpPr/>
          <p:nvPr/>
        </p:nvSpPr>
        <p:spPr bwMode="auto">
          <a:xfrm>
            <a:off x="4136249" y="3685125"/>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5</a:t>
            </a:r>
          </a:p>
        </p:txBody>
      </p:sp>
      <p:sp>
        <p:nvSpPr>
          <p:cNvPr id="65" name="Datumsplatzhalter 3"/>
          <p:cNvSpPr>
            <a:spLocks noGrp="1"/>
          </p:cNvSpPr>
          <p:nvPr>
            <p:ph type="dt" sz="half" idx="10"/>
          </p:nvPr>
        </p:nvSpPr>
        <p:spPr>
          <a:xfrm>
            <a:off x="7037388" y="6570615"/>
            <a:ext cx="1606550" cy="288925"/>
          </a:xfrm>
        </p:spPr>
        <p:txBody>
          <a:bodyPr/>
          <a:lstStyle/>
          <a:p>
            <a:pPr>
              <a:defRPr/>
            </a:pPr>
            <a:r>
              <a:rPr lang="de-DE" dirty="0" smtClean="0"/>
              <a:t>© sebis</a:t>
            </a:r>
            <a:endParaRPr lang="de-DE" dirty="0"/>
          </a:p>
        </p:txBody>
      </p:sp>
      <p:sp>
        <p:nvSpPr>
          <p:cNvPr id="66" name="Fußzeilenplatzhalter 4"/>
          <p:cNvSpPr>
            <a:spLocks noGrp="1"/>
          </p:cNvSpPr>
          <p:nvPr>
            <p:ph type="ftr" sz="quarter" idx="11"/>
          </p:nvPr>
        </p:nvSpPr>
        <p:spPr>
          <a:xfrm>
            <a:off x="249677" y="6569075"/>
            <a:ext cx="4321175" cy="288925"/>
          </a:xfrm>
        </p:spPr>
        <p:txBody>
          <a:bodyPr/>
          <a:lstStyle/>
          <a:p>
            <a:pPr>
              <a:defRPr/>
            </a:pPr>
            <a:r>
              <a:rPr lang="en-US" dirty="0"/>
              <a:t>2015.04.20 </a:t>
            </a:r>
            <a:r>
              <a:rPr lang="en-US" dirty="0" smtClean="0"/>
              <a:t>Kehinde Fawumi </a:t>
            </a:r>
            <a:r>
              <a:rPr lang="en-US" dirty="0"/>
              <a:t>Slides </a:t>
            </a:r>
            <a:r>
              <a:rPr lang="en-US" dirty="0" err="1"/>
              <a:t>sebis</a:t>
            </a:r>
            <a:r>
              <a:rPr lang="en-US" dirty="0"/>
              <a:t> 2015</a:t>
            </a:r>
            <a:endParaRPr lang="de-DE" dirty="0"/>
          </a:p>
        </p:txBody>
      </p:sp>
      <p:sp>
        <p:nvSpPr>
          <p:cNvPr id="67" name="Foliennummernplatzhalter 5"/>
          <p:cNvSpPr>
            <a:spLocks noGrp="1"/>
          </p:cNvSpPr>
          <p:nvPr>
            <p:ph type="sldNum" sz="quarter" idx="12"/>
          </p:nvPr>
        </p:nvSpPr>
        <p:spPr>
          <a:xfrm>
            <a:off x="8643938" y="6570615"/>
            <a:ext cx="249237" cy="288925"/>
          </a:xfrm>
        </p:spPr>
        <p:txBody>
          <a:bodyPr/>
          <a:lstStyle/>
          <a:p>
            <a:pPr>
              <a:defRPr/>
            </a:pPr>
            <a:r>
              <a:rPr lang="de-DE" dirty="0"/>
              <a:t>2</a:t>
            </a:r>
          </a:p>
        </p:txBody>
      </p:sp>
    </p:spTree>
    <p:extLst>
      <p:ext uri="{BB962C8B-B14F-4D97-AF65-F5344CB8AC3E}">
        <p14:creationId xmlns:p14="http://schemas.microsoft.com/office/powerpoint/2010/main" val="29269207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Thesis Time series Software</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20</a:t>
            </a:fld>
            <a:endParaRPr lang="de-DE" dirty="0"/>
          </a:p>
        </p:txBody>
      </p:sp>
      <p:grpSp>
        <p:nvGrpSpPr>
          <p:cNvPr id="8" name="Group 7"/>
          <p:cNvGrpSpPr/>
          <p:nvPr/>
        </p:nvGrpSpPr>
        <p:grpSpPr>
          <a:xfrm>
            <a:off x="226623" y="1431290"/>
            <a:ext cx="4069145" cy="1147465"/>
            <a:chOff x="-1558250" y="1146600"/>
            <a:chExt cx="4590523" cy="1147465"/>
          </a:xfrm>
        </p:grpSpPr>
        <p:sp>
          <p:nvSpPr>
            <p:cNvPr id="9" name="Rounded Rectangle 8"/>
            <p:cNvSpPr>
              <a:spLocks/>
            </p:cNvSpPr>
            <p:nvPr/>
          </p:nvSpPr>
          <p:spPr>
            <a:xfrm>
              <a:off x="-1558250" y="1734600"/>
              <a:ext cx="4497776" cy="21600"/>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54747" y="1146600"/>
              <a:ext cx="3352800" cy="584775"/>
            </a:xfrm>
            <a:prstGeom prst="rect">
              <a:avLst/>
            </a:prstGeom>
            <a:noFill/>
          </p:spPr>
          <p:txBody>
            <a:bodyPr wrap="square" rtlCol="0">
              <a:spAutoFit/>
            </a:bodyPr>
            <a:lstStyle/>
            <a:p>
              <a:pPr lvl="0" algn="ctr"/>
              <a:r>
                <a:rPr lang="en-US" sz="1600" b="1" dirty="0"/>
                <a:t>Requirements for </a:t>
              </a:r>
              <a:r>
                <a:rPr lang="en-US" sz="1600" b="1" dirty="0" smtClean="0"/>
                <a:t/>
              </a:r>
              <a:br>
                <a:rPr lang="en-US" sz="1600" b="1" dirty="0" smtClean="0"/>
              </a:br>
              <a:r>
                <a:rPr lang="en-US" sz="1600" b="1" dirty="0" smtClean="0"/>
                <a:t>Time </a:t>
              </a:r>
              <a:r>
                <a:rPr lang="en-US" sz="1600" b="1" dirty="0"/>
                <a:t>series </a:t>
              </a:r>
              <a:r>
                <a:rPr lang="en-US" sz="1600" b="1" dirty="0" smtClean="0"/>
                <a:t>management</a:t>
              </a:r>
              <a:endParaRPr lang="en-US" sz="1600" dirty="0"/>
            </a:p>
          </p:txBody>
        </p:sp>
        <p:sp>
          <p:nvSpPr>
            <p:cNvPr id="11" name="TextBox 10"/>
            <p:cNvSpPr txBox="1"/>
            <p:nvPr/>
          </p:nvSpPr>
          <p:spPr>
            <a:xfrm>
              <a:off x="-1556274" y="1832400"/>
              <a:ext cx="4588547" cy="461665"/>
            </a:xfrm>
            <a:prstGeom prst="rect">
              <a:avLst/>
            </a:prstGeom>
            <a:noFill/>
          </p:spPr>
          <p:txBody>
            <a:bodyPr wrap="square" rtlCol="0">
              <a:spAutoFit/>
            </a:bodyPr>
            <a:lstStyle/>
            <a:p>
              <a:pPr marL="285750" indent="-285750">
                <a:buFont typeface="Arial" panose="020B0604020202020204" pitchFamily="34" charset="0"/>
                <a:buChar char="•"/>
              </a:pPr>
              <a:r>
                <a:rPr lang="en-US" sz="1200" i="1" dirty="0">
                  <a:solidFill>
                    <a:schemeClr val="accent4"/>
                  </a:solidFill>
                </a:rPr>
                <a:t>E</a:t>
              </a:r>
              <a:r>
                <a:rPr lang="en-US" sz="1200" i="1" dirty="0" smtClean="0">
                  <a:solidFill>
                    <a:schemeClr val="accent4"/>
                  </a:solidFill>
                </a:rPr>
                <a:t>fficient </a:t>
              </a:r>
              <a:r>
                <a:rPr lang="en-US" sz="1200" i="1" dirty="0">
                  <a:solidFill>
                    <a:schemeClr val="accent4"/>
                  </a:solidFill>
                </a:rPr>
                <a:t>management of time series </a:t>
              </a:r>
              <a:r>
                <a:rPr lang="en-US" sz="1200" i="1" dirty="0" smtClean="0">
                  <a:solidFill>
                    <a:schemeClr val="accent4"/>
                  </a:solidFill>
                </a:rPr>
                <a:t>data</a:t>
              </a:r>
            </a:p>
            <a:p>
              <a:pPr marL="285750" indent="-285750">
                <a:buFont typeface="Arial" panose="020B0604020202020204" pitchFamily="34" charset="0"/>
                <a:buChar char="•"/>
              </a:pPr>
              <a:r>
                <a:rPr lang="en-US" sz="1200" i="1" dirty="0">
                  <a:solidFill>
                    <a:schemeClr val="accent4"/>
                  </a:solidFill>
                </a:rPr>
                <a:t>G</a:t>
              </a:r>
              <a:r>
                <a:rPr lang="en-US" sz="1200" i="1" dirty="0" smtClean="0">
                  <a:solidFill>
                    <a:schemeClr val="accent4"/>
                  </a:solidFill>
                </a:rPr>
                <a:t>eneral </a:t>
              </a:r>
              <a:r>
                <a:rPr lang="en-US" sz="1200" i="1" dirty="0">
                  <a:solidFill>
                    <a:schemeClr val="accent4"/>
                  </a:solidFill>
                </a:rPr>
                <a:t>interface and outlook of the software.</a:t>
              </a:r>
            </a:p>
          </p:txBody>
        </p:sp>
      </p:grpSp>
      <p:grpSp>
        <p:nvGrpSpPr>
          <p:cNvPr id="28" name="Group 27"/>
          <p:cNvGrpSpPr/>
          <p:nvPr/>
        </p:nvGrpSpPr>
        <p:grpSpPr>
          <a:xfrm>
            <a:off x="4419600" y="1431290"/>
            <a:ext cx="4343399" cy="1332131"/>
            <a:chOff x="-1695718" y="1146600"/>
            <a:chExt cx="4899917" cy="1332131"/>
          </a:xfrm>
        </p:grpSpPr>
        <p:sp>
          <p:nvSpPr>
            <p:cNvPr id="29" name="Rounded Rectangle 28"/>
            <p:cNvSpPr>
              <a:spLocks/>
            </p:cNvSpPr>
            <p:nvPr/>
          </p:nvSpPr>
          <p:spPr>
            <a:xfrm>
              <a:off x="-1558250" y="1734600"/>
              <a:ext cx="4497776" cy="21600"/>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54747" y="1146600"/>
              <a:ext cx="3352800" cy="584775"/>
            </a:xfrm>
            <a:prstGeom prst="rect">
              <a:avLst/>
            </a:prstGeom>
            <a:noFill/>
          </p:spPr>
          <p:txBody>
            <a:bodyPr wrap="square" rtlCol="0">
              <a:spAutoFit/>
            </a:bodyPr>
            <a:lstStyle/>
            <a:p>
              <a:pPr lvl="0" algn="ctr"/>
              <a:r>
                <a:rPr lang="en-US" sz="1600" b="1" dirty="0"/>
                <a:t>Requirements for </a:t>
              </a:r>
              <a:r>
                <a:rPr lang="en-US" sz="1600" b="1" dirty="0" smtClean="0"/>
                <a:t/>
              </a:r>
              <a:br>
                <a:rPr lang="en-US" sz="1600" b="1" dirty="0" smtClean="0"/>
              </a:br>
              <a:r>
                <a:rPr lang="en-US" sz="1600" b="1" dirty="0" smtClean="0"/>
                <a:t>Time </a:t>
              </a:r>
              <a:r>
                <a:rPr lang="en-US" sz="1600" b="1" dirty="0"/>
                <a:t>series </a:t>
              </a:r>
              <a:r>
                <a:rPr lang="en-US" sz="1600" b="1" dirty="0" smtClean="0"/>
                <a:t>Transformation</a:t>
              </a:r>
              <a:endParaRPr lang="en-US" sz="1600" dirty="0"/>
            </a:p>
          </p:txBody>
        </p:sp>
        <p:sp>
          <p:nvSpPr>
            <p:cNvPr id="31" name="TextBox 30"/>
            <p:cNvSpPr txBox="1"/>
            <p:nvPr/>
          </p:nvSpPr>
          <p:spPr>
            <a:xfrm>
              <a:off x="-1695718" y="1832400"/>
              <a:ext cx="4899917" cy="646331"/>
            </a:xfrm>
            <a:prstGeom prst="rect">
              <a:avLst/>
            </a:prstGeom>
            <a:noFill/>
          </p:spPr>
          <p:txBody>
            <a:bodyPr wrap="square" rtlCol="0">
              <a:spAutoFit/>
            </a:bodyPr>
            <a:lstStyle/>
            <a:p>
              <a:pPr marL="285750" indent="-285750">
                <a:buFont typeface="Arial" panose="020B0604020202020204" pitchFamily="34" charset="0"/>
                <a:buChar char="•"/>
              </a:pPr>
              <a:r>
                <a:rPr lang="en-US" sz="1200" i="1" dirty="0" smtClean="0">
                  <a:solidFill>
                    <a:schemeClr val="accent4"/>
                  </a:solidFill>
                </a:rPr>
                <a:t>Transforming </a:t>
              </a:r>
              <a:r>
                <a:rPr lang="en-US" sz="1200" i="1" dirty="0">
                  <a:solidFill>
                    <a:schemeClr val="accent4"/>
                  </a:solidFill>
                </a:rPr>
                <a:t>time-stamped data to time </a:t>
              </a:r>
              <a:r>
                <a:rPr lang="en-US" sz="1200" i="1" dirty="0" smtClean="0">
                  <a:solidFill>
                    <a:schemeClr val="accent4"/>
                  </a:solidFill>
                </a:rPr>
                <a:t>series</a:t>
              </a:r>
            </a:p>
            <a:p>
              <a:pPr marL="285750" indent="-285750">
                <a:buFont typeface="Arial" panose="020B0604020202020204" pitchFamily="34" charset="0"/>
                <a:buChar char="•"/>
              </a:pPr>
              <a:r>
                <a:rPr lang="en-US" sz="1200" i="1" dirty="0">
                  <a:solidFill>
                    <a:schemeClr val="accent4"/>
                  </a:solidFill>
                </a:rPr>
                <a:t>Q</a:t>
              </a:r>
              <a:r>
                <a:rPr lang="en-US" sz="1200" i="1" dirty="0" smtClean="0">
                  <a:solidFill>
                    <a:schemeClr val="accent4"/>
                  </a:solidFill>
                </a:rPr>
                <a:t>uantifying </a:t>
              </a:r>
              <a:r>
                <a:rPr lang="en-US" sz="1200" i="1" dirty="0">
                  <a:solidFill>
                    <a:schemeClr val="accent4"/>
                  </a:solidFill>
                </a:rPr>
                <a:t>qualitative data </a:t>
              </a:r>
              <a:r>
                <a:rPr lang="en-US" sz="1200" i="1" dirty="0" smtClean="0">
                  <a:solidFill>
                    <a:schemeClr val="accent4"/>
                  </a:solidFill>
                </a:rPr>
                <a:t>inputs</a:t>
              </a:r>
            </a:p>
            <a:p>
              <a:pPr marL="285750" indent="-285750">
                <a:buFont typeface="Arial" panose="020B0604020202020204" pitchFamily="34" charset="0"/>
                <a:buChar char="•"/>
              </a:pPr>
              <a:r>
                <a:rPr lang="en-US" sz="1200" i="1" dirty="0">
                  <a:solidFill>
                    <a:schemeClr val="accent4"/>
                  </a:solidFill>
                </a:rPr>
                <a:t>C</a:t>
              </a:r>
              <a:r>
                <a:rPr lang="en-US" sz="1200" i="1" dirty="0" smtClean="0">
                  <a:solidFill>
                    <a:schemeClr val="accent4"/>
                  </a:solidFill>
                </a:rPr>
                <a:t>hecking </a:t>
              </a:r>
              <a:r>
                <a:rPr lang="en-US" sz="1200" i="1" dirty="0">
                  <a:solidFill>
                    <a:schemeClr val="accent4"/>
                  </a:solidFill>
                </a:rPr>
                <a:t>the time series output for correctness.</a:t>
              </a:r>
            </a:p>
          </p:txBody>
        </p:sp>
      </p:grpSp>
      <p:grpSp>
        <p:nvGrpSpPr>
          <p:cNvPr id="32" name="Group 31"/>
          <p:cNvGrpSpPr/>
          <p:nvPr/>
        </p:nvGrpSpPr>
        <p:grpSpPr>
          <a:xfrm>
            <a:off x="228600" y="3276600"/>
            <a:ext cx="4069145" cy="1332131"/>
            <a:chOff x="-1558250" y="1146600"/>
            <a:chExt cx="4590523" cy="1332131"/>
          </a:xfrm>
        </p:grpSpPr>
        <p:sp>
          <p:nvSpPr>
            <p:cNvPr id="33" name="Rounded Rectangle 32"/>
            <p:cNvSpPr>
              <a:spLocks/>
            </p:cNvSpPr>
            <p:nvPr/>
          </p:nvSpPr>
          <p:spPr>
            <a:xfrm>
              <a:off x="-1558250" y="1734600"/>
              <a:ext cx="4497776" cy="21600"/>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54747" y="1146600"/>
              <a:ext cx="3352800" cy="584775"/>
            </a:xfrm>
            <a:prstGeom prst="rect">
              <a:avLst/>
            </a:prstGeom>
            <a:noFill/>
          </p:spPr>
          <p:txBody>
            <a:bodyPr wrap="square" rtlCol="0">
              <a:spAutoFit/>
            </a:bodyPr>
            <a:lstStyle/>
            <a:p>
              <a:pPr lvl="0" algn="ctr"/>
              <a:r>
                <a:rPr lang="en-US" sz="1600" b="1" dirty="0"/>
                <a:t>Requirements for </a:t>
              </a:r>
              <a:r>
                <a:rPr lang="en-US" sz="1600" b="1" dirty="0" smtClean="0"/>
                <a:t/>
              </a:r>
              <a:br>
                <a:rPr lang="en-US" sz="1600" b="1" dirty="0" smtClean="0"/>
              </a:br>
              <a:r>
                <a:rPr lang="en-US" sz="1600" b="1" dirty="0" smtClean="0"/>
                <a:t>Time </a:t>
              </a:r>
              <a:r>
                <a:rPr lang="en-US" sz="1600" b="1" dirty="0"/>
                <a:t>series </a:t>
              </a:r>
              <a:r>
                <a:rPr lang="en-US" sz="1600" b="1" dirty="0" smtClean="0"/>
                <a:t>Analysis</a:t>
              </a:r>
              <a:endParaRPr lang="en-US" sz="1600" dirty="0"/>
            </a:p>
          </p:txBody>
        </p:sp>
        <p:sp>
          <p:nvSpPr>
            <p:cNvPr id="35" name="TextBox 34"/>
            <p:cNvSpPr txBox="1"/>
            <p:nvPr/>
          </p:nvSpPr>
          <p:spPr>
            <a:xfrm>
              <a:off x="-1556274" y="1832400"/>
              <a:ext cx="4588547" cy="646331"/>
            </a:xfrm>
            <a:prstGeom prst="rect">
              <a:avLst/>
            </a:prstGeom>
            <a:noFill/>
          </p:spPr>
          <p:txBody>
            <a:bodyPr wrap="square" rtlCol="0">
              <a:spAutoFit/>
            </a:bodyPr>
            <a:lstStyle/>
            <a:p>
              <a:pPr marL="285750" indent="-285750">
                <a:buFont typeface="Arial" panose="020B0604020202020204" pitchFamily="34" charset="0"/>
                <a:buChar char="•"/>
              </a:pPr>
              <a:r>
                <a:rPr lang="en-US" sz="1200" i="1" dirty="0" smtClean="0">
                  <a:solidFill>
                    <a:schemeClr val="accent4"/>
                  </a:solidFill>
                </a:rPr>
                <a:t>Accurate analysis of time series </a:t>
              </a:r>
              <a:r>
                <a:rPr lang="en-US" sz="1200" i="1" dirty="0">
                  <a:solidFill>
                    <a:schemeClr val="accent4"/>
                  </a:solidFill>
                </a:rPr>
                <a:t>with least dependency on user input</a:t>
              </a:r>
              <a:r>
                <a:rPr lang="en-US" sz="1200" i="1" dirty="0" smtClean="0">
                  <a:solidFill>
                    <a:schemeClr val="accent4"/>
                  </a:solidFill>
                </a:rPr>
                <a:t>.</a:t>
              </a:r>
            </a:p>
            <a:p>
              <a:pPr marL="285750" indent="-285750">
                <a:buFont typeface="Arial" panose="020B0604020202020204" pitchFamily="34" charset="0"/>
                <a:buChar char="•"/>
              </a:pPr>
              <a:r>
                <a:rPr lang="en-US" sz="1200" i="1" dirty="0" smtClean="0">
                  <a:solidFill>
                    <a:schemeClr val="accent4"/>
                  </a:solidFill>
                </a:rPr>
                <a:t>Time series forecasting</a:t>
              </a:r>
              <a:endParaRPr lang="en-US" sz="1200" i="1" dirty="0">
                <a:solidFill>
                  <a:schemeClr val="accent4"/>
                </a:solidFill>
              </a:endParaRPr>
            </a:p>
          </p:txBody>
        </p:sp>
      </p:grpSp>
      <p:grpSp>
        <p:nvGrpSpPr>
          <p:cNvPr id="36" name="Group 35"/>
          <p:cNvGrpSpPr/>
          <p:nvPr/>
        </p:nvGrpSpPr>
        <p:grpSpPr>
          <a:xfrm>
            <a:off x="4421577" y="3276600"/>
            <a:ext cx="4343399" cy="1516797"/>
            <a:chOff x="-1695718" y="1146600"/>
            <a:chExt cx="4899917" cy="1516797"/>
          </a:xfrm>
        </p:grpSpPr>
        <p:sp>
          <p:nvSpPr>
            <p:cNvPr id="37" name="Rounded Rectangle 36"/>
            <p:cNvSpPr>
              <a:spLocks/>
            </p:cNvSpPr>
            <p:nvPr/>
          </p:nvSpPr>
          <p:spPr>
            <a:xfrm>
              <a:off x="-1558250" y="1734600"/>
              <a:ext cx="4497776" cy="21600"/>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54747" y="1146600"/>
              <a:ext cx="3352800" cy="584775"/>
            </a:xfrm>
            <a:prstGeom prst="rect">
              <a:avLst/>
            </a:prstGeom>
            <a:noFill/>
          </p:spPr>
          <p:txBody>
            <a:bodyPr wrap="square" rtlCol="0">
              <a:spAutoFit/>
            </a:bodyPr>
            <a:lstStyle/>
            <a:p>
              <a:pPr lvl="0" algn="ctr"/>
              <a:r>
                <a:rPr lang="en-US" sz="1600" b="1" dirty="0"/>
                <a:t>Requirements for </a:t>
              </a:r>
              <a:r>
                <a:rPr lang="en-US" sz="1600" b="1" dirty="0" smtClean="0"/>
                <a:t/>
              </a:r>
              <a:br>
                <a:rPr lang="en-US" sz="1600" b="1" dirty="0" smtClean="0"/>
              </a:br>
              <a:r>
                <a:rPr lang="en-US" sz="1600" b="1" dirty="0" smtClean="0"/>
                <a:t>Time </a:t>
              </a:r>
              <a:r>
                <a:rPr lang="en-US" sz="1600" b="1" dirty="0"/>
                <a:t>series </a:t>
              </a:r>
              <a:r>
                <a:rPr lang="en-US" sz="1600" b="1" dirty="0" smtClean="0"/>
                <a:t>Visualization</a:t>
              </a:r>
              <a:endParaRPr lang="en-US" sz="1600" dirty="0"/>
            </a:p>
          </p:txBody>
        </p:sp>
        <p:sp>
          <p:nvSpPr>
            <p:cNvPr id="39" name="TextBox 38"/>
            <p:cNvSpPr txBox="1"/>
            <p:nvPr/>
          </p:nvSpPr>
          <p:spPr>
            <a:xfrm>
              <a:off x="-1695718" y="1832400"/>
              <a:ext cx="4899917" cy="830997"/>
            </a:xfrm>
            <a:prstGeom prst="rect">
              <a:avLst/>
            </a:prstGeom>
            <a:noFill/>
          </p:spPr>
          <p:txBody>
            <a:bodyPr wrap="square" rtlCol="0">
              <a:spAutoFit/>
            </a:bodyPr>
            <a:lstStyle/>
            <a:p>
              <a:pPr marL="285750" indent="-285750">
                <a:buFont typeface="Arial" panose="020B0604020202020204" pitchFamily="34" charset="0"/>
                <a:buChar char="•"/>
              </a:pPr>
              <a:r>
                <a:rPr lang="en-US" sz="1200" i="1" dirty="0" smtClean="0">
                  <a:solidFill>
                    <a:schemeClr val="accent4"/>
                  </a:solidFill>
                </a:rPr>
                <a:t>Standardized </a:t>
              </a:r>
              <a:r>
                <a:rPr lang="en-US" sz="1200" i="1" dirty="0">
                  <a:solidFill>
                    <a:schemeClr val="accent4"/>
                  </a:solidFill>
                </a:rPr>
                <a:t>visualization and plotting of time series data </a:t>
              </a:r>
              <a:endParaRPr lang="en-US" sz="1200" i="1" dirty="0" smtClean="0">
                <a:solidFill>
                  <a:schemeClr val="accent4"/>
                </a:solidFill>
              </a:endParaRPr>
            </a:p>
            <a:p>
              <a:pPr marL="285750" indent="-285750">
                <a:buFont typeface="Arial" panose="020B0604020202020204" pitchFamily="34" charset="0"/>
                <a:buChar char="•"/>
              </a:pPr>
              <a:r>
                <a:rPr lang="en-US" sz="1200" i="1" dirty="0" smtClean="0">
                  <a:solidFill>
                    <a:schemeClr val="accent4"/>
                  </a:solidFill>
                </a:rPr>
                <a:t>Persistent </a:t>
              </a:r>
              <a:r>
                <a:rPr lang="en-US" sz="1200" i="1" dirty="0">
                  <a:solidFill>
                    <a:schemeClr val="accent4"/>
                  </a:solidFill>
                </a:rPr>
                <a:t>interaction between the time series data input and respective graphical representations.</a:t>
              </a:r>
            </a:p>
          </p:txBody>
        </p:sp>
      </p:grpSp>
      <p:sp>
        <p:nvSpPr>
          <p:cNvPr id="40" name="Oval 39"/>
          <p:cNvSpPr/>
          <p:nvPr/>
        </p:nvSpPr>
        <p:spPr bwMode="auto">
          <a:xfrm rot="21372469">
            <a:off x="5054985" y="1250517"/>
            <a:ext cx="3569177" cy="897890"/>
          </a:xfrm>
          <a:prstGeom prst="ellipse">
            <a:avLst/>
          </a:prstGeom>
          <a:noFill/>
          <a:ln w="28575">
            <a:solidFill>
              <a:srgbClr val="FF0000"/>
            </a:solidFill>
            <a:prstDash val="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24431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Time Series Transformation</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21</a:t>
            </a:fld>
            <a:endParaRPr lang="de-DE" dirty="0"/>
          </a:p>
        </p:txBody>
      </p:sp>
      <p:graphicFrame>
        <p:nvGraphicFramePr>
          <p:cNvPr id="8" name="Table 7"/>
          <p:cNvGraphicFramePr>
            <a:graphicFrameLocks noGrp="1"/>
          </p:cNvGraphicFramePr>
          <p:nvPr>
            <p:extLst>
              <p:ext uri="{D42A27DB-BD31-4B8C-83A1-F6EECF244321}">
                <p14:modId xmlns:p14="http://schemas.microsoft.com/office/powerpoint/2010/main" val="1533010484"/>
              </p:ext>
            </p:extLst>
          </p:nvPr>
        </p:nvGraphicFramePr>
        <p:xfrm>
          <a:off x="228600" y="990600"/>
          <a:ext cx="8813800" cy="1704657"/>
        </p:xfrm>
        <a:graphic>
          <a:graphicData uri="http://schemas.openxmlformats.org/drawingml/2006/table">
            <a:tbl>
              <a:tblPr firstRow="1"/>
              <a:tblGrid>
                <a:gridCol w="3472275"/>
                <a:gridCol w="5341525"/>
              </a:tblGrid>
              <a:tr h="179523">
                <a:tc>
                  <a:txBody>
                    <a:bodyPr/>
                    <a:lstStyle/>
                    <a:p>
                      <a:pPr>
                        <a:lnSpc>
                          <a:spcPct val="150000"/>
                        </a:lnSpc>
                        <a:spcAft>
                          <a:spcPts val="0"/>
                        </a:spcAft>
                      </a:pPr>
                      <a:r>
                        <a:rPr lang="en-US" sz="1000" b="1" dirty="0">
                          <a:solidFill>
                            <a:srgbClr val="000000"/>
                          </a:solidFill>
                          <a:effectLst/>
                          <a:latin typeface="Arial"/>
                          <a:ea typeface="Times New Roman"/>
                          <a:cs typeface="Arial"/>
                        </a:rPr>
                        <a:t>Functional Requirement</a:t>
                      </a:r>
                      <a:endParaRPr lang="en-US" sz="1000" dirty="0">
                        <a:solidFill>
                          <a:srgbClr val="000000"/>
                        </a:solidFill>
                        <a:effectLst/>
                        <a:latin typeface="Arial"/>
                        <a:ea typeface="Times New Roman"/>
                        <a:cs typeface="Times New Roman"/>
                      </a:endParaRPr>
                    </a:p>
                  </a:txBody>
                  <a:tcPr marL="64528" marR="645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000" b="1">
                          <a:solidFill>
                            <a:srgbClr val="000000"/>
                          </a:solidFill>
                          <a:effectLst/>
                          <a:latin typeface="Arial"/>
                          <a:ea typeface="Times New Roman"/>
                          <a:cs typeface="Arial"/>
                        </a:rPr>
                        <a:t>Supporting Technical Features</a:t>
                      </a:r>
                      <a:endParaRPr lang="en-US" sz="1000">
                        <a:solidFill>
                          <a:srgbClr val="000000"/>
                        </a:solidFill>
                        <a:effectLst/>
                        <a:latin typeface="Arial"/>
                        <a:ea typeface="Times New Roman"/>
                        <a:cs typeface="Times New Roman"/>
                      </a:endParaRPr>
                    </a:p>
                  </a:txBody>
                  <a:tcPr marL="64528" marR="645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7457">
                <a:tc>
                  <a:txBody>
                    <a:bodyPr/>
                    <a:lstStyle/>
                    <a:p>
                      <a:pPr marL="342900" lvl="0" indent="-342900">
                        <a:lnSpc>
                          <a:spcPct val="150000"/>
                        </a:lnSpc>
                        <a:spcAft>
                          <a:spcPts val="0"/>
                        </a:spcAft>
                        <a:buFont typeface="+mj-lt"/>
                        <a:buAutoNum type="arabicPeriod"/>
                      </a:pPr>
                      <a:r>
                        <a:rPr lang="en-US" sz="1000" b="1" dirty="0">
                          <a:solidFill>
                            <a:srgbClr val="000000"/>
                          </a:solidFill>
                          <a:effectLst/>
                          <a:latin typeface="Arial"/>
                          <a:ea typeface="Times New Roman"/>
                          <a:cs typeface="Arial"/>
                        </a:rPr>
                        <a:t>Convert time-stamped data to time series</a:t>
                      </a:r>
                      <a:endParaRPr lang="en-US" sz="1000" dirty="0">
                        <a:solidFill>
                          <a:srgbClr val="000000"/>
                        </a:solidFill>
                        <a:effectLst/>
                        <a:latin typeface="Arial"/>
                        <a:ea typeface="Times New Roman"/>
                        <a:cs typeface="Times New Roman"/>
                      </a:endParaRPr>
                    </a:p>
                    <a:p>
                      <a:pPr marL="342900" lvl="0" indent="-342900">
                        <a:lnSpc>
                          <a:spcPct val="150000"/>
                        </a:lnSpc>
                        <a:spcAft>
                          <a:spcPts val="0"/>
                        </a:spcAft>
                        <a:buFont typeface="+mj-lt"/>
                        <a:buAutoNum type="arabicPeriod"/>
                      </a:pPr>
                      <a:r>
                        <a:rPr lang="en-US" sz="1000" b="1" dirty="0">
                          <a:solidFill>
                            <a:srgbClr val="000000"/>
                          </a:solidFill>
                          <a:effectLst/>
                          <a:latin typeface="Arial"/>
                          <a:ea typeface="Times New Roman"/>
                          <a:cs typeface="Arial"/>
                        </a:rPr>
                        <a:t>Convert time series data from one frequency to another (such as from weekly to monthly or vice versa).</a:t>
                      </a:r>
                      <a:endParaRPr lang="en-US" sz="1000" dirty="0">
                        <a:solidFill>
                          <a:srgbClr val="000000"/>
                        </a:solidFill>
                        <a:effectLst/>
                        <a:latin typeface="Arial"/>
                        <a:ea typeface="Times New Roman"/>
                        <a:cs typeface="Times New Roman"/>
                      </a:endParaRPr>
                    </a:p>
                    <a:p>
                      <a:pPr marL="342900" lvl="0" indent="-342900">
                        <a:lnSpc>
                          <a:spcPct val="150000"/>
                        </a:lnSpc>
                        <a:spcAft>
                          <a:spcPts val="0"/>
                        </a:spcAft>
                        <a:buFont typeface="+mj-lt"/>
                        <a:buAutoNum type="arabicPeriod"/>
                      </a:pPr>
                      <a:r>
                        <a:rPr lang="en-US" sz="1000" b="1" dirty="0">
                          <a:solidFill>
                            <a:srgbClr val="000000"/>
                          </a:solidFill>
                          <a:effectLst/>
                          <a:latin typeface="Arial"/>
                          <a:ea typeface="Times New Roman"/>
                          <a:cs typeface="Arial"/>
                        </a:rPr>
                        <a:t>Represent text data with numeric values. </a:t>
                      </a:r>
                      <a:endParaRPr lang="en-US" sz="1000" b="1" dirty="0" smtClean="0">
                        <a:solidFill>
                          <a:srgbClr val="000000"/>
                        </a:solidFill>
                        <a:effectLst/>
                        <a:latin typeface="Arial"/>
                        <a:ea typeface="Times New Roman"/>
                        <a:cs typeface="Arial"/>
                      </a:endParaRPr>
                    </a:p>
                  </a:txBody>
                  <a:tcPr marL="64528" marR="645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spcAft>
                          <a:spcPts val="0"/>
                        </a:spcAft>
                        <a:buFont typeface="Symbol"/>
                        <a:buChar char=""/>
                      </a:pPr>
                      <a:r>
                        <a:rPr lang="en-US" sz="1000" dirty="0">
                          <a:solidFill>
                            <a:srgbClr val="000000"/>
                          </a:solidFill>
                          <a:effectLst/>
                          <a:latin typeface="Arial"/>
                          <a:ea typeface="Times New Roman"/>
                          <a:cs typeface="Arial"/>
                        </a:rPr>
                        <a:t>Support for MapReduce libraries</a:t>
                      </a:r>
                      <a:endParaRPr lang="en-US" sz="1000" dirty="0">
                        <a:solidFill>
                          <a:srgbClr val="000000"/>
                        </a:solidFill>
                        <a:effectLst/>
                        <a:latin typeface="Arial"/>
                        <a:ea typeface="Times New Roman"/>
                        <a:cs typeface="Times New Roman"/>
                      </a:endParaRPr>
                    </a:p>
                    <a:p>
                      <a:pPr marL="342900" lvl="0" indent="-342900">
                        <a:lnSpc>
                          <a:spcPct val="150000"/>
                        </a:lnSpc>
                        <a:spcAft>
                          <a:spcPts val="0"/>
                        </a:spcAft>
                        <a:buFont typeface="Symbol"/>
                        <a:buChar char=""/>
                      </a:pPr>
                      <a:r>
                        <a:rPr lang="en-US" sz="1000" dirty="0">
                          <a:solidFill>
                            <a:srgbClr val="000000"/>
                          </a:solidFill>
                          <a:effectLst/>
                          <a:latin typeface="Arial"/>
                          <a:ea typeface="Times New Roman"/>
                          <a:cs typeface="Arial"/>
                        </a:rPr>
                        <a:t>Support for a wide range of time series frequencies: Yearly, Quarterly, Monthly, Weekly, Daily, Hourly and every minute.</a:t>
                      </a:r>
                      <a:endParaRPr lang="en-US" sz="1000" dirty="0">
                        <a:solidFill>
                          <a:srgbClr val="000000"/>
                        </a:solidFill>
                        <a:effectLst/>
                        <a:latin typeface="Arial"/>
                        <a:ea typeface="Times New Roman"/>
                        <a:cs typeface="Times New Roman"/>
                      </a:endParaRPr>
                    </a:p>
                    <a:p>
                      <a:pPr marL="342900" lvl="0" indent="-342900">
                        <a:lnSpc>
                          <a:spcPct val="150000"/>
                        </a:lnSpc>
                        <a:spcAft>
                          <a:spcPts val="0"/>
                        </a:spcAft>
                        <a:buFont typeface="Symbol"/>
                        <a:buChar char=""/>
                      </a:pPr>
                      <a:r>
                        <a:rPr lang="en-US" sz="1000" dirty="0">
                          <a:solidFill>
                            <a:srgbClr val="000000"/>
                          </a:solidFill>
                          <a:effectLst/>
                          <a:latin typeface="Arial"/>
                          <a:ea typeface="Times New Roman"/>
                          <a:cs typeface="Arial"/>
                        </a:rPr>
                        <a:t>Support for aggregation functions such as: Sum, Count, Average, Min and Max.</a:t>
                      </a:r>
                      <a:endParaRPr lang="en-US" sz="1000" dirty="0">
                        <a:solidFill>
                          <a:srgbClr val="000000"/>
                        </a:solidFill>
                        <a:effectLst/>
                        <a:latin typeface="Arial"/>
                        <a:ea typeface="Times New Roman"/>
                        <a:cs typeface="Times New Roman"/>
                      </a:endParaRPr>
                    </a:p>
                    <a:p>
                      <a:pPr marL="342900" lvl="0" indent="-342900">
                        <a:lnSpc>
                          <a:spcPct val="150000"/>
                        </a:lnSpc>
                        <a:spcAft>
                          <a:spcPts val="0"/>
                        </a:spcAft>
                        <a:buFont typeface="Symbol"/>
                        <a:buChar char=""/>
                      </a:pPr>
                      <a:r>
                        <a:rPr lang="en-US" sz="1000" dirty="0" smtClean="0">
                          <a:solidFill>
                            <a:srgbClr val="000000"/>
                          </a:solidFill>
                          <a:effectLst/>
                          <a:latin typeface="Arial"/>
                          <a:ea typeface="Times New Roman"/>
                          <a:cs typeface="Arial"/>
                        </a:rPr>
                        <a:t>Ability </a:t>
                      </a:r>
                      <a:r>
                        <a:rPr lang="en-US" sz="1000" dirty="0">
                          <a:solidFill>
                            <a:srgbClr val="000000"/>
                          </a:solidFill>
                          <a:effectLst/>
                          <a:latin typeface="Arial"/>
                          <a:ea typeface="Times New Roman"/>
                          <a:cs typeface="Arial"/>
                        </a:rPr>
                        <a:t>to auto-detect and </a:t>
                      </a:r>
                      <a:r>
                        <a:rPr lang="en-US" sz="1000" dirty="0" smtClean="0">
                          <a:solidFill>
                            <a:srgbClr val="000000"/>
                          </a:solidFill>
                          <a:effectLst/>
                          <a:latin typeface="Arial"/>
                          <a:ea typeface="Times New Roman"/>
                          <a:cs typeface="Arial"/>
                        </a:rPr>
                        <a:t>describe </a:t>
                      </a:r>
                      <a:r>
                        <a:rPr lang="en-US" sz="1000" dirty="0">
                          <a:solidFill>
                            <a:srgbClr val="000000"/>
                          </a:solidFill>
                          <a:effectLst/>
                          <a:latin typeface="Arial"/>
                          <a:ea typeface="Times New Roman"/>
                          <a:cs typeface="Arial"/>
                        </a:rPr>
                        <a:t>data characteristics e.g. data types, date field etc.</a:t>
                      </a:r>
                      <a:endParaRPr lang="en-US" sz="1000" dirty="0">
                        <a:solidFill>
                          <a:srgbClr val="000000"/>
                        </a:solidFill>
                        <a:effectLst/>
                        <a:latin typeface="Arial"/>
                        <a:ea typeface="Times New Roman"/>
                        <a:cs typeface="Times New Roman"/>
                      </a:endParaRPr>
                    </a:p>
                  </a:txBody>
                  <a:tcPr marL="64528" marR="645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912">
                <a:tc>
                  <a:txBody>
                    <a:bodyPr/>
                    <a:lstStyle/>
                    <a:p>
                      <a:pPr>
                        <a:lnSpc>
                          <a:spcPct val="115000"/>
                        </a:lnSpc>
                        <a:spcAft>
                          <a:spcPts val="0"/>
                        </a:spcAft>
                      </a:pPr>
                      <a:r>
                        <a:rPr lang="en-US" sz="1000" b="1">
                          <a:solidFill>
                            <a:srgbClr val="000000"/>
                          </a:solidFill>
                          <a:effectLst/>
                          <a:latin typeface="Arial"/>
                          <a:ea typeface="Times New Roman"/>
                          <a:cs typeface="Times New Roman"/>
                        </a:rPr>
                        <a:t> </a:t>
                      </a:r>
                      <a:endParaRPr lang="en-US" sz="1000">
                        <a:solidFill>
                          <a:srgbClr val="000000"/>
                        </a:solidFill>
                        <a:effectLst/>
                        <a:latin typeface="Arial"/>
                        <a:ea typeface="Times New Roman"/>
                        <a:cs typeface="Times New Roman"/>
                      </a:endParaRPr>
                    </a:p>
                  </a:txBody>
                  <a:tcPr marL="64528" marR="645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000" dirty="0">
                          <a:solidFill>
                            <a:srgbClr val="000000"/>
                          </a:solidFill>
                          <a:effectLst/>
                          <a:latin typeface="Arial"/>
                          <a:ea typeface="Times New Roman"/>
                          <a:cs typeface="Arial"/>
                        </a:rPr>
                        <a:t> </a:t>
                      </a:r>
                      <a:endParaRPr lang="en-US" sz="1000" dirty="0">
                        <a:solidFill>
                          <a:srgbClr val="000000"/>
                        </a:solidFill>
                        <a:effectLst/>
                        <a:latin typeface="Arial"/>
                        <a:ea typeface="Times New Roman"/>
                        <a:cs typeface="Times New Roman"/>
                      </a:endParaRPr>
                    </a:p>
                  </a:txBody>
                  <a:tcPr marL="64528" marR="6452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433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6293" t="33103" r="6638" b="17655"/>
          <a:stretch/>
        </p:blipFill>
        <p:spPr bwMode="auto">
          <a:xfrm>
            <a:off x="152400" y="2819400"/>
            <a:ext cx="8839200" cy="352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572000" y="5825928"/>
            <a:ext cx="4343400" cy="584775"/>
          </a:xfrm>
          <a:prstGeom prst="rect">
            <a:avLst/>
          </a:prstGeom>
          <a:solidFill>
            <a:schemeClr val="bg1"/>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b="1" dirty="0"/>
              <a:t>&lt;"Sun Mar  7", </a:t>
            </a:r>
            <a:r>
              <a:rPr lang="en-US" sz="1600" b="1" dirty="0" smtClean="0"/>
              <a:t>[{"</a:t>
            </a:r>
            <a:r>
              <a:rPr lang="en-US" sz="1600" b="1" dirty="0"/>
              <a:t>notice": 3}, {"info": 2}]&gt;</a:t>
            </a:r>
            <a:br>
              <a:rPr lang="en-US" sz="1600" b="1" dirty="0"/>
            </a:br>
            <a:r>
              <a:rPr lang="en-US" sz="1600" b="1" dirty="0"/>
              <a:t>&lt;"Mon Mar  8", </a:t>
            </a:r>
            <a:r>
              <a:rPr lang="en-US" sz="1600" b="1" dirty="0" smtClean="0"/>
              <a:t>[{"</a:t>
            </a:r>
            <a:r>
              <a:rPr lang="en-US" sz="1600" b="1" dirty="0"/>
              <a:t>notice": 1}, {"info": 5</a:t>
            </a:r>
            <a:r>
              <a:rPr lang="en-US" sz="1600" b="1" dirty="0" smtClean="0"/>
              <a:t>}]&gt;</a:t>
            </a:r>
            <a:endParaRPr lang="en-US" sz="1600" b="1" dirty="0" smtClean="0">
              <a:latin typeface="Arial" pitchFamily="34" charset="0"/>
            </a:endParaRPr>
          </a:p>
        </p:txBody>
      </p:sp>
    </p:spTree>
    <p:extLst>
      <p:ext uri="{BB962C8B-B14F-4D97-AF65-F5344CB8AC3E}">
        <p14:creationId xmlns:p14="http://schemas.microsoft.com/office/powerpoint/2010/main" val="3635723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Thesis Time series Software</a:t>
            </a:r>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22</a:t>
            </a:fld>
            <a:endParaRPr lang="de-DE" dirty="0"/>
          </a:p>
        </p:txBody>
      </p:sp>
      <p:graphicFrame>
        <p:nvGraphicFramePr>
          <p:cNvPr id="8" name="Table 7"/>
          <p:cNvGraphicFramePr>
            <a:graphicFrameLocks noGrp="1"/>
          </p:cNvGraphicFramePr>
          <p:nvPr>
            <p:extLst>
              <p:ext uri="{D42A27DB-BD31-4B8C-83A1-F6EECF244321}">
                <p14:modId xmlns:p14="http://schemas.microsoft.com/office/powerpoint/2010/main" val="3080188565"/>
              </p:ext>
            </p:extLst>
          </p:nvPr>
        </p:nvGraphicFramePr>
        <p:xfrm>
          <a:off x="685800" y="990600"/>
          <a:ext cx="7620001" cy="5400672"/>
        </p:xfrm>
        <a:graphic>
          <a:graphicData uri="http://schemas.openxmlformats.org/drawingml/2006/table">
            <a:tbl>
              <a:tblPr/>
              <a:tblGrid>
                <a:gridCol w="2077432"/>
                <a:gridCol w="1286225"/>
                <a:gridCol w="1364604"/>
                <a:gridCol w="1300252"/>
                <a:gridCol w="1591488"/>
              </a:tblGrid>
              <a:tr h="494755">
                <a:tc>
                  <a:txBody>
                    <a:bodyPr/>
                    <a:lstStyle/>
                    <a:p>
                      <a:pPr algn="l">
                        <a:lnSpc>
                          <a:spcPct val="150000"/>
                        </a:lnSpc>
                        <a:spcAft>
                          <a:spcPts val="0"/>
                        </a:spcAft>
                      </a:pPr>
                      <a:r>
                        <a:rPr lang="de-DE" sz="800" b="1" dirty="0">
                          <a:solidFill>
                            <a:srgbClr val="000000"/>
                          </a:solidFill>
                          <a:effectLst/>
                          <a:latin typeface="Arial"/>
                          <a:ea typeface="Times New Roman"/>
                          <a:cs typeface="Arial"/>
                        </a:rPr>
                        <a:t>Functional Requirement / Software Feature</a:t>
                      </a:r>
                      <a:endParaRPr lang="en-US" sz="900" dirty="0">
                        <a:solidFill>
                          <a:srgbClr val="000000"/>
                        </a:solidFill>
                        <a:effectLst/>
                        <a:latin typeface="Arial"/>
                        <a:ea typeface="Times New Roman"/>
                        <a:cs typeface="Times New Roman"/>
                      </a:endParaRPr>
                    </a:p>
                  </a:txBody>
                  <a:tcPr marL="57209" marR="572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n-US" sz="800" b="1" dirty="0">
                          <a:solidFill>
                            <a:srgbClr val="000000"/>
                          </a:solidFill>
                          <a:effectLst/>
                          <a:latin typeface="Arial"/>
                          <a:ea typeface="Times New Roman"/>
                          <a:cs typeface="Arial"/>
                        </a:rPr>
                        <a:t>Time series </a:t>
                      </a:r>
                      <a:r>
                        <a:rPr lang="en-US" sz="800" b="1" dirty="0" smtClean="0">
                          <a:solidFill>
                            <a:srgbClr val="000000"/>
                          </a:solidFill>
                          <a:effectLst/>
                          <a:latin typeface="Arial"/>
                          <a:ea typeface="Times New Roman"/>
                          <a:cs typeface="Arial"/>
                        </a:rPr>
                        <a:t>Management</a:t>
                      </a:r>
                      <a:endParaRPr lang="en-US" sz="900" dirty="0">
                        <a:solidFill>
                          <a:srgbClr val="000000"/>
                        </a:solidFill>
                        <a:effectLst/>
                        <a:latin typeface="Arial"/>
                        <a:ea typeface="Times New Roman"/>
                        <a:cs typeface="Times New Roman"/>
                      </a:endParaRPr>
                    </a:p>
                  </a:txBody>
                  <a:tcPr marL="57209" marR="572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n-US" sz="800" b="1" dirty="0" smtClean="0">
                          <a:solidFill>
                            <a:srgbClr val="000000"/>
                          </a:solidFill>
                          <a:effectLst/>
                          <a:latin typeface="Arial"/>
                          <a:ea typeface="Times New Roman"/>
                          <a:cs typeface="Arial"/>
                        </a:rPr>
                        <a:t>Time </a:t>
                      </a:r>
                      <a:r>
                        <a:rPr lang="en-US" sz="800" b="1" dirty="0">
                          <a:solidFill>
                            <a:srgbClr val="000000"/>
                          </a:solidFill>
                          <a:effectLst/>
                          <a:latin typeface="Arial"/>
                          <a:ea typeface="Times New Roman"/>
                          <a:cs typeface="Arial"/>
                        </a:rPr>
                        <a:t>series </a:t>
                      </a:r>
                      <a:r>
                        <a:rPr lang="en-US" sz="800" b="1" dirty="0" smtClean="0">
                          <a:solidFill>
                            <a:srgbClr val="000000"/>
                          </a:solidFill>
                          <a:effectLst/>
                          <a:latin typeface="Arial"/>
                          <a:ea typeface="Times New Roman"/>
                          <a:cs typeface="Arial"/>
                        </a:rPr>
                        <a:t>Transformation</a:t>
                      </a:r>
                      <a:endParaRPr lang="en-US" sz="900" dirty="0">
                        <a:solidFill>
                          <a:srgbClr val="000000"/>
                        </a:solidFill>
                        <a:effectLst/>
                        <a:latin typeface="Arial"/>
                        <a:ea typeface="Times New Roman"/>
                        <a:cs typeface="Times New Roman"/>
                      </a:endParaRPr>
                    </a:p>
                  </a:txBody>
                  <a:tcPr marL="57209" marR="572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n-US" sz="800" b="1" dirty="0">
                          <a:solidFill>
                            <a:srgbClr val="000000"/>
                          </a:solidFill>
                          <a:effectLst/>
                          <a:latin typeface="Arial"/>
                          <a:ea typeface="Times New Roman"/>
                          <a:cs typeface="Arial"/>
                        </a:rPr>
                        <a:t>Time </a:t>
                      </a:r>
                      <a:r>
                        <a:rPr lang="en-US" sz="800" b="1" dirty="0" smtClean="0">
                          <a:solidFill>
                            <a:srgbClr val="000000"/>
                          </a:solidFill>
                          <a:effectLst/>
                          <a:latin typeface="Arial"/>
                          <a:ea typeface="Times New Roman"/>
                          <a:cs typeface="Arial"/>
                        </a:rPr>
                        <a:t>series</a:t>
                      </a:r>
                      <a:r>
                        <a:rPr lang="en-US" sz="800" b="1" baseline="0" dirty="0" smtClean="0">
                          <a:solidFill>
                            <a:srgbClr val="000000"/>
                          </a:solidFill>
                          <a:effectLst/>
                          <a:latin typeface="Arial"/>
                          <a:ea typeface="Times New Roman"/>
                          <a:cs typeface="Arial"/>
                        </a:rPr>
                        <a:t> A</a:t>
                      </a:r>
                      <a:r>
                        <a:rPr lang="en-US" sz="800" b="1" dirty="0" smtClean="0">
                          <a:solidFill>
                            <a:srgbClr val="000000"/>
                          </a:solidFill>
                          <a:effectLst/>
                          <a:latin typeface="Arial"/>
                          <a:ea typeface="Times New Roman"/>
                          <a:cs typeface="Arial"/>
                        </a:rPr>
                        <a:t>nalysis</a:t>
                      </a:r>
                      <a:endParaRPr lang="en-US" sz="900" dirty="0">
                        <a:solidFill>
                          <a:srgbClr val="000000"/>
                        </a:solidFill>
                        <a:effectLst/>
                        <a:latin typeface="Arial"/>
                        <a:ea typeface="Times New Roman"/>
                        <a:cs typeface="Times New Roman"/>
                      </a:endParaRPr>
                    </a:p>
                  </a:txBody>
                  <a:tcPr marL="57209" marR="572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de-DE" sz="800" b="1" dirty="0">
                          <a:solidFill>
                            <a:srgbClr val="000000"/>
                          </a:solidFill>
                          <a:effectLst/>
                          <a:latin typeface="Arial"/>
                          <a:ea typeface="Times New Roman"/>
                          <a:cs typeface="Arial"/>
                        </a:rPr>
                        <a:t>Time series </a:t>
                      </a:r>
                      <a:r>
                        <a:rPr lang="de-DE" sz="800" b="1" dirty="0" smtClean="0">
                          <a:solidFill>
                            <a:srgbClr val="000000"/>
                          </a:solidFill>
                          <a:effectLst/>
                          <a:latin typeface="Arial"/>
                          <a:ea typeface="Times New Roman"/>
                          <a:cs typeface="Arial"/>
                        </a:rPr>
                        <a:t>Visualization</a:t>
                      </a:r>
                      <a:endParaRPr lang="en-US" sz="900" dirty="0">
                        <a:solidFill>
                          <a:srgbClr val="000000"/>
                        </a:solidFill>
                        <a:effectLst/>
                        <a:latin typeface="Arial"/>
                        <a:ea typeface="Times New Roman"/>
                        <a:cs typeface="Times New Roman"/>
                      </a:endParaRPr>
                    </a:p>
                  </a:txBody>
                  <a:tcPr marL="57209" marR="572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507">
                <a:tc>
                  <a:txBody>
                    <a:bodyPr/>
                    <a:lstStyle/>
                    <a:p>
                      <a:pPr algn="l">
                        <a:lnSpc>
                          <a:spcPct val="115000"/>
                        </a:lnSpc>
                        <a:spcAft>
                          <a:spcPts val="0"/>
                        </a:spcAft>
                      </a:pPr>
                      <a:r>
                        <a:rPr lang="en-US" sz="900" b="1">
                          <a:solidFill>
                            <a:srgbClr val="000000"/>
                          </a:solidFill>
                          <a:effectLst/>
                          <a:latin typeface="Calibri"/>
                          <a:ea typeface="Times New Roman"/>
                          <a:cs typeface="Times New Roman"/>
                        </a:rPr>
                        <a:t>Create TS</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267507">
                <a:tc>
                  <a:txBody>
                    <a:bodyPr/>
                    <a:lstStyle/>
                    <a:p>
                      <a:pPr algn="l">
                        <a:lnSpc>
                          <a:spcPct val="115000"/>
                        </a:lnSpc>
                        <a:spcAft>
                          <a:spcPts val="0"/>
                        </a:spcAft>
                      </a:pPr>
                      <a:r>
                        <a:rPr lang="en-US" sz="900" b="1">
                          <a:solidFill>
                            <a:srgbClr val="000000"/>
                          </a:solidFill>
                          <a:effectLst/>
                          <a:latin typeface="Calibri"/>
                          <a:ea typeface="Times New Roman"/>
                          <a:cs typeface="Times New Roman"/>
                        </a:rPr>
                        <a:t>Auto-adjust TS</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267507">
                <a:tc>
                  <a:txBody>
                    <a:bodyPr/>
                    <a:lstStyle/>
                    <a:p>
                      <a:pPr algn="l">
                        <a:lnSpc>
                          <a:spcPct val="115000"/>
                        </a:lnSpc>
                        <a:spcAft>
                          <a:spcPts val="0"/>
                        </a:spcAft>
                      </a:pPr>
                      <a:r>
                        <a:rPr lang="en-US" sz="900" b="1">
                          <a:solidFill>
                            <a:srgbClr val="000000"/>
                          </a:solidFill>
                          <a:effectLst/>
                          <a:latin typeface="Calibri"/>
                          <a:ea typeface="Times New Roman"/>
                          <a:cs typeface="Times New Roman"/>
                        </a:rPr>
                        <a:t>Edit TS</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253734">
                <a:tc>
                  <a:txBody>
                    <a:bodyPr/>
                    <a:lstStyle/>
                    <a:p>
                      <a:pPr algn="l">
                        <a:lnSpc>
                          <a:spcPct val="115000"/>
                        </a:lnSpc>
                        <a:spcAft>
                          <a:spcPts val="0"/>
                        </a:spcAft>
                      </a:pPr>
                      <a:r>
                        <a:rPr lang="en-US" sz="900" b="1">
                          <a:solidFill>
                            <a:srgbClr val="000000"/>
                          </a:solidFill>
                          <a:effectLst/>
                          <a:latin typeface="Calibri"/>
                          <a:ea typeface="Times New Roman"/>
                          <a:cs typeface="Times New Roman"/>
                        </a:rPr>
                        <a:t>Import and export TS</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267507">
                <a:tc>
                  <a:txBody>
                    <a:bodyPr/>
                    <a:lstStyle/>
                    <a:p>
                      <a:pPr algn="l">
                        <a:lnSpc>
                          <a:spcPct val="115000"/>
                        </a:lnSpc>
                        <a:spcAft>
                          <a:spcPts val="0"/>
                        </a:spcAft>
                      </a:pPr>
                      <a:r>
                        <a:rPr lang="en-US" sz="900" b="1">
                          <a:solidFill>
                            <a:srgbClr val="000000"/>
                          </a:solidFill>
                          <a:effectLst/>
                          <a:latin typeface="Calibri"/>
                          <a:ea typeface="Times New Roman"/>
                          <a:cs typeface="Times New Roman"/>
                        </a:rPr>
                        <a:t>Transform TS</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267507">
                <a:tc>
                  <a:txBody>
                    <a:bodyPr/>
                    <a:lstStyle/>
                    <a:p>
                      <a:pPr algn="l">
                        <a:lnSpc>
                          <a:spcPct val="115000"/>
                        </a:lnSpc>
                        <a:spcAft>
                          <a:spcPts val="0"/>
                        </a:spcAft>
                      </a:pPr>
                      <a:r>
                        <a:rPr lang="en-US" sz="900" b="1">
                          <a:solidFill>
                            <a:srgbClr val="000000"/>
                          </a:solidFill>
                          <a:effectLst/>
                          <a:latin typeface="Calibri"/>
                          <a:ea typeface="Times New Roman"/>
                          <a:cs typeface="Times New Roman"/>
                        </a:rPr>
                        <a:t>Frequency adjustment</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21644">
                <a:tc>
                  <a:txBody>
                    <a:bodyPr/>
                    <a:lstStyle/>
                    <a:p>
                      <a:pPr algn="l">
                        <a:lnSpc>
                          <a:spcPct val="115000"/>
                        </a:lnSpc>
                        <a:spcAft>
                          <a:spcPts val="0"/>
                        </a:spcAft>
                      </a:pPr>
                      <a:r>
                        <a:rPr lang="en-US" sz="900" b="1">
                          <a:solidFill>
                            <a:srgbClr val="000000"/>
                          </a:solidFill>
                          <a:effectLst/>
                          <a:latin typeface="Calibri"/>
                          <a:ea typeface="Times New Roman"/>
                          <a:cs typeface="Times New Roman"/>
                        </a:rPr>
                        <a:t>Quantify qualitative variables</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267507">
                <a:tc>
                  <a:txBody>
                    <a:bodyPr/>
                    <a:lstStyle/>
                    <a:p>
                      <a:pPr algn="l">
                        <a:lnSpc>
                          <a:spcPct val="115000"/>
                        </a:lnSpc>
                        <a:spcAft>
                          <a:spcPts val="0"/>
                        </a:spcAft>
                      </a:pPr>
                      <a:r>
                        <a:rPr lang="en-US" sz="900" b="1">
                          <a:solidFill>
                            <a:srgbClr val="000000"/>
                          </a:solidFill>
                          <a:effectLst/>
                          <a:latin typeface="Calibri"/>
                          <a:ea typeface="Times New Roman"/>
                          <a:cs typeface="Times New Roman"/>
                        </a:rPr>
                        <a:t>Report on Output</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267507">
                <a:tc>
                  <a:txBody>
                    <a:bodyPr/>
                    <a:lstStyle/>
                    <a:p>
                      <a:pPr algn="l">
                        <a:lnSpc>
                          <a:spcPct val="115000"/>
                        </a:lnSpc>
                        <a:spcAft>
                          <a:spcPts val="0"/>
                        </a:spcAft>
                      </a:pPr>
                      <a:r>
                        <a:rPr lang="en-US" sz="900" b="1">
                          <a:solidFill>
                            <a:srgbClr val="000000"/>
                          </a:solidFill>
                          <a:effectLst/>
                          <a:latin typeface="Calibri"/>
                          <a:ea typeface="Times New Roman"/>
                          <a:cs typeface="Times New Roman"/>
                        </a:rPr>
                        <a:t>Analyze TS</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321644">
                <a:tc>
                  <a:txBody>
                    <a:bodyPr/>
                    <a:lstStyle/>
                    <a:p>
                      <a:pPr algn="l">
                        <a:lnSpc>
                          <a:spcPct val="115000"/>
                        </a:lnSpc>
                        <a:spcAft>
                          <a:spcPts val="0"/>
                        </a:spcAft>
                      </a:pPr>
                      <a:r>
                        <a:rPr lang="en-US" sz="900" b="1">
                          <a:solidFill>
                            <a:srgbClr val="000000"/>
                          </a:solidFill>
                          <a:effectLst/>
                          <a:latin typeface="Calibri"/>
                          <a:ea typeface="Times New Roman"/>
                          <a:cs typeface="Times New Roman"/>
                        </a:rPr>
                        <a:t>Automatic Model Selection</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r>
              <a:tr h="267507">
                <a:tc>
                  <a:txBody>
                    <a:bodyPr/>
                    <a:lstStyle/>
                    <a:p>
                      <a:pPr algn="l">
                        <a:lnSpc>
                          <a:spcPct val="115000"/>
                        </a:lnSpc>
                        <a:spcAft>
                          <a:spcPts val="0"/>
                        </a:spcAft>
                      </a:pPr>
                      <a:r>
                        <a:rPr lang="en-US" sz="900" b="1">
                          <a:solidFill>
                            <a:srgbClr val="000000"/>
                          </a:solidFill>
                          <a:effectLst/>
                          <a:latin typeface="Calibri"/>
                          <a:ea typeface="Times New Roman"/>
                          <a:cs typeface="Times New Roman"/>
                        </a:rPr>
                        <a:t>Forecast TS</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267507">
                <a:tc>
                  <a:txBody>
                    <a:bodyPr/>
                    <a:lstStyle/>
                    <a:p>
                      <a:pPr algn="l">
                        <a:lnSpc>
                          <a:spcPct val="115000"/>
                        </a:lnSpc>
                        <a:spcAft>
                          <a:spcPts val="0"/>
                        </a:spcAft>
                      </a:pPr>
                      <a:r>
                        <a:rPr lang="en-US" sz="900" b="1">
                          <a:solidFill>
                            <a:srgbClr val="000000"/>
                          </a:solidFill>
                          <a:effectLst/>
                          <a:latin typeface="Calibri"/>
                          <a:ea typeface="Times New Roman"/>
                          <a:cs typeface="Times New Roman"/>
                        </a:rPr>
                        <a:t>Variety of Models</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210827">
                <a:tc>
                  <a:txBody>
                    <a:bodyPr/>
                    <a:lstStyle/>
                    <a:p>
                      <a:pPr algn="l">
                        <a:lnSpc>
                          <a:spcPct val="115000"/>
                        </a:lnSpc>
                        <a:spcAft>
                          <a:spcPts val="0"/>
                        </a:spcAft>
                      </a:pPr>
                      <a:r>
                        <a:rPr lang="en-US" sz="900" b="1">
                          <a:solidFill>
                            <a:srgbClr val="000000"/>
                          </a:solidFill>
                          <a:effectLst/>
                          <a:latin typeface="Calibri"/>
                          <a:ea typeface="Times New Roman"/>
                          <a:cs typeface="Times New Roman"/>
                        </a:rPr>
                        <a:t>Verify output</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c>
                  <a:txBody>
                    <a:bodyPr/>
                    <a:lstStyle/>
                    <a:p>
                      <a:pPr algn="ctr">
                        <a:lnSpc>
                          <a:spcPct val="150000"/>
                        </a:lnSpc>
                        <a:spcAft>
                          <a:spcPts val="0"/>
                        </a:spcAft>
                      </a:pPr>
                      <a:r>
                        <a:rPr lang="en-US"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278101">
                <a:tc>
                  <a:txBody>
                    <a:bodyPr/>
                    <a:lstStyle/>
                    <a:p>
                      <a:pPr algn="l">
                        <a:lnSpc>
                          <a:spcPct val="115000"/>
                        </a:lnSpc>
                        <a:spcAft>
                          <a:spcPts val="0"/>
                        </a:spcAft>
                      </a:pPr>
                      <a:r>
                        <a:rPr lang="en-US" sz="900" b="1">
                          <a:solidFill>
                            <a:srgbClr val="000000"/>
                          </a:solidFill>
                          <a:effectLst/>
                          <a:latin typeface="Calibri"/>
                          <a:ea typeface="Times New Roman"/>
                          <a:cs typeface="Times New Roman"/>
                        </a:rPr>
                        <a:t>TS Visualization</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278101">
                <a:tc>
                  <a:txBody>
                    <a:bodyPr/>
                    <a:lstStyle/>
                    <a:p>
                      <a:pPr algn="l">
                        <a:lnSpc>
                          <a:spcPct val="115000"/>
                        </a:lnSpc>
                        <a:spcAft>
                          <a:spcPts val="0"/>
                        </a:spcAft>
                      </a:pPr>
                      <a:r>
                        <a:rPr lang="en-US" sz="900" b="1">
                          <a:solidFill>
                            <a:srgbClr val="000000"/>
                          </a:solidFill>
                          <a:effectLst/>
                          <a:latin typeface="Calibri"/>
                          <a:ea typeface="Times New Roman"/>
                          <a:cs typeface="Times New Roman"/>
                        </a:rPr>
                        <a:t>Visualize multiple plots</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278101">
                <a:tc>
                  <a:txBody>
                    <a:bodyPr/>
                    <a:lstStyle/>
                    <a:p>
                      <a:pPr algn="l">
                        <a:lnSpc>
                          <a:spcPct val="115000"/>
                        </a:lnSpc>
                        <a:spcAft>
                          <a:spcPts val="0"/>
                        </a:spcAft>
                      </a:pPr>
                      <a:r>
                        <a:rPr lang="en-US" sz="900" b="1">
                          <a:solidFill>
                            <a:srgbClr val="000000"/>
                          </a:solidFill>
                          <a:effectLst/>
                          <a:latin typeface="Calibri"/>
                          <a:ea typeface="Times New Roman"/>
                          <a:cs typeface="Times New Roman"/>
                        </a:rPr>
                        <a:t>Adjust graph</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278101">
                <a:tc>
                  <a:txBody>
                    <a:bodyPr/>
                    <a:lstStyle/>
                    <a:p>
                      <a:pPr algn="l">
                        <a:lnSpc>
                          <a:spcPct val="115000"/>
                        </a:lnSpc>
                        <a:spcAft>
                          <a:spcPts val="0"/>
                        </a:spcAft>
                      </a:pPr>
                      <a:r>
                        <a:rPr lang="en-US" sz="900" b="1">
                          <a:solidFill>
                            <a:srgbClr val="000000"/>
                          </a:solidFill>
                          <a:effectLst/>
                          <a:latin typeface="Calibri"/>
                          <a:ea typeface="Times New Roman"/>
                          <a:cs typeface="Times New Roman"/>
                        </a:rPr>
                        <a:t>Print graph</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X</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r h="278101">
                <a:tc>
                  <a:txBody>
                    <a:bodyPr/>
                    <a:lstStyle/>
                    <a:p>
                      <a:pPr algn="l">
                        <a:lnSpc>
                          <a:spcPct val="115000"/>
                        </a:lnSpc>
                        <a:spcAft>
                          <a:spcPts val="0"/>
                        </a:spcAft>
                      </a:pPr>
                      <a:r>
                        <a:rPr lang="en-US" sz="900" b="1">
                          <a:solidFill>
                            <a:srgbClr val="000000"/>
                          </a:solidFill>
                          <a:effectLst/>
                          <a:latin typeface="Calibri"/>
                          <a:ea typeface="Times New Roman"/>
                          <a:cs typeface="Times New Roman"/>
                        </a:rPr>
                        <a:t>Scalable plots</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a:solidFill>
                            <a:srgbClr val="000000"/>
                          </a:solidFill>
                          <a:effectLst/>
                          <a:latin typeface="Arial"/>
                          <a:ea typeface="Times New Roman"/>
                          <a:cs typeface="Arial"/>
                        </a:rPr>
                        <a:t> </a:t>
                      </a:r>
                      <a:endParaRPr lang="en-US" sz="90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4B4"/>
                    </a:solidFill>
                  </a:tcPr>
                </a:tc>
                <a:tc>
                  <a:txBody>
                    <a:bodyPr/>
                    <a:lstStyle/>
                    <a:p>
                      <a:pPr algn="ctr">
                        <a:lnSpc>
                          <a:spcPct val="150000"/>
                        </a:lnSpc>
                        <a:spcAft>
                          <a:spcPts val="0"/>
                        </a:spcAft>
                      </a:pPr>
                      <a:r>
                        <a:rPr lang="de-DE" sz="800" b="1" dirty="0">
                          <a:solidFill>
                            <a:srgbClr val="000000"/>
                          </a:solidFill>
                          <a:effectLst/>
                          <a:latin typeface="Arial"/>
                          <a:ea typeface="Times New Roman"/>
                          <a:cs typeface="Arial"/>
                        </a:rPr>
                        <a:t>X</a:t>
                      </a:r>
                      <a:endParaRPr lang="en-US" sz="900" dirty="0">
                        <a:solidFill>
                          <a:srgbClr val="000000"/>
                        </a:solidFill>
                        <a:effectLst/>
                        <a:latin typeface="Arial"/>
                        <a:ea typeface="Times New Roman"/>
                        <a:cs typeface="Times New Roman"/>
                      </a:endParaRPr>
                    </a:p>
                  </a:txBody>
                  <a:tcPr marL="57209" marR="572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B"/>
                    </a:solidFill>
                  </a:tcPr>
                </a:tc>
              </a:tr>
            </a:tbl>
          </a:graphicData>
        </a:graphic>
      </p:graphicFrame>
    </p:spTree>
    <p:extLst>
      <p:ext uri="{BB962C8B-B14F-4D97-AF65-F5344CB8AC3E}">
        <p14:creationId xmlns:p14="http://schemas.microsoft.com/office/powerpoint/2010/main" val="421315983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23</a:t>
            </a:fld>
            <a:endParaRPr lang="de-DE" dirty="0"/>
          </a:p>
        </p:txBody>
      </p:sp>
      <p:grpSp>
        <p:nvGrpSpPr>
          <p:cNvPr id="7" name="Group 6"/>
          <p:cNvGrpSpPr/>
          <p:nvPr/>
        </p:nvGrpSpPr>
        <p:grpSpPr>
          <a:xfrm>
            <a:off x="3048000" y="2846467"/>
            <a:ext cx="2517566" cy="1217253"/>
            <a:chOff x="4340434" y="1490580"/>
            <a:chExt cx="2517566" cy="1217253"/>
          </a:xfrm>
        </p:grpSpPr>
        <p:sp>
          <p:nvSpPr>
            <p:cNvPr id="8" name="Rounded Rectangle 7"/>
            <p:cNvSpPr>
              <a:spLocks/>
            </p:cNvSpPr>
            <p:nvPr/>
          </p:nvSpPr>
          <p:spPr>
            <a:xfrm>
              <a:off x="4698011"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32767" y="1490580"/>
              <a:ext cx="2325233" cy="584775"/>
            </a:xfrm>
            <a:prstGeom prst="rect">
              <a:avLst/>
            </a:prstGeom>
            <a:noFill/>
          </p:spPr>
          <p:txBody>
            <a:bodyPr wrap="square" rtlCol="0">
              <a:spAutoFit/>
            </a:bodyPr>
            <a:lstStyle/>
            <a:p>
              <a:pPr algn="ctr"/>
              <a:r>
                <a:rPr lang="en-US" sz="1600" b="1" dirty="0" smtClean="0"/>
                <a:t>Usage Scenarios</a:t>
              </a:r>
            </a:p>
            <a:p>
              <a:pPr algn="ctr"/>
              <a:r>
                <a:rPr lang="en-US" sz="1600" b="1" dirty="0" smtClean="0"/>
                <a:t>&amp; Mock Ups</a:t>
              </a:r>
              <a:endParaRPr lang="en-US" sz="1600" b="1" dirty="0"/>
            </a:p>
          </p:txBody>
        </p:sp>
        <p:sp>
          <p:nvSpPr>
            <p:cNvPr id="10" name="TextBox 9"/>
            <p:cNvSpPr txBox="1"/>
            <p:nvPr/>
          </p:nvSpPr>
          <p:spPr>
            <a:xfrm>
              <a:off x="4340434" y="2184613"/>
              <a:ext cx="2517566" cy="523220"/>
            </a:xfrm>
            <a:prstGeom prst="rect">
              <a:avLst/>
            </a:prstGeom>
            <a:noFill/>
          </p:spPr>
          <p:txBody>
            <a:bodyPr wrap="square" rtlCol="0">
              <a:spAutoFit/>
            </a:bodyPr>
            <a:lstStyle/>
            <a:p>
              <a:pPr algn="ctr"/>
              <a:r>
                <a:rPr lang="en-US" sz="1400" dirty="0" smtClean="0">
                  <a:solidFill>
                    <a:schemeClr val="accent4"/>
                  </a:solidFill>
                </a:rPr>
                <a:t>How exactly will end users work with the software?</a:t>
              </a:r>
              <a:endParaRPr lang="en-US" sz="1400" dirty="0">
                <a:solidFill>
                  <a:schemeClr val="accent4"/>
                </a:solidFill>
              </a:endParaRPr>
            </a:p>
          </p:txBody>
        </p:sp>
      </p:grpSp>
      <p:sp>
        <p:nvSpPr>
          <p:cNvPr id="11" name="Oval 10"/>
          <p:cNvSpPr/>
          <p:nvPr/>
        </p:nvSpPr>
        <p:spPr bwMode="auto">
          <a:xfrm>
            <a:off x="4136249" y="2209800"/>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5</a:t>
            </a:r>
          </a:p>
        </p:txBody>
      </p:sp>
    </p:spTree>
    <p:extLst>
      <p:ext uri="{BB962C8B-B14F-4D97-AF65-F5344CB8AC3E}">
        <p14:creationId xmlns:p14="http://schemas.microsoft.com/office/powerpoint/2010/main" val="29669534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High-level </a:t>
            </a:r>
            <a:r>
              <a:rPr lang="en-US" dirty="0" smtClean="0"/>
              <a:t>process flow </a:t>
            </a:r>
            <a:r>
              <a:rPr lang="en-US" dirty="0"/>
              <a:t>of software</a:t>
            </a:r>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24</a:t>
            </a:fld>
            <a:endParaRPr lang="de-DE" dirty="0"/>
          </a:p>
        </p:txBody>
      </p:sp>
      <p:grpSp>
        <p:nvGrpSpPr>
          <p:cNvPr id="7" name="Group 6"/>
          <p:cNvGrpSpPr/>
          <p:nvPr/>
        </p:nvGrpSpPr>
        <p:grpSpPr>
          <a:xfrm>
            <a:off x="1524000" y="1863538"/>
            <a:ext cx="6411436" cy="3165662"/>
            <a:chOff x="0" y="475040"/>
            <a:chExt cx="6522662" cy="2841009"/>
          </a:xfrm>
        </p:grpSpPr>
        <p:sp>
          <p:nvSpPr>
            <p:cNvPr id="8" name="Rectangle 7"/>
            <p:cNvSpPr/>
            <p:nvPr/>
          </p:nvSpPr>
          <p:spPr bwMode="auto">
            <a:xfrm>
              <a:off x="0" y="475040"/>
              <a:ext cx="6522662" cy="2841009"/>
            </a:xfrm>
            <a:prstGeom prst="rect">
              <a:avLst/>
            </a:prstGeom>
            <a:no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2351" t="39224" r="22649" b="30388"/>
            <a:stretch/>
          </p:blipFill>
          <p:spPr bwMode="auto">
            <a:xfrm>
              <a:off x="121920" y="627440"/>
              <a:ext cx="5974080" cy="2514600"/>
            </a:xfrm>
            <a:prstGeom prst="rect">
              <a:avLst/>
            </a:prstGeom>
            <a:noFill/>
            <a:ln>
              <a:noFill/>
            </a:ln>
            <a:extLst/>
          </p:spPr>
        </p:pic>
      </p:grpSp>
    </p:spTree>
    <p:extLst>
      <p:ext uri="{BB962C8B-B14F-4D97-AF65-F5344CB8AC3E}">
        <p14:creationId xmlns:p14="http://schemas.microsoft.com/office/powerpoint/2010/main" val="251089740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7" y="41275"/>
            <a:ext cx="7535885" cy="720725"/>
          </a:xfrm>
        </p:spPr>
        <p:txBody>
          <a:bodyPr/>
          <a:lstStyle/>
          <a:p>
            <a:r>
              <a:rPr lang="en-US" dirty="0" smtClean="0"/>
              <a:t>Mock Up:</a:t>
            </a:r>
            <a:r>
              <a:rPr lang="en-US" dirty="0"/>
              <a:t> Generic </a:t>
            </a:r>
            <a:r>
              <a:rPr lang="en-US" dirty="0" smtClean="0"/>
              <a:t>Interface of </a:t>
            </a:r>
            <a:r>
              <a:rPr lang="en-US" dirty="0"/>
              <a:t>Time Series </a:t>
            </a:r>
            <a:r>
              <a:rPr lang="en-US" dirty="0" smtClean="0"/>
              <a:t>Tool</a:t>
            </a:r>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a:t>2015.04.20 </a:t>
            </a:r>
            <a:r>
              <a:rPr lang="en-US" dirty="0" smtClean="0"/>
              <a:t>Kehinde Fawumi </a:t>
            </a:r>
            <a:r>
              <a:rPr lang="en-US" dirty="0"/>
              <a:t>Slides </a:t>
            </a:r>
            <a:r>
              <a:rPr lang="en-US" dirty="0" err="1"/>
              <a:t>sebis</a:t>
            </a:r>
            <a:r>
              <a:rPr lang="en-US" dirty="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25</a:t>
            </a:fld>
            <a:endParaRPr lang="de-D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10" t="17172" r="15690" b="5655"/>
          <a:stretch/>
        </p:blipFill>
        <p:spPr bwMode="auto">
          <a:xfrm>
            <a:off x="762000" y="990600"/>
            <a:ext cx="7711522" cy="551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838200" y="1524000"/>
            <a:ext cx="5257800" cy="228600"/>
          </a:xfrm>
          <a:prstGeom prst="rect">
            <a:avLst/>
          </a:prstGeom>
          <a:noFill/>
          <a:ln w="28575">
            <a:solidFill>
              <a:srgbClr val="FF0000"/>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
        <p:nvSpPr>
          <p:cNvPr id="8" name="Rectangle 7"/>
          <p:cNvSpPr/>
          <p:nvPr/>
        </p:nvSpPr>
        <p:spPr bwMode="auto">
          <a:xfrm>
            <a:off x="838200" y="1790700"/>
            <a:ext cx="7543800" cy="2095500"/>
          </a:xfrm>
          <a:prstGeom prst="rect">
            <a:avLst/>
          </a:prstGeom>
          <a:noFill/>
          <a:ln w="28575">
            <a:solidFill>
              <a:srgbClr val="FF0000"/>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
        <p:nvSpPr>
          <p:cNvPr id="9" name="Rectangle 8"/>
          <p:cNvSpPr/>
          <p:nvPr/>
        </p:nvSpPr>
        <p:spPr bwMode="auto">
          <a:xfrm>
            <a:off x="830317" y="4038600"/>
            <a:ext cx="7543800" cy="2462340"/>
          </a:xfrm>
          <a:prstGeom prst="rect">
            <a:avLst/>
          </a:prstGeom>
          <a:noFill/>
          <a:ln w="28575">
            <a:solidFill>
              <a:srgbClr val="FF0000"/>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71244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7" y="41275"/>
            <a:ext cx="7535885" cy="720725"/>
          </a:xfrm>
        </p:spPr>
        <p:txBody>
          <a:bodyPr/>
          <a:lstStyle/>
          <a:p>
            <a:r>
              <a:rPr lang="en-US" dirty="0" smtClean="0"/>
              <a:t>Mock Ups Data Import I</a:t>
            </a:r>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a:t>2015.04.20 </a:t>
            </a:r>
            <a:r>
              <a:rPr lang="en-US" dirty="0" smtClean="0"/>
              <a:t>Kehinde Fawumi </a:t>
            </a:r>
            <a:r>
              <a:rPr lang="en-US" dirty="0"/>
              <a:t>Slides </a:t>
            </a:r>
            <a:r>
              <a:rPr lang="en-US" dirty="0" err="1"/>
              <a:t>sebis</a:t>
            </a:r>
            <a:r>
              <a:rPr lang="en-US" dirty="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26</a:t>
            </a:fld>
            <a:endParaRPr lang="de-DE"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10" t="17586" r="15561" b="5242"/>
          <a:stretch/>
        </p:blipFill>
        <p:spPr bwMode="auto">
          <a:xfrm>
            <a:off x="533400" y="930166"/>
            <a:ext cx="7869621" cy="561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533400" y="1524000"/>
            <a:ext cx="3124200" cy="1219200"/>
          </a:xfrm>
          <a:prstGeom prst="rect">
            <a:avLst/>
          </a:prstGeom>
          <a:noFill/>
          <a:ln w="28575">
            <a:solidFill>
              <a:srgbClr val="FF0000"/>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014194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7" y="41275"/>
            <a:ext cx="7535885" cy="720725"/>
          </a:xfrm>
        </p:spPr>
        <p:txBody>
          <a:bodyPr/>
          <a:lstStyle/>
          <a:p>
            <a:r>
              <a:rPr lang="en-US" dirty="0" smtClean="0"/>
              <a:t>Mock Ups Data Import II</a:t>
            </a:r>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a:t>2015.04.20 </a:t>
            </a:r>
            <a:r>
              <a:rPr lang="en-US" dirty="0" smtClean="0"/>
              <a:t>Kehinde Fawumi </a:t>
            </a:r>
            <a:r>
              <a:rPr lang="en-US" dirty="0"/>
              <a:t>Slides </a:t>
            </a:r>
            <a:r>
              <a:rPr lang="en-US" dirty="0" err="1"/>
              <a:t>sebis</a:t>
            </a:r>
            <a:r>
              <a:rPr lang="en-US" dirty="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27</a:t>
            </a:fld>
            <a:endParaRPr lang="de-DE"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10" t="17310" r="15561" b="5310"/>
          <a:stretch/>
        </p:blipFill>
        <p:spPr bwMode="auto">
          <a:xfrm>
            <a:off x="609600" y="961696"/>
            <a:ext cx="7772400" cy="555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8598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7" y="41275"/>
            <a:ext cx="7535885" cy="720725"/>
          </a:xfrm>
        </p:spPr>
        <p:txBody>
          <a:bodyPr/>
          <a:lstStyle/>
          <a:p>
            <a:r>
              <a:rPr lang="en-US" dirty="0" smtClean="0"/>
              <a:t>Mock Ups: Data Import III</a:t>
            </a:r>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a:t>2015.04.20 </a:t>
            </a:r>
            <a:r>
              <a:rPr lang="en-US" dirty="0" smtClean="0"/>
              <a:t>Kehinde Fawumi </a:t>
            </a:r>
            <a:r>
              <a:rPr lang="en-US" dirty="0"/>
              <a:t>Slides </a:t>
            </a:r>
            <a:r>
              <a:rPr lang="en-US" dirty="0" err="1"/>
              <a:t>sebis</a:t>
            </a:r>
            <a:r>
              <a:rPr lang="en-US" dirty="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28</a:t>
            </a:fld>
            <a:endParaRPr lang="de-DE"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10" t="17172" r="15561" b="5448"/>
          <a:stretch/>
        </p:blipFill>
        <p:spPr bwMode="auto">
          <a:xfrm>
            <a:off x="609600" y="961698"/>
            <a:ext cx="7848600" cy="561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2362200" y="2667000"/>
            <a:ext cx="4572000" cy="2667000"/>
          </a:xfrm>
          <a:prstGeom prst="rect">
            <a:avLst/>
          </a:prstGeom>
          <a:noFill/>
          <a:ln w="28575">
            <a:solidFill>
              <a:srgbClr val="FF0000"/>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31569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92" t="17380" r="15173" b="5448"/>
          <a:stretch/>
        </p:blipFill>
        <p:spPr bwMode="auto">
          <a:xfrm>
            <a:off x="609600" y="990599"/>
            <a:ext cx="7860655" cy="553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0827" y="41275"/>
            <a:ext cx="7535885" cy="720725"/>
          </a:xfrm>
        </p:spPr>
        <p:txBody>
          <a:bodyPr/>
          <a:lstStyle/>
          <a:p>
            <a:r>
              <a:rPr lang="en-US" dirty="0" smtClean="0"/>
              <a:t>Mock Ups: Select Time series Model</a:t>
            </a:r>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a:t>2015.04.20 </a:t>
            </a:r>
            <a:r>
              <a:rPr lang="en-US" dirty="0" smtClean="0"/>
              <a:t>Kehinde Fawumi </a:t>
            </a:r>
            <a:r>
              <a:rPr lang="en-US" dirty="0"/>
              <a:t>Slides </a:t>
            </a:r>
            <a:r>
              <a:rPr lang="en-US" dirty="0" err="1"/>
              <a:t>sebis</a:t>
            </a:r>
            <a:r>
              <a:rPr lang="en-US" dirty="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29</a:t>
            </a:fld>
            <a:endParaRPr lang="de-DE" dirty="0"/>
          </a:p>
        </p:txBody>
      </p:sp>
      <p:sp>
        <p:nvSpPr>
          <p:cNvPr id="8" name="Rectangle 7"/>
          <p:cNvSpPr/>
          <p:nvPr/>
        </p:nvSpPr>
        <p:spPr bwMode="auto">
          <a:xfrm>
            <a:off x="2400300" y="2667000"/>
            <a:ext cx="1752600" cy="762000"/>
          </a:xfrm>
          <a:prstGeom prst="rect">
            <a:avLst/>
          </a:prstGeom>
          <a:noFill/>
          <a:ln w="28575">
            <a:solidFill>
              <a:srgbClr val="FF0000"/>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04989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3</a:t>
            </a:fld>
            <a:endParaRPr lang="de-DE" dirty="0"/>
          </a:p>
        </p:txBody>
      </p:sp>
      <p:grpSp>
        <p:nvGrpSpPr>
          <p:cNvPr id="12" name="Group 11"/>
          <p:cNvGrpSpPr/>
          <p:nvPr/>
        </p:nvGrpSpPr>
        <p:grpSpPr>
          <a:xfrm>
            <a:off x="3352800" y="2387912"/>
            <a:ext cx="1994745" cy="1872341"/>
            <a:chOff x="3505200" y="2226727"/>
            <a:chExt cx="1994745" cy="1872341"/>
          </a:xfrm>
        </p:grpSpPr>
        <p:grpSp>
          <p:nvGrpSpPr>
            <p:cNvPr id="7" name="Group 6"/>
            <p:cNvGrpSpPr/>
            <p:nvPr/>
          </p:nvGrpSpPr>
          <p:grpSpPr>
            <a:xfrm>
              <a:off x="3505200" y="2985529"/>
              <a:ext cx="1994745" cy="1113539"/>
              <a:chOff x="344032" y="1594294"/>
              <a:chExt cx="1994745" cy="1113539"/>
            </a:xfrm>
          </p:grpSpPr>
          <p:sp>
            <p:nvSpPr>
              <p:cNvPr id="8" name="Rounded Rectangle 7"/>
              <p:cNvSpPr>
                <a:spLocks/>
              </p:cNvSpPr>
              <p:nvPr/>
            </p:nvSpPr>
            <p:spPr>
              <a:xfrm>
                <a:off x="344032"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4032" y="1594294"/>
                <a:ext cx="1981200" cy="338554"/>
              </a:xfrm>
              <a:prstGeom prst="rect">
                <a:avLst/>
              </a:prstGeom>
              <a:noFill/>
            </p:spPr>
            <p:txBody>
              <a:bodyPr wrap="square" rtlCol="0">
                <a:spAutoFit/>
              </a:bodyPr>
              <a:lstStyle/>
              <a:p>
                <a:pPr algn="ctr"/>
                <a:r>
                  <a:rPr lang="en-US" sz="1600" b="1" dirty="0" smtClean="0"/>
                  <a:t>Motivation</a:t>
                </a:r>
                <a:endParaRPr lang="en-US" sz="1600" b="1" dirty="0"/>
              </a:p>
            </p:txBody>
          </p:sp>
          <p:sp>
            <p:nvSpPr>
              <p:cNvPr id="10" name="TextBox 9"/>
              <p:cNvSpPr txBox="1"/>
              <p:nvPr/>
            </p:nvSpPr>
            <p:spPr>
              <a:xfrm>
                <a:off x="344032" y="2184613"/>
                <a:ext cx="1981200" cy="523220"/>
              </a:xfrm>
              <a:prstGeom prst="rect">
                <a:avLst/>
              </a:prstGeom>
              <a:noFill/>
            </p:spPr>
            <p:txBody>
              <a:bodyPr wrap="square" rtlCol="0">
                <a:spAutoFit/>
              </a:bodyPr>
              <a:lstStyle/>
              <a:p>
                <a:pPr algn="ctr"/>
                <a:r>
                  <a:rPr lang="en-US" sz="1400" dirty="0" smtClean="0">
                    <a:solidFill>
                      <a:schemeClr val="accent4"/>
                    </a:solidFill>
                  </a:rPr>
                  <a:t>Why this Project?</a:t>
                </a:r>
              </a:p>
              <a:p>
                <a:pPr algn="ctr"/>
                <a:r>
                  <a:rPr lang="en-US" sz="1400" dirty="0" smtClean="0">
                    <a:solidFill>
                      <a:schemeClr val="accent4"/>
                    </a:solidFill>
                  </a:rPr>
                  <a:t>Research Questions.</a:t>
                </a:r>
                <a:endParaRPr lang="en-US" sz="1400" dirty="0">
                  <a:solidFill>
                    <a:schemeClr val="accent4"/>
                  </a:solidFill>
                </a:endParaRPr>
              </a:p>
            </p:txBody>
          </p:sp>
        </p:grpSp>
        <p:sp>
          <p:nvSpPr>
            <p:cNvPr id="11" name="Oval 10"/>
            <p:cNvSpPr/>
            <p:nvPr/>
          </p:nvSpPr>
          <p:spPr bwMode="auto">
            <a:xfrm>
              <a:off x="4229100" y="2226727"/>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1</a:t>
              </a:r>
            </a:p>
          </p:txBody>
        </p:sp>
      </p:grpSp>
    </p:spTree>
    <p:extLst>
      <p:ext uri="{BB962C8B-B14F-4D97-AF65-F5344CB8AC3E}">
        <p14:creationId xmlns:p14="http://schemas.microsoft.com/office/powerpoint/2010/main" val="356467131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7" y="41275"/>
            <a:ext cx="7535885" cy="720725"/>
          </a:xfrm>
        </p:spPr>
        <p:txBody>
          <a:bodyPr/>
          <a:lstStyle/>
          <a:p>
            <a:r>
              <a:rPr lang="en-US" dirty="0" smtClean="0"/>
              <a:t>Mock Ups: Analyze Data</a:t>
            </a:r>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a:t>2015.04.20 </a:t>
            </a:r>
            <a:r>
              <a:rPr lang="en-US" dirty="0" smtClean="0"/>
              <a:t>Kehinde Fawumi </a:t>
            </a:r>
            <a:r>
              <a:rPr lang="en-US" dirty="0"/>
              <a:t>Slides </a:t>
            </a:r>
            <a:r>
              <a:rPr lang="en-US" dirty="0" err="1"/>
              <a:t>sebis</a:t>
            </a:r>
            <a:r>
              <a:rPr lang="en-US" dirty="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30</a:t>
            </a:fld>
            <a:endParaRPr lang="de-DE"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40" t="17172" r="15561" b="5448"/>
          <a:stretch/>
        </p:blipFill>
        <p:spPr bwMode="auto">
          <a:xfrm>
            <a:off x="760370" y="961697"/>
            <a:ext cx="7697830" cy="551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2819399" y="4267200"/>
            <a:ext cx="5334001" cy="2057400"/>
          </a:xfrm>
          <a:prstGeom prst="rect">
            <a:avLst/>
          </a:prstGeom>
          <a:noFill/>
          <a:ln w="28575">
            <a:solidFill>
              <a:srgbClr val="FF0000"/>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598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7" y="41275"/>
            <a:ext cx="7535885" cy="720725"/>
          </a:xfrm>
        </p:spPr>
        <p:txBody>
          <a:bodyPr/>
          <a:lstStyle/>
          <a:p>
            <a:r>
              <a:rPr lang="en-US" dirty="0" smtClean="0"/>
              <a:t>Mock Ups: Transform Time-stamped Data I</a:t>
            </a:r>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a:t>2015.04.20 </a:t>
            </a:r>
            <a:r>
              <a:rPr lang="en-US" dirty="0" smtClean="0"/>
              <a:t>Kehinde Fawumi </a:t>
            </a:r>
            <a:r>
              <a:rPr lang="en-US" dirty="0"/>
              <a:t>Slides </a:t>
            </a:r>
            <a:r>
              <a:rPr lang="en-US" dirty="0" err="1"/>
              <a:t>sebis</a:t>
            </a:r>
            <a:r>
              <a:rPr lang="en-US" dirty="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31</a:t>
            </a:fld>
            <a:endParaRPr lang="de-DE"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40" t="17793" r="15561" b="5448"/>
          <a:stretch/>
        </p:blipFill>
        <p:spPr bwMode="auto">
          <a:xfrm>
            <a:off x="457200" y="914400"/>
            <a:ext cx="8001000" cy="568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1524000" y="1524000"/>
            <a:ext cx="1752600" cy="762000"/>
          </a:xfrm>
          <a:prstGeom prst="rect">
            <a:avLst/>
          </a:prstGeom>
          <a:noFill/>
          <a:ln w="28575">
            <a:solidFill>
              <a:srgbClr val="FF0000"/>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95679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52" t="17380" r="15560" b="5448"/>
          <a:stretch/>
        </p:blipFill>
        <p:spPr bwMode="auto">
          <a:xfrm>
            <a:off x="562303" y="1029567"/>
            <a:ext cx="7667297" cy="544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a:t>2015.04.20 </a:t>
            </a:r>
            <a:r>
              <a:rPr lang="en-US" dirty="0" smtClean="0"/>
              <a:t>Kehinde Fawumi </a:t>
            </a:r>
            <a:r>
              <a:rPr lang="en-US" dirty="0"/>
              <a:t>Slides </a:t>
            </a:r>
            <a:r>
              <a:rPr lang="en-US" dirty="0" err="1"/>
              <a:t>sebis</a:t>
            </a:r>
            <a:r>
              <a:rPr lang="en-US" dirty="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32</a:t>
            </a:fld>
            <a:endParaRPr lang="de-DE" dirty="0"/>
          </a:p>
        </p:txBody>
      </p:sp>
      <p:sp>
        <p:nvSpPr>
          <p:cNvPr id="9" name="Title 1"/>
          <p:cNvSpPr>
            <a:spLocks noGrp="1"/>
          </p:cNvSpPr>
          <p:nvPr>
            <p:ph type="title"/>
          </p:nvPr>
        </p:nvSpPr>
        <p:spPr>
          <a:xfrm>
            <a:off x="250827" y="41275"/>
            <a:ext cx="7535885" cy="720725"/>
          </a:xfrm>
        </p:spPr>
        <p:txBody>
          <a:bodyPr/>
          <a:lstStyle/>
          <a:p>
            <a:r>
              <a:rPr lang="en-US" dirty="0" smtClean="0"/>
              <a:t>Mock Ups: Transform Time-stamped Data II</a:t>
            </a:r>
            <a:endParaRPr lang="de-DE" dirty="0"/>
          </a:p>
        </p:txBody>
      </p:sp>
      <p:sp>
        <p:nvSpPr>
          <p:cNvPr id="8" name="Rectangle 7"/>
          <p:cNvSpPr/>
          <p:nvPr/>
        </p:nvSpPr>
        <p:spPr bwMode="auto">
          <a:xfrm>
            <a:off x="2251838" y="2682766"/>
            <a:ext cx="4572000" cy="2956034"/>
          </a:xfrm>
          <a:prstGeom prst="rect">
            <a:avLst/>
          </a:prstGeom>
          <a:noFill/>
          <a:ln w="28575">
            <a:solidFill>
              <a:srgbClr val="FF0000"/>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04238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2" t="17172" r="15431" b="5449"/>
          <a:stretch/>
        </p:blipFill>
        <p:spPr bwMode="auto">
          <a:xfrm>
            <a:off x="533400" y="914400"/>
            <a:ext cx="7888014" cy="560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a:t>2015.04.20 </a:t>
            </a:r>
            <a:r>
              <a:rPr lang="en-US" dirty="0" smtClean="0"/>
              <a:t>Kehinde Fawumi </a:t>
            </a:r>
            <a:r>
              <a:rPr lang="en-US" dirty="0"/>
              <a:t>Slides </a:t>
            </a:r>
            <a:r>
              <a:rPr lang="en-US" dirty="0" err="1"/>
              <a:t>sebis</a:t>
            </a:r>
            <a:r>
              <a:rPr lang="en-US" dirty="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33</a:t>
            </a:fld>
            <a:endParaRPr lang="de-DE" dirty="0"/>
          </a:p>
        </p:txBody>
      </p:sp>
      <p:sp>
        <p:nvSpPr>
          <p:cNvPr id="9" name="Title 1"/>
          <p:cNvSpPr>
            <a:spLocks noGrp="1"/>
          </p:cNvSpPr>
          <p:nvPr>
            <p:ph type="title"/>
          </p:nvPr>
        </p:nvSpPr>
        <p:spPr>
          <a:xfrm>
            <a:off x="250827" y="41275"/>
            <a:ext cx="7535885" cy="720725"/>
          </a:xfrm>
        </p:spPr>
        <p:txBody>
          <a:bodyPr/>
          <a:lstStyle/>
          <a:p>
            <a:r>
              <a:rPr lang="en-US" dirty="0" smtClean="0"/>
              <a:t>Mock Ups: Preview Transformed Data</a:t>
            </a:r>
            <a:endParaRPr lang="de-DE" dirty="0"/>
          </a:p>
        </p:txBody>
      </p:sp>
      <p:sp>
        <p:nvSpPr>
          <p:cNvPr id="7" name="Rectangle 6"/>
          <p:cNvSpPr/>
          <p:nvPr/>
        </p:nvSpPr>
        <p:spPr bwMode="auto">
          <a:xfrm>
            <a:off x="2330668" y="2667000"/>
            <a:ext cx="4572000" cy="2667000"/>
          </a:xfrm>
          <a:prstGeom prst="rect">
            <a:avLst/>
          </a:prstGeom>
          <a:noFill/>
          <a:ln w="28575">
            <a:solidFill>
              <a:srgbClr val="FF0000"/>
            </a:solidFill>
            <a:prstDash val="sysDash"/>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06560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34</a:t>
            </a:fld>
            <a:endParaRPr lang="de-DE" dirty="0"/>
          </a:p>
        </p:txBody>
      </p:sp>
      <p:grpSp>
        <p:nvGrpSpPr>
          <p:cNvPr id="3" name="Group 2"/>
          <p:cNvGrpSpPr/>
          <p:nvPr/>
        </p:nvGrpSpPr>
        <p:grpSpPr>
          <a:xfrm>
            <a:off x="457200" y="1216814"/>
            <a:ext cx="3821953" cy="4246130"/>
            <a:chOff x="457200" y="1216814"/>
            <a:chExt cx="3821953" cy="4246130"/>
          </a:xfrm>
        </p:grpSpPr>
        <p:grpSp>
          <p:nvGrpSpPr>
            <p:cNvPr id="15" name="Group 14"/>
            <p:cNvGrpSpPr/>
            <p:nvPr/>
          </p:nvGrpSpPr>
          <p:grpSpPr>
            <a:xfrm>
              <a:off x="457200" y="1216814"/>
              <a:ext cx="3419850" cy="1796703"/>
              <a:chOff x="1600200" y="1392670"/>
              <a:chExt cx="3419850" cy="1796703"/>
            </a:xfrm>
          </p:grpSpPr>
          <p:sp>
            <p:nvSpPr>
              <p:cNvPr id="7" name="Rechteckige Legende 2375"/>
              <p:cNvSpPr/>
              <p:nvPr/>
            </p:nvSpPr>
            <p:spPr bwMode="auto">
              <a:xfrm>
                <a:off x="1600200" y="1392670"/>
                <a:ext cx="3419850" cy="996804"/>
              </a:xfrm>
              <a:prstGeom prst="wedgeRectCallout">
                <a:avLst>
                  <a:gd name="adj1" fmla="val -49565"/>
                  <a:gd name="adj2" fmla="val -18275"/>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600" dirty="0" smtClean="0">
                    <a:solidFill>
                      <a:srgbClr val="FFFFFF"/>
                    </a:solidFill>
                  </a:rPr>
                  <a:t>What </a:t>
                </a:r>
                <a:r>
                  <a:rPr lang="en-US" sz="1600" dirty="0">
                    <a:solidFill>
                      <a:srgbClr val="FFFFFF"/>
                    </a:solidFill>
                  </a:rPr>
                  <a:t>are Time-series and </a:t>
                </a:r>
                <a:r>
                  <a:rPr lang="en-US" sz="1600" dirty="0" smtClean="0">
                    <a:solidFill>
                      <a:srgbClr val="FFFFFF"/>
                    </a:solidFill>
                  </a:rPr>
                  <a:t/>
                </a:r>
                <a:br>
                  <a:rPr lang="en-US" sz="1600" dirty="0" smtClean="0">
                    <a:solidFill>
                      <a:srgbClr val="FFFFFF"/>
                    </a:solidFill>
                  </a:rPr>
                </a:br>
                <a:r>
                  <a:rPr lang="en-US" sz="1600" dirty="0" smtClean="0">
                    <a:solidFill>
                      <a:srgbClr val="FFFFFF"/>
                    </a:solidFill>
                  </a:rPr>
                  <a:t>what </a:t>
                </a:r>
                <a:r>
                  <a:rPr lang="en-US" sz="1600" dirty="0">
                    <a:solidFill>
                      <a:srgbClr val="FFFFFF"/>
                    </a:solidFill>
                  </a:rPr>
                  <a:t>features distinguishes </a:t>
                </a:r>
                <a:r>
                  <a:rPr lang="en-US" sz="1600" dirty="0" smtClean="0">
                    <a:solidFill>
                      <a:srgbClr val="FFFFFF"/>
                    </a:solidFill>
                  </a:rPr>
                  <a:t/>
                </a:r>
                <a:br>
                  <a:rPr lang="en-US" sz="1600" dirty="0" smtClean="0">
                    <a:solidFill>
                      <a:srgbClr val="FFFFFF"/>
                    </a:solidFill>
                  </a:rPr>
                </a:br>
                <a:r>
                  <a:rPr lang="en-US" sz="1600" dirty="0" smtClean="0">
                    <a:solidFill>
                      <a:srgbClr val="FFFFFF"/>
                    </a:solidFill>
                  </a:rPr>
                  <a:t>them </a:t>
                </a:r>
                <a:r>
                  <a:rPr lang="en-US" sz="1600" dirty="0">
                    <a:solidFill>
                      <a:srgbClr val="FFFFFF"/>
                    </a:solidFill>
                  </a:rPr>
                  <a:t>from other data </a:t>
                </a:r>
                <a:r>
                  <a:rPr lang="en-US" sz="1600" dirty="0" smtClean="0">
                    <a:solidFill>
                      <a:srgbClr val="FFFFFF"/>
                    </a:solidFill>
                  </a:rPr>
                  <a:t>types?</a:t>
                </a:r>
                <a:endParaRPr lang="en-US" sz="1600" dirty="0">
                  <a:solidFill>
                    <a:srgbClr val="FFFFFF"/>
                  </a:solidFill>
                </a:endParaRPr>
              </a:p>
            </p:txBody>
          </p:sp>
          <p:sp>
            <p:nvSpPr>
              <p:cNvPr id="8" name="Rechteckige Legende 2375"/>
              <p:cNvSpPr/>
              <p:nvPr/>
            </p:nvSpPr>
            <p:spPr bwMode="auto">
              <a:xfrm>
                <a:off x="1600200" y="2533651"/>
                <a:ext cx="3419850" cy="655722"/>
              </a:xfrm>
              <a:prstGeom prst="wedgeRectCallout">
                <a:avLst>
                  <a:gd name="adj1" fmla="val -50162"/>
                  <a:gd name="adj2" fmla="val -19672"/>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400" dirty="0">
                    <a:solidFill>
                      <a:srgbClr val="FFFFFF"/>
                    </a:solidFill>
                  </a:rPr>
                  <a:t>How common are time-series </a:t>
                </a:r>
                <a:r>
                  <a:rPr lang="en-US" sz="1400" dirty="0" smtClean="0">
                    <a:solidFill>
                      <a:srgbClr val="FFFFFF"/>
                    </a:solidFill>
                  </a:rPr>
                  <a:t/>
                </a:r>
                <a:br>
                  <a:rPr lang="en-US" sz="1400" dirty="0" smtClean="0">
                    <a:solidFill>
                      <a:srgbClr val="FFFFFF"/>
                    </a:solidFill>
                  </a:rPr>
                </a:br>
                <a:r>
                  <a:rPr lang="en-US" sz="1400" dirty="0" smtClean="0">
                    <a:solidFill>
                      <a:srgbClr val="FFFFFF"/>
                    </a:solidFill>
                  </a:rPr>
                  <a:t>patterns </a:t>
                </a:r>
                <a:r>
                  <a:rPr lang="en-US" sz="1400" dirty="0">
                    <a:solidFill>
                      <a:srgbClr val="FFFFFF"/>
                    </a:solidFill>
                  </a:rPr>
                  <a:t>in spreadsheets today? </a:t>
                </a:r>
              </a:p>
            </p:txBody>
          </p:sp>
        </p:grpSp>
        <p:grpSp>
          <p:nvGrpSpPr>
            <p:cNvPr id="16" name="Group 15"/>
            <p:cNvGrpSpPr/>
            <p:nvPr/>
          </p:nvGrpSpPr>
          <p:grpSpPr>
            <a:xfrm>
              <a:off x="476330" y="3213197"/>
              <a:ext cx="3802823" cy="2249747"/>
              <a:chOff x="1600200" y="3389053"/>
              <a:chExt cx="3802823" cy="2249747"/>
            </a:xfrm>
          </p:grpSpPr>
          <p:sp>
            <p:nvSpPr>
              <p:cNvPr id="9" name="Rechteckige Legende 2375"/>
              <p:cNvSpPr/>
              <p:nvPr/>
            </p:nvSpPr>
            <p:spPr bwMode="auto">
              <a:xfrm>
                <a:off x="1600200" y="4572000"/>
                <a:ext cx="3802823" cy="1066800"/>
              </a:xfrm>
              <a:prstGeom prst="wedgeRectCallout">
                <a:avLst>
                  <a:gd name="adj1" fmla="val -49416"/>
                  <a:gd name="adj2" fmla="val -14370"/>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400" dirty="0" smtClean="0">
                    <a:solidFill>
                      <a:srgbClr val="FFFFFF"/>
                    </a:solidFill>
                  </a:rPr>
                  <a:t>What </a:t>
                </a:r>
                <a:r>
                  <a:rPr lang="en-US" sz="1400" dirty="0">
                    <a:solidFill>
                      <a:srgbClr val="FFFFFF"/>
                    </a:solidFill>
                  </a:rPr>
                  <a:t>are the requirements for an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end-user </a:t>
                </a:r>
                <a:r>
                  <a:rPr lang="en-US" sz="1400" dirty="0">
                    <a:solidFill>
                      <a:srgbClr val="FFFFFF"/>
                    </a:solidFill>
                  </a:rPr>
                  <a:t>oriented application for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managing</a:t>
                </a:r>
                <a:r>
                  <a:rPr lang="en-US" sz="1400" dirty="0">
                    <a:solidFill>
                      <a:srgbClr val="FFFFFF"/>
                    </a:solidFill>
                  </a:rPr>
                  <a:t>, transforming and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analyzing </a:t>
                </a:r>
                <a:r>
                  <a:rPr lang="en-US" sz="1400" dirty="0">
                    <a:solidFill>
                      <a:srgbClr val="FFFFFF"/>
                    </a:solidFill>
                  </a:rPr>
                  <a:t>time-series?</a:t>
                </a:r>
              </a:p>
            </p:txBody>
          </p:sp>
          <p:sp>
            <p:nvSpPr>
              <p:cNvPr id="10" name="Rechteckige Legende 2375"/>
              <p:cNvSpPr/>
              <p:nvPr/>
            </p:nvSpPr>
            <p:spPr bwMode="auto">
              <a:xfrm>
                <a:off x="1600200" y="3389053"/>
                <a:ext cx="3802823" cy="1030547"/>
              </a:xfrm>
              <a:prstGeom prst="wedgeRectCallout">
                <a:avLst>
                  <a:gd name="adj1" fmla="val -50104"/>
                  <a:gd name="adj2" fmla="val -14361"/>
                </a:avLst>
              </a:prstGeom>
              <a:solidFill>
                <a:srgbClr val="333333"/>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400" dirty="0" smtClean="0">
                    <a:solidFill>
                      <a:srgbClr val="FFFFFF"/>
                    </a:solidFill>
                  </a:rPr>
                  <a:t>Which </a:t>
                </a:r>
                <a:r>
                  <a:rPr lang="en-US" sz="1400" dirty="0">
                    <a:solidFill>
                      <a:srgbClr val="FFFFFF"/>
                    </a:solidFill>
                  </a:rPr>
                  <a:t>are the current </a:t>
                </a:r>
                <a:r>
                  <a:rPr lang="en-US" sz="1400" dirty="0" smtClean="0">
                    <a:solidFill>
                      <a:srgbClr val="FFFFFF"/>
                    </a:solidFill>
                  </a:rPr>
                  <a:t>tools used </a:t>
                </a:r>
                <a:r>
                  <a:rPr lang="en-US" sz="1400" dirty="0">
                    <a:solidFill>
                      <a:srgbClr val="FFFFFF"/>
                    </a:solidFill>
                  </a:rPr>
                  <a:t>for managing and analyzing time-series?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What </a:t>
                </a:r>
                <a:r>
                  <a:rPr lang="en-US" sz="1400" dirty="0">
                    <a:solidFill>
                      <a:srgbClr val="FFFFFF"/>
                    </a:solidFill>
                  </a:rPr>
                  <a:t>are their strengths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and </a:t>
                </a:r>
                <a:r>
                  <a:rPr lang="en-US" sz="1400" dirty="0">
                    <a:solidFill>
                      <a:srgbClr val="FFFFFF"/>
                    </a:solidFill>
                  </a:rPr>
                  <a:t>weaknesses?</a:t>
                </a:r>
              </a:p>
            </p:txBody>
          </p:sp>
        </p:grpSp>
      </p:grpSp>
      <p:grpSp>
        <p:nvGrpSpPr>
          <p:cNvPr id="21" name="Group 20"/>
          <p:cNvGrpSpPr/>
          <p:nvPr/>
        </p:nvGrpSpPr>
        <p:grpSpPr>
          <a:xfrm>
            <a:off x="4724400" y="1295400"/>
            <a:ext cx="2971800" cy="4267200"/>
            <a:chOff x="4724400" y="1295400"/>
            <a:chExt cx="2971800" cy="4267200"/>
          </a:xfrm>
        </p:grpSpPr>
        <p:sp>
          <p:nvSpPr>
            <p:cNvPr id="17" name="Rechteckige Legende 2375"/>
            <p:cNvSpPr/>
            <p:nvPr/>
          </p:nvSpPr>
          <p:spPr bwMode="auto">
            <a:xfrm>
              <a:off x="4724400" y="2245489"/>
              <a:ext cx="2514600" cy="996804"/>
            </a:xfrm>
            <a:prstGeom prst="wedgeRectCallout">
              <a:avLst>
                <a:gd name="adj1" fmla="val -73340"/>
                <a:gd name="adj2" fmla="val -15089"/>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fontAlgn="auto">
                <a:spcBef>
                  <a:spcPts val="0"/>
                </a:spcBef>
                <a:spcAft>
                  <a:spcPts val="0"/>
                </a:spcAft>
                <a:defRPr/>
              </a:pPr>
              <a:r>
                <a:rPr lang="en-US" sz="3600" b="1" dirty="0" smtClean="0">
                  <a:solidFill>
                    <a:srgbClr val="FFFFFF"/>
                  </a:solidFill>
                </a:rPr>
                <a:t>14% </a:t>
              </a:r>
              <a:r>
                <a:rPr lang="en-US" dirty="0" smtClean="0">
                  <a:solidFill>
                    <a:srgbClr val="FFFFFF"/>
                  </a:solidFill>
                </a:rPr>
                <a:t>Time series</a:t>
              </a:r>
              <a:endParaRPr lang="en-US" sz="1400" dirty="0" smtClean="0">
                <a:solidFill>
                  <a:srgbClr val="FFFFFF"/>
                </a:solidFill>
              </a:endParaRPr>
            </a:p>
            <a:p>
              <a:pPr lvl="0" algn="ctr" fontAlgn="auto">
                <a:spcBef>
                  <a:spcPts val="0"/>
                </a:spcBef>
                <a:spcAft>
                  <a:spcPts val="0"/>
                </a:spcAft>
                <a:defRPr/>
              </a:pPr>
              <a:r>
                <a:rPr lang="en-US" sz="1200" i="1" dirty="0">
                  <a:solidFill>
                    <a:srgbClr val="FFFFFF"/>
                  </a:solidFill>
                </a:rPr>
                <a:t>f</a:t>
              </a:r>
              <a:r>
                <a:rPr lang="en-US" sz="1200" i="1" dirty="0" smtClean="0">
                  <a:solidFill>
                    <a:srgbClr val="FFFFFF"/>
                  </a:solidFill>
                </a:rPr>
                <a:t>ound in EUSES and </a:t>
              </a:r>
              <a:r>
                <a:rPr lang="en-US" sz="1200" i="1" dirty="0" err="1" smtClean="0">
                  <a:solidFill>
                    <a:srgbClr val="FFFFFF"/>
                  </a:solidFill>
                </a:rPr>
                <a:t>Enrons</a:t>
              </a:r>
              <a:r>
                <a:rPr lang="en-US" sz="1200" i="1" dirty="0" smtClean="0">
                  <a:solidFill>
                    <a:srgbClr val="FFFFFF"/>
                  </a:solidFill>
                </a:rPr>
                <a:t> Spreadsheet Corpuses</a:t>
              </a:r>
              <a:endParaRPr lang="en-US" sz="1200" i="1" dirty="0">
                <a:solidFill>
                  <a:srgbClr val="FFFFFF"/>
                </a:solidFill>
              </a:endParaRPr>
            </a:p>
          </p:txBody>
        </p:sp>
        <p:sp>
          <p:nvSpPr>
            <p:cNvPr id="18" name="Rechteckige Legende 2375"/>
            <p:cNvSpPr/>
            <p:nvPr/>
          </p:nvSpPr>
          <p:spPr bwMode="auto">
            <a:xfrm>
              <a:off x="4724400" y="1295400"/>
              <a:ext cx="2971800" cy="762000"/>
            </a:xfrm>
            <a:prstGeom prst="wedgeRectCallout">
              <a:avLst>
                <a:gd name="adj1" fmla="val -64755"/>
                <a:gd name="adj2" fmla="val -367"/>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fontAlgn="auto">
                <a:spcBef>
                  <a:spcPts val="0"/>
                </a:spcBef>
                <a:spcAft>
                  <a:spcPts val="0"/>
                </a:spcAft>
                <a:defRPr/>
              </a:pPr>
              <a:r>
                <a:rPr lang="en-US" dirty="0" smtClean="0">
                  <a:solidFill>
                    <a:srgbClr val="FFFFFF"/>
                  </a:solidFill>
                </a:rPr>
                <a:t>Time series have been defined and distinguished</a:t>
              </a:r>
              <a:endParaRPr lang="en-US" sz="1400" dirty="0" smtClean="0">
                <a:solidFill>
                  <a:srgbClr val="FFFFFF"/>
                </a:solidFill>
              </a:endParaRPr>
            </a:p>
          </p:txBody>
        </p:sp>
        <p:sp>
          <p:nvSpPr>
            <p:cNvPr id="19" name="Rechteckige Legende 2375"/>
            <p:cNvSpPr/>
            <p:nvPr/>
          </p:nvSpPr>
          <p:spPr bwMode="auto">
            <a:xfrm>
              <a:off x="4724400" y="3352800"/>
              <a:ext cx="2667000" cy="996804"/>
            </a:xfrm>
            <a:prstGeom prst="wedgeRectCallout">
              <a:avLst>
                <a:gd name="adj1" fmla="val -59547"/>
                <a:gd name="adj2" fmla="val -15089"/>
              </a:avLst>
            </a:prstGeom>
            <a:solidFill>
              <a:srgbClr val="333333"/>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fontAlgn="auto">
                <a:spcBef>
                  <a:spcPts val="0"/>
                </a:spcBef>
                <a:spcAft>
                  <a:spcPts val="0"/>
                </a:spcAft>
                <a:defRPr/>
              </a:pPr>
              <a:r>
                <a:rPr lang="en-US" dirty="0">
                  <a:solidFill>
                    <a:srgbClr val="FFFFFF"/>
                  </a:solidFill>
                </a:rPr>
                <a:t>Up to </a:t>
              </a:r>
              <a:r>
                <a:rPr lang="en-US" sz="3600" b="1" dirty="0" smtClean="0">
                  <a:solidFill>
                    <a:srgbClr val="FFFFFF"/>
                  </a:solidFill>
                </a:rPr>
                <a:t>13 </a:t>
              </a:r>
              <a:r>
                <a:rPr lang="en-US" dirty="0" smtClean="0">
                  <a:solidFill>
                    <a:srgbClr val="FFFFFF"/>
                  </a:solidFill>
                </a:rPr>
                <a:t>Time series tools were analyzed</a:t>
              </a:r>
              <a:endParaRPr lang="en-US" sz="1400" dirty="0" smtClean="0">
                <a:solidFill>
                  <a:srgbClr val="FFFFFF"/>
                </a:solidFill>
              </a:endParaRPr>
            </a:p>
          </p:txBody>
        </p:sp>
        <p:sp>
          <p:nvSpPr>
            <p:cNvPr id="20" name="Rechteckige Legende 2375"/>
            <p:cNvSpPr/>
            <p:nvPr/>
          </p:nvSpPr>
          <p:spPr bwMode="auto">
            <a:xfrm>
              <a:off x="4724400" y="4565796"/>
              <a:ext cx="2971800" cy="996804"/>
            </a:xfrm>
            <a:prstGeom prst="wedgeRectCallout">
              <a:avLst>
                <a:gd name="adj1" fmla="val -59547"/>
                <a:gd name="adj2" fmla="val -11926"/>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a:lstStyle/>
            <a:p>
              <a:pPr lvl="0" fontAlgn="auto">
                <a:spcBef>
                  <a:spcPts val="0"/>
                </a:spcBef>
                <a:spcAft>
                  <a:spcPts val="0"/>
                </a:spcAft>
                <a:defRPr/>
              </a:pPr>
              <a:r>
                <a:rPr lang="en-US" dirty="0" smtClean="0">
                  <a:solidFill>
                    <a:srgbClr val="FFFFFF"/>
                  </a:solidFill>
                </a:rPr>
                <a:t>Requirements for Thesis Time series tool were identified and discussed.</a:t>
              </a:r>
              <a:endParaRPr lang="en-US" sz="1400" dirty="0" smtClean="0">
                <a:solidFill>
                  <a:srgbClr val="FFFFFF"/>
                </a:solidFill>
              </a:endParaRPr>
            </a:p>
          </p:txBody>
        </p:sp>
      </p:grpSp>
    </p:spTree>
    <p:extLst>
      <p:ext uri="{BB962C8B-B14F-4D97-AF65-F5344CB8AC3E}">
        <p14:creationId xmlns:p14="http://schemas.microsoft.com/office/powerpoint/2010/main" val="3064288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en-US" dirty="0" smtClean="0"/>
              <a:t>Fawumi, Kehinde</a:t>
            </a:r>
          </a:p>
        </p:txBody>
      </p:sp>
      <p:sp>
        <p:nvSpPr>
          <p:cNvPr id="3" name="Textplatzhalter 2"/>
          <p:cNvSpPr>
            <a:spLocks noGrp="1"/>
          </p:cNvSpPr>
          <p:nvPr>
            <p:ph type="body" sz="quarter" idx="14"/>
          </p:nvPr>
        </p:nvSpPr>
        <p:spPr/>
        <p:txBody>
          <a:bodyPr/>
          <a:lstStyle/>
          <a:p>
            <a:r>
              <a:rPr lang="en-US" i="1" dirty="0" smtClean="0"/>
              <a:t>MSc. Informatics Student</a:t>
            </a:r>
            <a:endParaRPr lang="en-US" i="1" dirty="0"/>
          </a:p>
        </p:txBody>
      </p:sp>
      <p:sp>
        <p:nvSpPr>
          <p:cNvPr id="4" name="Textplatzhalter 3"/>
          <p:cNvSpPr>
            <a:spLocks noGrp="1"/>
          </p:cNvSpPr>
          <p:nvPr>
            <p:ph type="body" sz="quarter" idx="15"/>
          </p:nvPr>
        </p:nvSpPr>
        <p:spPr/>
        <p:txBody>
          <a:bodyPr/>
          <a:lstStyle/>
          <a:p>
            <a:endParaRPr lang="en-US" dirty="0"/>
          </a:p>
        </p:txBody>
      </p:sp>
      <p:sp>
        <p:nvSpPr>
          <p:cNvPr id="5" name="Textplatzhalter 4"/>
          <p:cNvSpPr>
            <a:spLocks noGrp="1"/>
          </p:cNvSpPr>
          <p:nvPr>
            <p:ph type="body" sz="quarter" idx="16"/>
          </p:nvPr>
        </p:nvSpPr>
        <p:spPr/>
        <p:txBody>
          <a:bodyPr/>
          <a:lstStyle/>
          <a:p>
            <a:endParaRPr lang="en-US" dirty="0"/>
          </a:p>
        </p:txBody>
      </p:sp>
      <p:sp>
        <p:nvSpPr>
          <p:cNvPr id="6" name="Textplatzhalter 5"/>
          <p:cNvSpPr>
            <a:spLocks noGrp="1"/>
          </p:cNvSpPr>
          <p:nvPr>
            <p:ph type="body" sz="quarter" idx="17"/>
          </p:nvPr>
        </p:nvSpPr>
        <p:spPr/>
        <p:txBody>
          <a:bodyPr/>
          <a:lstStyle/>
          <a:p>
            <a:r>
              <a:rPr lang="en-US" dirty="0" smtClean="0">
                <a:latin typeface="+mn-lt"/>
              </a:rPr>
              <a:t>          Thank you for your attention!</a:t>
            </a:r>
            <a:endParaRPr lang="en-US" dirty="0">
              <a:latin typeface="+mn-l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373" b="21077"/>
          <a:stretch/>
        </p:blipFill>
        <p:spPr>
          <a:xfrm>
            <a:off x="457200" y="1885914"/>
            <a:ext cx="1094509" cy="1198696"/>
          </a:xfrm>
          <a:prstGeom prst="rect">
            <a:avLst/>
          </a:prstGeom>
        </p:spPr>
      </p:pic>
    </p:spTree>
    <p:extLst>
      <p:ext uri="{BB962C8B-B14F-4D97-AF65-F5344CB8AC3E}">
        <p14:creationId xmlns:p14="http://schemas.microsoft.com/office/powerpoint/2010/main" val="1627620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276600"/>
            <a:ext cx="5715000" cy="720725"/>
          </a:xfrm>
        </p:spPr>
        <p:txBody>
          <a:bodyPr/>
          <a:lstStyle/>
          <a:p>
            <a:pPr algn="ctr"/>
            <a:r>
              <a:rPr lang="en-US" sz="3200" b="1" dirty="0" smtClean="0">
                <a:solidFill>
                  <a:schemeClr val="tx1"/>
                </a:solidFill>
              </a:rPr>
              <a:t>Backups</a:t>
            </a:r>
            <a:endParaRPr lang="en-US" sz="3200" b="1" dirty="0">
              <a:solidFill>
                <a:schemeClr val="tx1"/>
              </a:solidFill>
            </a:endParaRPr>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smtClean="0"/>
              <a:t>Kehinde Fawumi </a:t>
            </a:r>
            <a:r>
              <a:rPr lang="en-US" dirty="0" smtClean="0"/>
              <a:t>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36</a:t>
            </a:fld>
            <a:endParaRPr lang="de-DE" dirty="0"/>
          </a:p>
        </p:txBody>
      </p:sp>
    </p:spTree>
    <p:extLst>
      <p:ext uri="{BB962C8B-B14F-4D97-AF65-F5344CB8AC3E}">
        <p14:creationId xmlns:p14="http://schemas.microsoft.com/office/powerpoint/2010/main" val="42836559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Multivariate Time series</a:t>
            </a:r>
            <a:endParaRPr lang="de-DE" dirty="0"/>
          </a:p>
        </p:txBody>
      </p:sp>
      <p:sp>
        <p:nvSpPr>
          <p:cNvPr id="3" name="Content Placeholder 2"/>
          <p:cNvSpPr>
            <a:spLocks noGrp="1"/>
          </p:cNvSpPr>
          <p:nvPr>
            <p:ph idx="1"/>
          </p:nvPr>
        </p:nvSpPr>
        <p:spPr/>
        <p:txBody>
          <a:bodyPr/>
          <a:lstStyle/>
          <a:p>
            <a:endParaRPr lang="de-DE"/>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smtClean="0"/>
              <a:t>Kehinde Fawumi </a:t>
            </a:r>
            <a:r>
              <a:rPr lang="en-US" dirty="0" smtClean="0"/>
              <a:t>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37</a:t>
            </a:fld>
            <a:endParaRPr lang="de-DE" dirty="0"/>
          </a:p>
        </p:txBody>
      </p:sp>
      <p:pic>
        <p:nvPicPr>
          <p:cNvPr id="7" name="Picture 6" descr="tmpimg.png"/>
          <p:cNvPicPr/>
          <p:nvPr/>
        </p:nvPicPr>
        <p:blipFill>
          <a:blip r:embed="rId2"/>
          <a:stretch>
            <a:fillRect/>
          </a:stretch>
        </p:blipFill>
        <p:spPr>
          <a:xfrm>
            <a:off x="1522834" y="990600"/>
            <a:ext cx="6098331" cy="4950985"/>
          </a:xfrm>
          <a:prstGeom prst="rect">
            <a:avLst/>
          </a:prstGeom>
        </p:spPr>
      </p:pic>
    </p:spTree>
    <p:extLst>
      <p:ext uri="{BB962C8B-B14F-4D97-AF65-F5344CB8AC3E}">
        <p14:creationId xmlns:p14="http://schemas.microsoft.com/office/powerpoint/2010/main" val="37392500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of Existing Time Series Tools - Approach</a:t>
            </a:r>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38</a:t>
            </a:fld>
            <a:endParaRPr lang="de-DE" dirty="0"/>
          </a:p>
        </p:txBody>
      </p:sp>
      <p:grpSp>
        <p:nvGrpSpPr>
          <p:cNvPr id="7" name="Group 6"/>
          <p:cNvGrpSpPr/>
          <p:nvPr/>
        </p:nvGrpSpPr>
        <p:grpSpPr>
          <a:xfrm>
            <a:off x="511176" y="1790700"/>
            <a:ext cx="3756024" cy="4114800"/>
            <a:chOff x="-504825" y="3352801"/>
            <a:chExt cx="3756024" cy="4114800"/>
          </a:xfrm>
        </p:grpSpPr>
        <p:sp>
          <p:nvSpPr>
            <p:cNvPr id="8" name="Rectangle 7"/>
            <p:cNvSpPr/>
            <p:nvPr/>
          </p:nvSpPr>
          <p:spPr>
            <a:xfrm>
              <a:off x="-504825" y="4972048"/>
              <a:ext cx="1752600" cy="685800"/>
            </a:xfrm>
            <a:prstGeom prst="rect">
              <a:avLst/>
            </a:prstGeom>
            <a:solidFill>
              <a:schemeClr val="accent4"/>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smtClean="0">
                  <a:ln>
                    <a:noFill/>
                  </a:ln>
                  <a:solidFill>
                    <a:srgbClr val="FFFFFF"/>
                  </a:solidFill>
                  <a:effectLst/>
                  <a:uLnTx/>
                  <a:uFillTx/>
                  <a:latin typeface="+mn-lt"/>
                  <a:ea typeface="+mn-ea"/>
                  <a:cs typeface="+mn-cs"/>
                </a:rPr>
                <a:t>Time series tool</a:t>
              </a:r>
            </a:p>
          </p:txBody>
        </p:sp>
        <p:sp>
          <p:nvSpPr>
            <p:cNvPr id="9" name="Rectangle 8"/>
            <p:cNvSpPr/>
            <p:nvPr/>
          </p:nvSpPr>
          <p:spPr>
            <a:xfrm>
              <a:off x="1704975" y="3352801"/>
              <a:ext cx="1546224" cy="685800"/>
            </a:xfrm>
            <a:prstGeom prst="rect">
              <a:avLst/>
            </a:prstGeom>
            <a:solidFill>
              <a:schemeClr val="accent4"/>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i="0" u="none" strike="noStrike" kern="0" cap="none" spc="0" normalizeH="0" baseline="0" noProof="0" dirty="0" smtClean="0">
                  <a:ln>
                    <a:noFill/>
                  </a:ln>
                  <a:solidFill>
                    <a:srgbClr val="FFFFFF"/>
                  </a:solidFill>
                  <a:effectLst/>
                  <a:uLnTx/>
                  <a:uFillTx/>
                  <a:latin typeface="+mn-lt"/>
                  <a:ea typeface="+mn-ea"/>
                  <a:cs typeface="+mn-cs"/>
                </a:rPr>
                <a:t>Time series Managment</a:t>
              </a:r>
            </a:p>
          </p:txBody>
        </p:sp>
        <p:sp>
          <p:nvSpPr>
            <p:cNvPr id="10" name="Rectangle 9"/>
            <p:cNvSpPr/>
            <p:nvPr/>
          </p:nvSpPr>
          <p:spPr>
            <a:xfrm>
              <a:off x="1704975" y="4464048"/>
              <a:ext cx="1546224" cy="685800"/>
            </a:xfrm>
            <a:prstGeom prst="rect">
              <a:avLst/>
            </a:prstGeom>
            <a:solidFill>
              <a:schemeClr val="accent4"/>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i="0" u="none" strike="noStrike" kern="0" cap="none" spc="0" normalizeH="0" baseline="0" noProof="0" dirty="0" smtClean="0">
                  <a:ln>
                    <a:noFill/>
                  </a:ln>
                  <a:solidFill>
                    <a:srgbClr val="FFFFFF"/>
                  </a:solidFill>
                  <a:effectLst/>
                  <a:uLnTx/>
                  <a:uFillTx/>
                  <a:latin typeface="+mn-lt"/>
                  <a:ea typeface="+mn-ea"/>
                  <a:cs typeface="+mn-cs"/>
                </a:rPr>
                <a:t>Time series Transformation</a:t>
              </a:r>
            </a:p>
          </p:txBody>
        </p:sp>
        <p:sp>
          <p:nvSpPr>
            <p:cNvPr id="11" name="Rectangle 10"/>
            <p:cNvSpPr/>
            <p:nvPr/>
          </p:nvSpPr>
          <p:spPr>
            <a:xfrm>
              <a:off x="1704975" y="5562601"/>
              <a:ext cx="1546224" cy="685800"/>
            </a:xfrm>
            <a:prstGeom prst="rect">
              <a:avLst/>
            </a:prstGeom>
            <a:solidFill>
              <a:schemeClr val="accent4"/>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i="0" u="none" strike="noStrike" kern="0" cap="none" spc="0" normalizeH="0" baseline="0" noProof="0" dirty="0" smtClean="0">
                  <a:ln>
                    <a:noFill/>
                  </a:ln>
                  <a:solidFill>
                    <a:srgbClr val="FFFFFF"/>
                  </a:solidFill>
                  <a:effectLst/>
                  <a:uLnTx/>
                  <a:uFillTx/>
                  <a:latin typeface="+mn-lt"/>
                  <a:ea typeface="+mn-ea"/>
                  <a:cs typeface="+mn-cs"/>
                </a:rPr>
                <a:t>Time series Analysis</a:t>
              </a:r>
            </a:p>
          </p:txBody>
        </p:sp>
        <p:sp>
          <p:nvSpPr>
            <p:cNvPr id="12" name="Rectangle 11"/>
            <p:cNvSpPr/>
            <p:nvPr/>
          </p:nvSpPr>
          <p:spPr>
            <a:xfrm>
              <a:off x="1704975" y="6781801"/>
              <a:ext cx="1546224" cy="685800"/>
            </a:xfrm>
            <a:prstGeom prst="rect">
              <a:avLst/>
            </a:prstGeom>
            <a:solidFill>
              <a:schemeClr val="accent4"/>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i="0" u="none" strike="noStrike" kern="0" cap="none" spc="0" normalizeH="0" baseline="0" noProof="0" dirty="0" smtClean="0">
                  <a:ln>
                    <a:noFill/>
                  </a:ln>
                  <a:solidFill>
                    <a:srgbClr val="FFFFFF"/>
                  </a:solidFill>
                  <a:effectLst/>
                  <a:uLnTx/>
                  <a:uFillTx/>
                  <a:latin typeface="+mn-lt"/>
                  <a:ea typeface="+mn-ea"/>
                  <a:cs typeface="+mn-cs"/>
                </a:rPr>
                <a:t>Time series Visualization</a:t>
              </a:r>
            </a:p>
          </p:txBody>
        </p:sp>
        <p:cxnSp>
          <p:nvCxnSpPr>
            <p:cNvPr id="13" name="Elbow Connector 12"/>
            <p:cNvCxnSpPr>
              <a:stCxn id="8" idx="3"/>
              <a:endCxn id="9" idx="1"/>
            </p:cNvCxnSpPr>
            <p:nvPr/>
          </p:nvCxnSpPr>
          <p:spPr bwMode="auto">
            <a:xfrm flipV="1">
              <a:off x="1247775" y="3695701"/>
              <a:ext cx="457200" cy="1619247"/>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Elbow Connector 13"/>
            <p:cNvCxnSpPr>
              <a:stCxn id="8" idx="3"/>
              <a:endCxn id="10" idx="1"/>
            </p:cNvCxnSpPr>
            <p:nvPr/>
          </p:nvCxnSpPr>
          <p:spPr bwMode="auto">
            <a:xfrm flipV="1">
              <a:off x="1247775" y="4806948"/>
              <a:ext cx="457200" cy="508000"/>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Elbow Connector 14"/>
            <p:cNvCxnSpPr>
              <a:stCxn id="8" idx="3"/>
              <a:endCxn id="11" idx="1"/>
            </p:cNvCxnSpPr>
            <p:nvPr/>
          </p:nvCxnSpPr>
          <p:spPr bwMode="auto">
            <a:xfrm>
              <a:off x="1247775" y="5314948"/>
              <a:ext cx="457200" cy="590553"/>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6" name="Elbow Connector 15"/>
            <p:cNvCxnSpPr>
              <a:stCxn id="8" idx="3"/>
              <a:endCxn id="12" idx="1"/>
            </p:cNvCxnSpPr>
            <p:nvPr/>
          </p:nvCxnSpPr>
          <p:spPr bwMode="auto">
            <a:xfrm>
              <a:off x="1247775" y="5314948"/>
              <a:ext cx="457200" cy="1809753"/>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grpSp>
      <p:sp>
        <p:nvSpPr>
          <p:cNvPr id="63" name="Rectangle 62"/>
          <p:cNvSpPr/>
          <p:nvPr/>
        </p:nvSpPr>
        <p:spPr>
          <a:xfrm>
            <a:off x="6378576" y="1638300"/>
            <a:ext cx="1546224" cy="685800"/>
          </a:xfrm>
          <a:prstGeom prst="rect">
            <a:avLst/>
          </a:prstGeom>
          <a:solidFill>
            <a:schemeClr val="accent4"/>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i="0" u="none" strike="noStrike" kern="0" cap="none" spc="0" normalizeH="0" baseline="0" noProof="0" dirty="0" smtClean="0">
                <a:ln>
                  <a:noFill/>
                </a:ln>
                <a:solidFill>
                  <a:srgbClr val="FFFFFF"/>
                </a:solidFill>
                <a:effectLst/>
                <a:uLnTx/>
                <a:uFillTx/>
                <a:latin typeface="+mn-lt"/>
                <a:ea typeface="+mn-ea"/>
                <a:cs typeface="+mn-cs"/>
              </a:rPr>
              <a:t>User-friendliness</a:t>
            </a:r>
          </a:p>
        </p:txBody>
      </p:sp>
      <p:sp>
        <p:nvSpPr>
          <p:cNvPr id="64" name="Rectangle 63"/>
          <p:cNvSpPr/>
          <p:nvPr/>
        </p:nvSpPr>
        <p:spPr>
          <a:xfrm>
            <a:off x="6378576" y="2514600"/>
            <a:ext cx="1546224" cy="685800"/>
          </a:xfrm>
          <a:prstGeom prst="rect">
            <a:avLst/>
          </a:prstGeom>
          <a:solidFill>
            <a:schemeClr val="accent4"/>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i="0" u="none" strike="noStrike" kern="0" cap="none" spc="0" normalizeH="0" baseline="0" noProof="0" dirty="0" smtClean="0">
                <a:ln>
                  <a:noFill/>
                </a:ln>
                <a:solidFill>
                  <a:srgbClr val="FFFFFF"/>
                </a:solidFill>
                <a:effectLst/>
                <a:uLnTx/>
                <a:uFillTx/>
                <a:latin typeface="+mn-lt"/>
                <a:ea typeface="+mn-ea"/>
                <a:cs typeface="+mn-cs"/>
              </a:rPr>
              <a:t>Front-End Graphics</a:t>
            </a:r>
          </a:p>
        </p:txBody>
      </p:sp>
      <p:sp>
        <p:nvSpPr>
          <p:cNvPr id="65" name="Rectangle 64"/>
          <p:cNvSpPr/>
          <p:nvPr/>
        </p:nvSpPr>
        <p:spPr>
          <a:xfrm>
            <a:off x="6378576" y="3429000"/>
            <a:ext cx="1546224" cy="685800"/>
          </a:xfrm>
          <a:prstGeom prst="rect">
            <a:avLst/>
          </a:prstGeom>
          <a:solidFill>
            <a:schemeClr val="accent4"/>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i="0" u="none" strike="noStrike" kern="0" cap="none" spc="0" normalizeH="0" baseline="0" noProof="0" dirty="0" smtClean="0">
                <a:ln>
                  <a:noFill/>
                </a:ln>
                <a:solidFill>
                  <a:srgbClr val="FFFFFF"/>
                </a:solidFill>
                <a:effectLst/>
                <a:uLnTx/>
                <a:uFillTx/>
                <a:latin typeface="+mn-lt"/>
                <a:ea typeface="+mn-ea"/>
                <a:cs typeface="+mn-cs"/>
              </a:rPr>
              <a:t>Support for Time series Analysis</a:t>
            </a:r>
          </a:p>
        </p:txBody>
      </p:sp>
      <p:sp>
        <p:nvSpPr>
          <p:cNvPr id="66" name="Rectangle 65"/>
          <p:cNvSpPr/>
          <p:nvPr/>
        </p:nvSpPr>
        <p:spPr>
          <a:xfrm>
            <a:off x="6378576" y="4352923"/>
            <a:ext cx="1546224" cy="685800"/>
          </a:xfrm>
          <a:prstGeom prst="rect">
            <a:avLst/>
          </a:prstGeom>
          <a:solidFill>
            <a:schemeClr val="accent4"/>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i="0" u="none" strike="noStrike" kern="0" cap="none" spc="0" normalizeH="0" baseline="0" noProof="0" dirty="0" smtClean="0">
                <a:ln>
                  <a:noFill/>
                </a:ln>
                <a:solidFill>
                  <a:srgbClr val="FFFFFF"/>
                </a:solidFill>
                <a:effectLst/>
                <a:uLnTx/>
                <a:uFillTx/>
                <a:latin typeface="+mn-lt"/>
                <a:ea typeface="+mn-ea"/>
                <a:cs typeface="+mn-cs"/>
              </a:rPr>
              <a:t>Non functional Requirements</a:t>
            </a:r>
          </a:p>
        </p:txBody>
      </p:sp>
      <p:sp>
        <p:nvSpPr>
          <p:cNvPr id="67" name="Rectangle 66"/>
          <p:cNvSpPr/>
          <p:nvPr/>
        </p:nvSpPr>
        <p:spPr>
          <a:xfrm>
            <a:off x="6378576" y="5257800"/>
            <a:ext cx="1546224" cy="685800"/>
          </a:xfrm>
          <a:prstGeom prst="rect">
            <a:avLst/>
          </a:prstGeom>
          <a:solidFill>
            <a:schemeClr val="accent4"/>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i="0" u="none" strike="noStrike" kern="0" cap="none" spc="0" normalizeH="0" baseline="0" noProof="0" dirty="0" smtClean="0">
                <a:ln>
                  <a:noFill/>
                </a:ln>
                <a:solidFill>
                  <a:srgbClr val="FFFFFF"/>
                </a:solidFill>
                <a:effectLst/>
                <a:uLnTx/>
                <a:uFillTx/>
                <a:latin typeface="+mn-lt"/>
                <a:ea typeface="+mn-ea"/>
                <a:cs typeface="+mn-cs"/>
              </a:rPr>
              <a:t>Cost</a:t>
            </a:r>
          </a:p>
        </p:txBody>
      </p:sp>
      <p:cxnSp>
        <p:nvCxnSpPr>
          <p:cNvPr id="69" name="Straight Connector 68"/>
          <p:cNvCxnSpPr>
            <a:stCxn id="64" idx="1"/>
            <a:endCxn id="12" idx="3"/>
          </p:cNvCxnSpPr>
          <p:nvPr/>
        </p:nvCxnSpPr>
        <p:spPr bwMode="auto">
          <a:xfrm flipH="1">
            <a:off x="4267200" y="2857500"/>
            <a:ext cx="2111376" cy="27051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1" name="Straight Connector 70"/>
          <p:cNvCxnSpPr>
            <a:stCxn id="65" idx="1"/>
            <a:endCxn id="11" idx="3"/>
          </p:cNvCxnSpPr>
          <p:nvPr/>
        </p:nvCxnSpPr>
        <p:spPr bwMode="auto">
          <a:xfrm flipH="1">
            <a:off x="4267200" y="3771900"/>
            <a:ext cx="2111376" cy="5715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3" name="Straight Connector 72"/>
          <p:cNvCxnSpPr>
            <a:stCxn id="63" idx="1"/>
            <a:endCxn id="9" idx="3"/>
          </p:cNvCxnSpPr>
          <p:nvPr/>
        </p:nvCxnSpPr>
        <p:spPr bwMode="auto">
          <a:xfrm flipH="1">
            <a:off x="4267200" y="1981200"/>
            <a:ext cx="2111376" cy="152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5" name="Straight Connector 74"/>
          <p:cNvCxnSpPr>
            <a:stCxn id="9" idx="3"/>
            <a:endCxn id="66" idx="1"/>
          </p:cNvCxnSpPr>
          <p:nvPr/>
        </p:nvCxnSpPr>
        <p:spPr bwMode="auto">
          <a:xfrm>
            <a:off x="4267200" y="2133600"/>
            <a:ext cx="2111376" cy="2562223"/>
          </a:xfrm>
          <a:prstGeom prst="line">
            <a:avLst/>
          </a:prstGeom>
          <a:ln>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76" name="TextBox 75"/>
          <p:cNvSpPr txBox="1"/>
          <p:nvPr/>
        </p:nvSpPr>
        <p:spPr>
          <a:xfrm>
            <a:off x="2668685" y="1109246"/>
            <a:ext cx="1598515"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400" i="1" dirty="0" smtClean="0">
                <a:latin typeface="Arial" pitchFamily="34" charset="0"/>
              </a:rPr>
              <a:t>Thesis Objectives</a:t>
            </a:r>
          </a:p>
        </p:txBody>
      </p:sp>
      <p:sp>
        <p:nvSpPr>
          <p:cNvPr id="77" name="TextBox 76"/>
          <p:cNvSpPr txBox="1"/>
          <p:nvPr/>
        </p:nvSpPr>
        <p:spPr>
          <a:xfrm>
            <a:off x="6170909" y="1109246"/>
            <a:ext cx="1906291"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400" i="1" dirty="0" smtClean="0">
                <a:latin typeface="Arial" pitchFamily="34" charset="0"/>
              </a:rPr>
              <a:t>End-User perspective</a:t>
            </a:r>
          </a:p>
        </p:txBody>
      </p:sp>
    </p:spTree>
    <p:extLst>
      <p:ext uri="{BB962C8B-B14F-4D97-AF65-F5344CB8AC3E}">
        <p14:creationId xmlns:p14="http://schemas.microsoft.com/office/powerpoint/2010/main" val="370336891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identifying time series in spreadsheets</a:t>
            </a:r>
            <a:endParaRPr lang="de-DE" dirty="0"/>
          </a:p>
        </p:txBody>
      </p:sp>
      <p:sp>
        <p:nvSpPr>
          <p:cNvPr id="3" name="Content Placeholder 2"/>
          <p:cNvSpPr>
            <a:spLocks noGrp="1"/>
          </p:cNvSpPr>
          <p:nvPr>
            <p:ph idx="1"/>
          </p:nvPr>
        </p:nvSpPr>
        <p:spPr/>
        <p:txBody>
          <a:bodyPr>
            <a:normAutofit/>
          </a:bodyPr>
          <a:lstStyle/>
          <a:p>
            <a:r>
              <a:rPr lang="en-US" dirty="0" smtClean="0"/>
              <a:t>Data Fields</a:t>
            </a:r>
            <a:r>
              <a:rPr lang="en-US" dirty="0"/>
              <a:t>:</a:t>
            </a:r>
          </a:p>
          <a:p>
            <a:pPr marL="285750" indent="-285750">
              <a:buFont typeface="Arial" panose="020B0604020202020204" pitchFamily="34" charset="0"/>
              <a:buChar char="•"/>
            </a:pPr>
            <a:r>
              <a:rPr lang="en-US" dirty="0"/>
              <a:t>Date-time</a:t>
            </a:r>
          </a:p>
          <a:p>
            <a:pPr marL="285750" indent="-285750">
              <a:buFont typeface="Arial" panose="020B0604020202020204" pitchFamily="34" charset="0"/>
              <a:buChar char="•"/>
            </a:pPr>
            <a:r>
              <a:rPr lang="en-US" dirty="0"/>
              <a:t>Date</a:t>
            </a:r>
          </a:p>
          <a:p>
            <a:pPr marL="285750" indent="-285750">
              <a:buFont typeface="Arial" panose="020B0604020202020204" pitchFamily="34" charset="0"/>
              <a:buChar char="•"/>
            </a:pPr>
            <a:r>
              <a:rPr lang="en-US" dirty="0"/>
              <a:t>Year</a:t>
            </a:r>
          </a:p>
          <a:p>
            <a:pPr marL="285750" indent="-285750">
              <a:buFont typeface="Arial" panose="020B0604020202020204" pitchFamily="34" charset="0"/>
              <a:buChar char="•"/>
            </a:pPr>
            <a:r>
              <a:rPr lang="en-US" dirty="0"/>
              <a:t>Month</a:t>
            </a:r>
          </a:p>
          <a:p>
            <a:endParaRPr lang="en-US" dirty="0"/>
          </a:p>
          <a:p>
            <a:r>
              <a:rPr lang="en-US" dirty="0" smtClean="0"/>
              <a:t>Field Content/ Name / Formats</a:t>
            </a:r>
            <a:r>
              <a:rPr lang="en-US" dirty="0"/>
              <a:t>:</a:t>
            </a:r>
          </a:p>
          <a:p>
            <a:pPr marL="285750" indent="-285750">
              <a:buFont typeface="Arial" panose="020B0604020202020204" pitchFamily="34" charset="0"/>
              <a:buChar char="•"/>
            </a:pPr>
            <a:r>
              <a:rPr lang="en-US" dirty="0"/>
              <a:t>Week numbers</a:t>
            </a:r>
          </a:p>
          <a:p>
            <a:pPr marL="285750" indent="-285750">
              <a:buFont typeface="Arial" panose="020B0604020202020204" pitchFamily="34" charset="0"/>
              <a:buChar char="•"/>
            </a:pPr>
            <a:r>
              <a:rPr lang="en-US" dirty="0"/>
              <a:t>Month numbers</a:t>
            </a:r>
          </a:p>
          <a:p>
            <a:pPr marL="285750" indent="-285750">
              <a:buFont typeface="Arial" panose="020B0604020202020204" pitchFamily="34" charset="0"/>
              <a:buChar char="•"/>
            </a:pPr>
            <a:r>
              <a:rPr lang="en-US" dirty="0"/>
              <a:t>Quarter Numbers</a:t>
            </a:r>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smtClean="0"/>
              <a:t>Kehinde Fawumi </a:t>
            </a:r>
            <a:r>
              <a:rPr lang="en-US" dirty="0" smtClean="0"/>
              <a:t>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39</a:t>
            </a:fld>
            <a:endParaRPr lang="de-DE" dirty="0"/>
          </a:p>
        </p:txBody>
      </p:sp>
    </p:spTree>
    <p:extLst>
      <p:ext uri="{BB962C8B-B14F-4D97-AF65-F5344CB8AC3E}">
        <p14:creationId xmlns:p14="http://schemas.microsoft.com/office/powerpoint/2010/main" val="9487436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24296">
            <a:off x="5835972" y="3378453"/>
            <a:ext cx="1266529" cy="101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653" y="2286000"/>
            <a:ext cx="3370713" cy="2699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3228975" y="3285147"/>
            <a:ext cx="2798391"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b="1" dirty="0" smtClean="0"/>
              <a:t>20 petabytes</a:t>
            </a:r>
          </a:p>
          <a:p>
            <a:r>
              <a:rPr lang="en-US" sz="1600" i="1" dirty="0" smtClean="0"/>
              <a:t>of daily time-stamped </a:t>
            </a:r>
            <a:r>
              <a:rPr lang="en-US" sz="1600" i="1" dirty="0"/>
              <a:t>data</a:t>
            </a:r>
            <a:endParaRPr lang="en-US" sz="1100" i="1" dirty="0" smtClean="0">
              <a:latin typeface="Arial" pitchFamily="34" charset="0"/>
            </a:endParaRPr>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013" y="2286000"/>
            <a:ext cx="2349372" cy="87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Motivation</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4</a:t>
            </a:fld>
            <a:endParaRPr lang="de-DE" dirty="0"/>
          </a:p>
        </p:txBody>
      </p:sp>
      <p:sp>
        <p:nvSpPr>
          <p:cNvPr id="7" name="AutoShape 2" descr="Image result for cloud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974" y="4546395"/>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5" descr="Image result for walmart ve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174" y="4513414"/>
            <a:ext cx="1905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369546" y="5242047"/>
            <a:ext cx="1781257" cy="5539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b="1" dirty="0" smtClean="0"/>
              <a:t>1million</a:t>
            </a:r>
            <a:r>
              <a:rPr lang="en-US" sz="1400" dirty="0" smtClean="0"/>
              <a:t> </a:t>
            </a:r>
            <a:r>
              <a:rPr lang="en-US" sz="1200" i="1" dirty="0"/>
              <a:t>customer </a:t>
            </a:r>
            <a:endParaRPr lang="en-US" sz="1200" i="1" dirty="0" smtClean="0"/>
          </a:p>
          <a:p>
            <a:pPr algn="ctr"/>
            <a:r>
              <a:rPr lang="en-US" sz="1200" i="1" dirty="0" smtClean="0"/>
              <a:t>transactions </a:t>
            </a:r>
            <a:r>
              <a:rPr lang="en-US" sz="1200" i="1" dirty="0"/>
              <a:t>every hour</a:t>
            </a:r>
            <a:endParaRPr lang="en-US" sz="1200" i="1" dirty="0" smtClean="0">
              <a:latin typeface="Arial" pitchFamily="34"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399" y="4580089"/>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766452" y="5238683"/>
            <a:ext cx="2191626"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b="1" dirty="0"/>
              <a:t>250 billion </a:t>
            </a:r>
            <a:r>
              <a:rPr lang="en-US" sz="1200" i="1" dirty="0" smtClean="0"/>
              <a:t>photos</a:t>
            </a:r>
          </a:p>
          <a:p>
            <a:r>
              <a:rPr lang="en-US" b="1" dirty="0" smtClean="0"/>
              <a:t>350 million </a:t>
            </a:r>
            <a:r>
              <a:rPr lang="en-US" sz="1200" i="1" dirty="0" smtClean="0"/>
              <a:t>photos/day</a:t>
            </a:r>
            <a:endParaRPr lang="en-US" sz="1200" i="1" dirty="0" smtClean="0">
              <a:latin typeface="Arial" pitchFamily="34" charset="0"/>
            </a:endParaRPr>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0774" y="4513414"/>
            <a:ext cx="1962150" cy="73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9" descr="Image result for google cloud vect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hteck 3"/>
          <p:cNvSpPr/>
          <p:nvPr/>
        </p:nvSpPr>
        <p:spPr>
          <a:xfrm>
            <a:off x="319706" y="1219200"/>
            <a:ext cx="4557094" cy="820586"/>
          </a:xfrm>
          <a:prstGeom prst="rect">
            <a:avLst/>
          </a:prstGeom>
          <a:solidFill>
            <a:schemeClr val="accent4">
              <a:alpha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lang="en-US" sz="1600" dirty="0"/>
              <a:t>Large amounts of time-stamped data are being collected, processed and measured daily.</a:t>
            </a:r>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82460">
            <a:off x="1188090" y="3481022"/>
            <a:ext cx="1266529" cy="1014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95783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Comparison of Tools</a:t>
            </a:r>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smtClean="0"/>
              <a:t>Kehinde Fawumi </a:t>
            </a:r>
            <a:r>
              <a:rPr lang="en-US" dirty="0" smtClean="0"/>
              <a:t>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40</a:t>
            </a:fld>
            <a:endParaRPr lang="de-DE" dirty="0"/>
          </a:p>
        </p:txBody>
      </p:sp>
      <p:graphicFrame>
        <p:nvGraphicFramePr>
          <p:cNvPr id="8" name="Table 7"/>
          <p:cNvGraphicFramePr>
            <a:graphicFrameLocks noGrp="1"/>
          </p:cNvGraphicFramePr>
          <p:nvPr>
            <p:extLst>
              <p:ext uri="{D42A27DB-BD31-4B8C-83A1-F6EECF244321}">
                <p14:modId xmlns:p14="http://schemas.microsoft.com/office/powerpoint/2010/main" val="726096491"/>
              </p:ext>
            </p:extLst>
          </p:nvPr>
        </p:nvGraphicFramePr>
        <p:xfrm>
          <a:off x="228601" y="981075"/>
          <a:ext cx="8762999" cy="5434932"/>
        </p:xfrm>
        <a:graphic>
          <a:graphicData uri="http://schemas.openxmlformats.org/drawingml/2006/table">
            <a:tbl>
              <a:tblPr firstRow="1" firstCol="1">
                <a:tableStyleId>{5C22544A-7EE6-4342-B048-85BDC9FD1C3A}</a:tableStyleId>
              </a:tblPr>
              <a:tblGrid>
                <a:gridCol w="2136075"/>
                <a:gridCol w="4258546"/>
                <a:gridCol w="2368378"/>
              </a:tblGrid>
              <a:tr h="288152">
                <a:tc>
                  <a:txBody>
                    <a:bodyPr/>
                    <a:lstStyle/>
                    <a:p>
                      <a:pPr>
                        <a:lnSpc>
                          <a:spcPct val="150000"/>
                        </a:lnSpc>
                        <a:spcAft>
                          <a:spcPts val="0"/>
                        </a:spcAft>
                      </a:pPr>
                      <a:r>
                        <a:rPr lang="en-US" sz="900" dirty="0">
                          <a:effectLst/>
                        </a:rPr>
                        <a:t>Criteria</a:t>
                      </a:r>
                      <a:endParaRPr lang="en-US" sz="900" dirty="0">
                        <a:solidFill>
                          <a:srgbClr val="000000"/>
                        </a:solidFill>
                        <a:effectLst/>
                        <a:latin typeface="Arial"/>
                        <a:ea typeface="Times New Roman"/>
                        <a:cs typeface="Times New Roman"/>
                      </a:endParaRPr>
                    </a:p>
                  </a:txBody>
                  <a:tcPr marL="49476" marR="49476" marT="0" marB="0"/>
                </a:tc>
                <a:tc>
                  <a:txBody>
                    <a:bodyPr/>
                    <a:lstStyle/>
                    <a:p>
                      <a:pPr>
                        <a:lnSpc>
                          <a:spcPct val="150000"/>
                        </a:lnSpc>
                        <a:spcAft>
                          <a:spcPts val="0"/>
                        </a:spcAft>
                      </a:pPr>
                      <a:r>
                        <a:rPr lang="en-US" sz="900">
                          <a:effectLst/>
                        </a:rPr>
                        <a:t>Definition / Description</a:t>
                      </a:r>
                      <a:endParaRPr lang="en-US" sz="900">
                        <a:solidFill>
                          <a:srgbClr val="000000"/>
                        </a:solidFill>
                        <a:effectLst/>
                        <a:latin typeface="Arial"/>
                        <a:ea typeface="Times New Roman"/>
                        <a:cs typeface="Times New Roman"/>
                      </a:endParaRPr>
                    </a:p>
                  </a:txBody>
                  <a:tcPr marL="49476" marR="49476" marT="0" marB="0"/>
                </a:tc>
                <a:tc>
                  <a:txBody>
                    <a:bodyPr/>
                    <a:lstStyle/>
                    <a:p>
                      <a:pPr>
                        <a:lnSpc>
                          <a:spcPct val="150000"/>
                        </a:lnSpc>
                        <a:spcAft>
                          <a:spcPts val="0"/>
                        </a:spcAft>
                      </a:pPr>
                      <a:r>
                        <a:rPr lang="en-US" sz="900">
                          <a:effectLst/>
                        </a:rPr>
                        <a:t>Values</a:t>
                      </a:r>
                      <a:endParaRPr lang="en-US" sz="900">
                        <a:solidFill>
                          <a:srgbClr val="000000"/>
                        </a:solidFill>
                        <a:effectLst/>
                        <a:latin typeface="Arial"/>
                        <a:ea typeface="Times New Roman"/>
                        <a:cs typeface="Times New Roman"/>
                      </a:endParaRPr>
                    </a:p>
                  </a:txBody>
                  <a:tcPr marL="49476" marR="49476" marT="0" marB="0"/>
                </a:tc>
              </a:tr>
              <a:tr h="940573">
                <a:tc>
                  <a:txBody>
                    <a:bodyPr/>
                    <a:lstStyle/>
                    <a:p>
                      <a:pPr>
                        <a:lnSpc>
                          <a:spcPct val="150000"/>
                        </a:lnSpc>
                        <a:spcAft>
                          <a:spcPts val="0"/>
                        </a:spcAft>
                      </a:pPr>
                      <a:r>
                        <a:rPr lang="en-US" sz="900">
                          <a:effectLst/>
                        </a:rPr>
                        <a:t>User friendliness</a:t>
                      </a:r>
                    </a:p>
                    <a:p>
                      <a:pPr>
                        <a:lnSpc>
                          <a:spcPct val="150000"/>
                        </a:lnSpc>
                        <a:spcAft>
                          <a:spcPts val="0"/>
                        </a:spcAft>
                      </a:pPr>
                      <a:r>
                        <a:rPr lang="en-US" sz="900">
                          <a:effectLst/>
                        </a:rPr>
                        <a:t> </a:t>
                      </a:r>
                      <a:endParaRPr lang="en-US" sz="900">
                        <a:solidFill>
                          <a:srgbClr val="000000"/>
                        </a:solidFill>
                        <a:effectLst/>
                        <a:latin typeface="Arial"/>
                        <a:ea typeface="Times New Roman"/>
                        <a:cs typeface="Times New Roman"/>
                      </a:endParaRPr>
                    </a:p>
                  </a:txBody>
                  <a:tcPr marL="49476" marR="49476" marT="0" marB="0"/>
                </a:tc>
                <a:tc>
                  <a:txBody>
                    <a:bodyPr/>
                    <a:lstStyle/>
                    <a:p>
                      <a:pPr marL="342900" lvl="0" indent="-342900">
                        <a:lnSpc>
                          <a:spcPct val="150000"/>
                        </a:lnSpc>
                        <a:spcAft>
                          <a:spcPts val="0"/>
                        </a:spcAft>
                        <a:buFont typeface="Arial"/>
                        <a:buChar char="•"/>
                        <a:tabLst>
                          <a:tab pos="228600" algn="l"/>
                        </a:tabLst>
                      </a:pPr>
                      <a:r>
                        <a:rPr lang="en-US" sz="900" dirty="0">
                          <a:effectLst/>
                        </a:rPr>
                        <a:t>Ease of use and learnability of tool to end users. e.g. use of 'click-and-go' buttons,  least/no command-driven actions etc.</a:t>
                      </a:r>
                    </a:p>
                    <a:p>
                      <a:pPr marL="342900" lvl="0" indent="-342900">
                        <a:lnSpc>
                          <a:spcPct val="150000"/>
                        </a:lnSpc>
                        <a:spcAft>
                          <a:spcPts val="0"/>
                        </a:spcAft>
                        <a:buFont typeface="Arial"/>
                        <a:buChar char="•"/>
                        <a:tabLst>
                          <a:tab pos="228600" algn="l"/>
                        </a:tabLst>
                      </a:pPr>
                      <a:r>
                        <a:rPr lang="en-US" sz="900" dirty="0">
                          <a:effectLst/>
                        </a:rPr>
                        <a:t>Use of intuitive and common patterns, interfaces and menus</a:t>
                      </a:r>
                    </a:p>
                    <a:p>
                      <a:pPr marL="342900" lvl="0" indent="-342900">
                        <a:lnSpc>
                          <a:spcPct val="150000"/>
                        </a:lnSpc>
                        <a:spcAft>
                          <a:spcPts val="0"/>
                        </a:spcAft>
                        <a:buFont typeface="Arial"/>
                        <a:buChar char="•"/>
                        <a:tabLst>
                          <a:tab pos="228600" algn="l"/>
                        </a:tabLst>
                      </a:pPr>
                      <a:r>
                        <a:rPr lang="en-US" sz="900" dirty="0">
                          <a:effectLst/>
                        </a:rPr>
                        <a:t>Least dependency on user inputs  for analysis and forecasting of time series</a:t>
                      </a:r>
                      <a:endParaRPr lang="en-US" sz="900" dirty="0">
                        <a:solidFill>
                          <a:srgbClr val="000000"/>
                        </a:solidFill>
                        <a:effectLst/>
                        <a:latin typeface="Arial"/>
                        <a:ea typeface="Times New Roman"/>
                        <a:cs typeface="Times New Roman"/>
                      </a:endParaRPr>
                    </a:p>
                  </a:txBody>
                  <a:tcPr marL="49476" marR="49476" marT="0" marB="0"/>
                </a:tc>
                <a:tc>
                  <a:txBody>
                    <a:bodyPr/>
                    <a:lstStyle/>
                    <a:p>
                      <a:pPr marL="342900" lvl="0" indent="-342900">
                        <a:lnSpc>
                          <a:spcPct val="150000"/>
                        </a:lnSpc>
                        <a:spcAft>
                          <a:spcPts val="0"/>
                        </a:spcAft>
                        <a:buFont typeface="Arial"/>
                        <a:buChar char="•"/>
                        <a:tabLst>
                          <a:tab pos="228600" algn="l"/>
                        </a:tabLst>
                      </a:pPr>
                      <a:r>
                        <a:rPr lang="en-US" sz="900">
                          <a:effectLst/>
                        </a:rPr>
                        <a:t>1- Difficult </a:t>
                      </a:r>
                    </a:p>
                    <a:p>
                      <a:pPr marL="342900" lvl="0" indent="-342900">
                        <a:lnSpc>
                          <a:spcPct val="150000"/>
                        </a:lnSpc>
                        <a:spcAft>
                          <a:spcPts val="0"/>
                        </a:spcAft>
                        <a:buFont typeface="Arial"/>
                        <a:buChar char="•"/>
                        <a:tabLst>
                          <a:tab pos="228600" algn="l"/>
                        </a:tabLst>
                      </a:pPr>
                      <a:r>
                        <a:rPr lang="en-US" sz="900">
                          <a:effectLst/>
                        </a:rPr>
                        <a:t>2 - Moderate</a:t>
                      </a:r>
                    </a:p>
                    <a:p>
                      <a:pPr marL="342900" lvl="0" indent="-342900">
                        <a:lnSpc>
                          <a:spcPct val="150000"/>
                        </a:lnSpc>
                        <a:spcAft>
                          <a:spcPts val="0"/>
                        </a:spcAft>
                        <a:buFont typeface="Arial"/>
                        <a:buChar char="•"/>
                        <a:tabLst>
                          <a:tab pos="228600" algn="l"/>
                        </a:tabLst>
                      </a:pPr>
                      <a:r>
                        <a:rPr lang="en-US" sz="900">
                          <a:effectLst/>
                        </a:rPr>
                        <a:t>3 - Easy</a:t>
                      </a:r>
                      <a:endParaRPr lang="en-US" sz="900">
                        <a:solidFill>
                          <a:srgbClr val="000000"/>
                        </a:solidFill>
                        <a:effectLst/>
                        <a:latin typeface="Arial"/>
                        <a:ea typeface="Times New Roman"/>
                        <a:cs typeface="Times New Roman"/>
                      </a:endParaRPr>
                    </a:p>
                  </a:txBody>
                  <a:tcPr marL="49476" marR="49476" marT="0" marB="0"/>
                </a:tc>
              </a:tr>
              <a:tr h="824600">
                <a:tc>
                  <a:txBody>
                    <a:bodyPr/>
                    <a:lstStyle/>
                    <a:p>
                      <a:pPr>
                        <a:lnSpc>
                          <a:spcPct val="150000"/>
                        </a:lnSpc>
                        <a:spcAft>
                          <a:spcPts val="0"/>
                        </a:spcAft>
                      </a:pPr>
                      <a:r>
                        <a:rPr lang="en-US" sz="900">
                          <a:effectLst/>
                        </a:rPr>
                        <a:t>Front-end/GUI</a:t>
                      </a:r>
                      <a:endParaRPr lang="en-US" sz="900">
                        <a:solidFill>
                          <a:srgbClr val="000000"/>
                        </a:solidFill>
                        <a:effectLst/>
                        <a:latin typeface="Arial"/>
                        <a:ea typeface="Times New Roman"/>
                        <a:cs typeface="Times New Roman"/>
                      </a:endParaRPr>
                    </a:p>
                  </a:txBody>
                  <a:tcPr marL="49476" marR="49476" marT="0" marB="0"/>
                </a:tc>
                <a:tc>
                  <a:txBody>
                    <a:bodyPr/>
                    <a:lstStyle/>
                    <a:p>
                      <a:pPr marL="342900" lvl="0" indent="-342900">
                        <a:lnSpc>
                          <a:spcPct val="150000"/>
                        </a:lnSpc>
                        <a:spcAft>
                          <a:spcPts val="0"/>
                        </a:spcAft>
                        <a:buFont typeface="Arial"/>
                        <a:buChar char="•"/>
                        <a:tabLst>
                          <a:tab pos="228600" algn="l"/>
                        </a:tabLst>
                      </a:pPr>
                      <a:r>
                        <a:rPr lang="en-US" sz="900" dirty="0" smtClean="0">
                          <a:effectLst/>
                        </a:rPr>
                        <a:t>Good</a:t>
                      </a:r>
                      <a:r>
                        <a:rPr lang="en-US" sz="900" baseline="0" dirty="0" smtClean="0">
                          <a:effectLst/>
                        </a:rPr>
                        <a:t> f</a:t>
                      </a:r>
                      <a:r>
                        <a:rPr lang="en-US" sz="900" dirty="0" smtClean="0">
                          <a:effectLst/>
                        </a:rPr>
                        <a:t>ront-end/interface </a:t>
                      </a:r>
                      <a:r>
                        <a:rPr lang="en-US" sz="900" dirty="0">
                          <a:effectLst/>
                        </a:rPr>
                        <a:t>designs</a:t>
                      </a:r>
                    </a:p>
                    <a:p>
                      <a:pPr marL="342900" lvl="0" indent="-342900">
                        <a:lnSpc>
                          <a:spcPct val="150000"/>
                        </a:lnSpc>
                        <a:spcAft>
                          <a:spcPts val="0"/>
                        </a:spcAft>
                        <a:buFont typeface="Arial"/>
                        <a:buChar char="•"/>
                        <a:tabLst>
                          <a:tab pos="228600" algn="l"/>
                        </a:tabLst>
                      </a:pPr>
                      <a:r>
                        <a:rPr lang="en-US" sz="900" dirty="0">
                          <a:effectLst/>
                        </a:rPr>
                        <a:t>Use of high-standard look and feel elements for layout and flow, colours etc.</a:t>
                      </a:r>
                    </a:p>
                    <a:p>
                      <a:pPr marL="342900" lvl="0" indent="-342900">
                        <a:lnSpc>
                          <a:spcPct val="150000"/>
                        </a:lnSpc>
                        <a:spcAft>
                          <a:spcPts val="0"/>
                        </a:spcAft>
                        <a:buFont typeface="Arial"/>
                        <a:buChar char="•"/>
                        <a:tabLst>
                          <a:tab pos="228600" algn="l"/>
                        </a:tabLst>
                      </a:pPr>
                      <a:r>
                        <a:rPr lang="en-US" sz="900" dirty="0">
                          <a:effectLst/>
                        </a:rPr>
                        <a:t>Quality of graphical representation for visualizing time series</a:t>
                      </a:r>
                      <a:endParaRPr lang="en-US" sz="900" dirty="0">
                        <a:solidFill>
                          <a:srgbClr val="000000"/>
                        </a:solidFill>
                        <a:effectLst/>
                        <a:latin typeface="Arial"/>
                        <a:ea typeface="Times New Roman"/>
                        <a:cs typeface="Times New Roman"/>
                      </a:endParaRPr>
                    </a:p>
                  </a:txBody>
                  <a:tcPr marL="49476" marR="49476" marT="0" marB="0"/>
                </a:tc>
                <a:tc>
                  <a:txBody>
                    <a:bodyPr/>
                    <a:lstStyle/>
                    <a:p>
                      <a:pPr marL="342900" lvl="0" indent="-342900">
                        <a:lnSpc>
                          <a:spcPct val="150000"/>
                        </a:lnSpc>
                        <a:spcAft>
                          <a:spcPts val="0"/>
                        </a:spcAft>
                        <a:buFont typeface="Arial"/>
                        <a:buChar char="•"/>
                        <a:tabLst>
                          <a:tab pos="228600" algn="l"/>
                        </a:tabLst>
                      </a:pPr>
                      <a:r>
                        <a:rPr lang="en-US" sz="900">
                          <a:effectLst/>
                        </a:rPr>
                        <a:t>1 – Poor</a:t>
                      </a:r>
                    </a:p>
                    <a:p>
                      <a:pPr marL="342900" lvl="0" indent="-342900">
                        <a:lnSpc>
                          <a:spcPct val="150000"/>
                        </a:lnSpc>
                        <a:spcAft>
                          <a:spcPts val="0"/>
                        </a:spcAft>
                        <a:buFont typeface="Arial"/>
                        <a:buChar char="•"/>
                        <a:tabLst>
                          <a:tab pos="228600" algn="l"/>
                        </a:tabLst>
                      </a:pPr>
                      <a:r>
                        <a:rPr lang="en-US" sz="900">
                          <a:effectLst/>
                        </a:rPr>
                        <a:t>2 – Fair</a:t>
                      </a:r>
                    </a:p>
                    <a:p>
                      <a:pPr marL="342900" lvl="0" indent="-342900">
                        <a:lnSpc>
                          <a:spcPct val="150000"/>
                        </a:lnSpc>
                        <a:spcAft>
                          <a:spcPts val="0"/>
                        </a:spcAft>
                        <a:buFont typeface="Arial"/>
                        <a:buChar char="•"/>
                        <a:tabLst>
                          <a:tab pos="228600" algn="l"/>
                        </a:tabLst>
                      </a:pPr>
                      <a:r>
                        <a:rPr lang="en-US" sz="900">
                          <a:effectLst/>
                        </a:rPr>
                        <a:t>3 – Good</a:t>
                      </a:r>
                    </a:p>
                    <a:p>
                      <a:pPr marL="342900" lvl="0" indent="-342900">
                        <a:lnSpc>
                          <a:spcPct val="150000"/>
                        </a:lnSpc>
                        <a:spcAft>
                          <a:spcPts val="0"/>
                        </a:spcAft>
                        <a:buFont typeface="Arial"/>
                        <a:buChar char="•"/>
                        <a:tabLst>
                          <a:tab pos="228600" algn="l"/>
                        </a:tabLst>
                      </a:pPr>
                      <a:r>
                        <a:rPr lang="en-US" sz="900">
                          <a:effectLst/>
                        </a:rPr>
                        <a:t>4 – Excellent</a:t>
                      </a:r>
                      <a:endParaRPr lang="en-US" sz="900">
                        <a:solidFill>
                          <a:srgbClr val="000000"/>
                        </a:solidFill>
                        <a:effectLst/>
                        <a:latin typeface="Arial"/>
                        <a:ea typeface="Times New Roman"/>
                        <a:cs typeface="Times New Roman"/>
                      </a:endParaRPr>
                    </a:p>
                  </a:txBody>
                  <a:tcPr marL="49476" marR="49476" marT="0" marB="0"/>
                </a:tc>
              </a:tr>
              <a:tr h="865336">
                <a:tc>
                  <a:txBody>
                    <a:bodyPr/>
                    <a:lstStyle/>
                    <a:p>
                      <a:pPr>
                        <a:lnSpc>
                          <a:spcPct val="150000"/>
                        </a:lnSpc>
                        <a:spcAft>
                          <a:spcPts val="0"/>
                        </a:spcAft>
                      </a:pPr>
                      <a:r>
                        <a:rPr lang="en-US" sz="900">
                          <a:effectLst/>
                        </a:rPr>
                        <a:t>Support for time series analysis</a:t>
                      </a:r>
                    </a:p>
                    <a:p>
                      <a:pPr>
                        <a:lnSpc>
                          <a:spcPct val="150000"/>
                        </a:lnSpc>
                        <a:spcAft>
                          <a:spcPts val="0"/>
                        </a:spcAft>
                      </a:pPr>
                      <a:r>
                        <a:rPr lang="en-US" sz="900">
                          <a:effectLst/>
                        </a:rPr>
                        <a:t> </a:t>
                      </a:r>
                      <a:endParaRPr lang="en-US" sz="900">
                        <a:solidFill>
                          <a:srgbClr val="000000"/>
                        </a:solidFill>
                        <a:effectLst/>
                        <a:latin typeface="Arial"/>
                        <a:ea typeface="Times New Roman"/>
                        <a:cs typeface="Times New Roman"/>
                      </a:endParaRPr>
                    </a:p>
                  </a:txBody>
                  <a:tcPr marL="49476" marR="49476" marT="0" marB="0"/>
                </a:tc>
                <a:tc>
                  <a:txBody>
                    <a:bodyPr/>
                    <a:lstStyle/>
                    <a:p>
                      <a:pPr marL="342900" lvl="0" indent="-342900">
                        <a:lnSpc>
                          <a:spcPct val="150000"/>
                        </a:lnSpc>
                        <a:spcAft>
                          <a:spcPts val="0"/>
                        </a:spcAft>
                        <a:buFont typeface="Arial"/>
                        <a:buChar char="•"/>
                        <a:tabLst>
                          <a:tab pos="228600" algn="l"/>
                        </a:tabLst>
                      </a:pPr>
                      <a:r>
                        <a:rPr lang="en-US" sz="900" dirty="0">
                          <a:effectLst/>
                        </a:rPr>
                        <a:t>Level of support for time series models and tool integration with spreadsheets</a:t>
                      </a:r>
                    </a:p>
                    <a:p>
                      <a:pPr marL="342900" lvl="0" indent="-342900">
                        <a:lnSpc>
                          <a:spcPct val="150000"/>
                        </a:lnSpc>
                        <a:spcAft>
                          <a:spcPts val="0"/>
                        </a:spcAft>
                        <a:buFont typeface="Arial"/>
                        <a:buChar char="•"/>
                        <a:tabLst>
                          <a:tab pos="228600" algn="l"/>
                        </a:tabLst>
                      </a:pPr>
                      <a:r>
                        <a:rPr lang="en-US" sz="900" dirty="0">
                          <a:effectLst/>
                        </a:rPr>
                        <a:t>Basic: Supports only analysis models</a:t>
                      </a:r>
                    </a:p>
                    <a:p>
                      <a:pPr marL="342900" lvl="0" indent="-342900">
                        <a:lnSpc>
                          <a:spcPct val="150000"/>
                        </a:lnSpc>
                        <a:spcAft>
                          <a:spcPts val="0"/>
                        </a:spcAft>
                        <a:buFont typeface="Arial"/>
                        <a:buChar char="•"/>
                        <a:tabLst>
                          <a:tab pos="228600" algn="l"/>
                        </a:tabLst>
                      </a:pPr>
                      <a:r>
                        <a:rPr lang="en-US" sz="900" dirty="0">
                          <a:effectLst/>
                        </a:rPr>
                        <a:t>Moderate: Supports analysis and prediction models</a:t>
                      </a:r>
                    </a:p>
                    <a:p>
                      <a:pPr marL="342900" lvl="0" indent="-342900">
                        <a:lnSpc>
                          <a:spcPct val="150000"/>
                        </a:lnSpc>
                        <a:spcAft>
                          <a:spcPts val="0"/>
                        </a:spcAft>
                        <a:buFont typeface="Arial"/>
                        <a:buChar char="•"/>
                        <a:tabLst>
                          <a:tab pos="228600" algn="l"/>
                        </a:tabLst>
                      </a:pPr>
                      <a:r>
                        <a:rPr lang="en-US" sz="900" dirty="0">
                          <a:effectLst/>
                        </a:rPr>
                        <a:t>Advanced: Support all standard models for analysis, predictions, transformations for univariate and multivariate Time series</a:t>
                      </a:r>
                      <a:endParaRPr lang="en-US" sz="900" dirty="0">
                        <a:solidFill>
                          <a:srgbClr val="000000"/>
                        </a:solidFill>
                        <a:effectLst/>
                        <a:latin typeface="Arial"/>
                        <a:ea typeface="Times New Roman"/>
                        <a:cs typeface="Times New Roman"/>
                      </a:endParaRPr>
                    </a:p>
                  </a:txBody>
                  <a:tcPr marL="49476" marR="49476" marT="0" marB="0"/>
                </a:tc>
                <a:tc>
                  <a:txBody>
                    <a:bodyPr/>
                    <a:lstStyle/>
                    <a:p>
                      <a:pPr marL="342900" lvl="0" indent="-342900">
                        <a:lnSpc>
                          <a:spcPct val="150000"/>
                        </a:lnSpc>
                        <a:spcAft>
                          <a:spcPts val="0"/>
                        </a:spcAft>
                        <a:buFont typeface="Arial"/>
                        <a:buChar char="•"/>
                        <a:tabLst>
                          <a:tab pos="228600" algn="l"/>
                        </a:tabLst>
                      </a:pPr>
                      <a:r>
                        <a:rPr lang="en-US" sz="900">
                          <a:effectLst/>
                        </a:rPr>
                        <a:t>1 – Basic</a:t>
                      </a:r>
                    </a:p>
                    <a:p>
                      <a:pPr marL="342900" lvl="0" indent="-342900">
                        <a:lnSpc>
                          <a:spcPct val="150000"/>
                        </a:lnSpc>
                        <a:spcAft>
                          <a:spcPts val="0"/>
                        </a:spcAft>
                        <a:buFont typeface="Arial"/>
                        <a:buChar char="•"/>
                        <a:tabLst>
                          <a:tab pos="228600" algn="l"/>
                        </a:tabLst>
                      </a:pPr>
                      <a:r>
                        <a:rPr lang="en-US" sz="900">
                          <a:effectLst/>
                        </a:rPr>
                        <a:t>2 – Moderate</a:t>
                      </a:r>
                    </a:p>
                    <a:p>
                      <a:pPr marL="342900" lvl="0" indent="-342900">
                        <a:lnSpc>
                          <a:spcPct val="150000"/>
                        </a:lnSpc>
                        <a:spcAft>
                          <a:spcPts val="0"/>
                        </a:spcAft>
                        <a:buFont typeface="Arial"/>
                        <a:buChar char="•"/>
                        <a:tabLst>
                          <a:tab pos="228600" algn="l"/>
                        </a:tabLst>
                      </a:pPr>
                      <a:r>
                        <a:rPr lang="en-US" sz="900">
                          <a:effectLst/>
                        </a:rPr>
                        <a:t>3 – Advanced</a:t>
                      </a:r>
                      <a:endParaRPr lang="en-US" sz="900">
                        <a:solidFill>
                          <a:srgbClr val="000000"/>
                        </a:solidFill>
                        <a:effectLst/>
                        <a:latin typeface="Arial"/>
                        <a:ea typeface="Times New Roman"/>
                        <a:cs typeface="Times New Roman"/>
                      </a:endParaRPr>
                    </a:p>
                  </a:txBody>
                  <a:tcPr marL="49476" marR="49476" marT="0" marB="0"/>
                </a:tc>
              </a:tr>
              <a:tr h="989521">
                <a:tc>
                  <a:txBody>
                    <a:bodyPr/>
                    <a:lstStyle/>
                    <a:p>
                      <a:pPr>
                        <a:lnSpc>
                          <a:spcPct val="150000"/>
                        </a:lnSpc>
                        <a:spcAft>
                          <a:spcPts val="0"/>
                        </a:spcAft>
                      </a:pPr>
                      <a:r>
                        <a:rPr lang="en-US" sz="900">
                          <a:effectLst/>
                        </a:rPr>
                        <a:t>Non Functional Requirements</a:t>
                      </a:r>
                    </a:p>
                    <a:p>
                      <a:pPr>
                        <a:lnSpc>
                          <a:spcPct val="150000"/>
                        </a:lnSpc>
                        <a:spcAft>
                          <a:spcPts val="0"/>
                        </a:spcAft>
                      </a:pPr>
                      <a:r>
                        <a:rPr lang="en-US" sz="900">
                          <a:effectLst/>
                        </a:rPr>
                        <a:t> </a:t>
                      </a:r>
                      <a:endParaRPr lang="en-US" sz="900">
                        <a:solidFill>
                          <a:srgbClr val="000000"/>
                        </a:solidFill>
                        <a:effectLst/>
                        <a:latin typeface="Arial"/>
                        <a:ea typeface="Times New Roman"/>
                        <a:cs typeface="Times New Roman"/>
                      </a:endParaRPr>
                    </a:p>
                  </a:txBody>
                  <a:tcPr marL="49476" marR="49476" marT="0" marB="0"/>
                </a:tc>
                <a:tc>
                  <a:txBody>
                    <a:bodyPr/>
                    <a:lstStyle/>
                    <a:p>
                      <a:pPr>
                        <a:lnSpc>
                          <a:spcPct val="150000"/>
                        </a:lnSpc>
                        <a:spcAft>
                          <a:spcPts val="0"/>
                        </a:spcAft>
                      </a:pPr>
                      <a:r>
                        <a:rPr lang="en-US" sz="900" dirty="0">
                          <a:effectLst/>
                        </a:rPr>
                        <a:t>The non-functional requirements considered are: </a:t>
                      </a:r>
                    </a:p>
                    <a:p>
                      <a:pPr marL="342900" lvl="0" indent="-342900">
                        <a:lnSpc>
                          <a:spcPct val="150000"/>
                        </a:lnSpc>
                        <a:spcAft>
                          <a:spcPts val="0"/>
                        </a:spcAft>
                        <a:buFont typeface="Arial"/>
                        <a:buChar char="•"/>
                        <a:tabLst>
                          <a:tab pos="228600" algn="l"/>
                        </a:tabLst>
                      </a:pPr>
                      <a:r>
                        <a:rPr lang="en-US" sz="900" dirty="0">
                          <a:effectLst/>
                        </a:rPr>
                        <a:t>Performance</a:t>
                      </a:r>
                    </a:p>
                    <a:p>
                      <a:pPr marL="342900" lvl="0" indent="-342900">
                        <a:lnSpc>
                          <a:spcPct val="150000"/>
                        </a:lnSpc>
                        <a:spcAft>
                          <a:spcPts val="0"/>
                        </a:spcAft>
                        <a:buFont typeface="Arial"/>
                        <a:buChar char="•"/>
                        <a:tabLst>
                          <a:tab pos="228600" algn="l"/>
                        </a:tabLst>
                      </a:pPr>
                      <a:r>
                        <a:rPr lang="en-US" sz="900" dirty="0">
                          <a:effectLst/>
                        </a:rPr>
                        <a:t>Reliability</a:t>
                      </a:r>
                    </a:p>
                    <a:p>
                      <a:pPr marL="342900" lvl="0" indent="-342900">
                        <a:lnSpc>
                          <a:spcPct val="150000"/>
                        </a:lnSpc>
                        <a:spcAft>
                          <a:spcPts val="0"/>
                        </a:spcAft>
                        <a:buFont typeface="Arial"/>
                        <a:buChar char="•"/>
                        <a:tabLst>
                          <a:tab pos="228600" algn="l"/>
                        </a:tabLst>
                      </a:pPr>
                      <a:r>
                        <a:rPr lang="en-US" sz="900" dirty="0">
                          <a:effectLst/>
                        </a:rPr>
                        <a:t>Security	</a:t>
                      </a:r>
                    </a:p>
                    <a:p>
                      <a:pPr marL="342900" lvl="0" indent="-342900">
                        <a:lnSpc>
                          <a:spcPct val="150000"/>
                        </a:lnSpc>
                        <a:spcAft>
                          <a:spcPts val="0"/>
                        </a:spcAft>
                        <a:buFont typeface="Arial"/>
                        <a:buChar char="•"/>
                        <a:tabLst>
                          <a:tab pos="228600" algn="l"/>
                        </a:tabLst>
                      </a:pPr>
                      <a:r>
                        <a:rPr lang="en-US" sz="900" dirty="0">
                          <a:effectLst/>
                        </a:rPr>
                        <a:t>Compatibility</a:t>
                      </a:r>
                    </a:p>
                    <a:p>
                      <a:pPr marL="342900" lvl="0" indent="-342900">
                        <a:lnSpc>
                          <a:spcPct val="150000"/>
                        </a:lnSpc>
                        <a:spcAft>
                          <a:spcPts val="0"/>
                        </a:spcAft>
                        <a:buFont typeface="Arial"/>
                        <a:buChar char="•"/>
                        <a:tabLst>
                          <a:tab pos="228600" algn="l"/>
                        </a:tabLst>
                      </a:pPr>
                      <a:r>
                        <a:rPr lang="en-US" sz="900" dirty="0">
                          <a:effectLst/>
                        </a:rPr>
                        <a:t>Robustness</a:t>
                      </a:r>
                      <a:endParaRPr lang="en-US" sz="900" dirty="0">
                        <a:solidFill>
                          <a:srgbClr val="000000"/>
                        </a:solidFill>
                        <a:effectLst/>
                        <a:latin typeface="Arial"/>
                        <a:ea typeface="Times New Roman"/>
                        <a:cs typeface="Times New Roman"/>
                      </a:endParaRPr>
                    </a:p>
                  </a:txBody>
                  <a:tcPr marL="49476" marR="49476" marT="0" marB="0"/>
                </a:tc>
                <a:tc>
                  <a:txBody>
                    <a:bodyPr/>
                    <a:lstStyle/>
                    <a:p>
                      <a:pPr marL="342900" lvl="0" indent="-342900">
                        <a:lnSpc>
                          <a:spcPct val="150000"/>
                        </a:lnSpc>
                        <a:spcAft>
                          <a:spcPts val="0"/>
                        </a:spcAft>
                        <a:buFont typeface="Arial"/>
                        <a:buChar char="•"/>
                        <a:tabLst>
                          <a:tab pos="228600" algn="l"/>
                        </a:tabLst>
                      </a:pPr>
                      <a:r>
                        <a:rPr lang="en-US" sz="900">
                          <a:effectLst/>
                        </a:rPr>
                        <a:t>1 – Poor</a:t>
                      </a:r>
                    </a:p>
                    <a:p>
                      <a:pPr marL="342900" lvl="0" indent="-342900">
                        <a:lnSpc>
                          <a:spcPct val="150000"/>
                        </a:lnSpc>
                        <a:spcAft>
                          <a:spcPts val="0"/>
                        </a:spcAft>
                        <a:buFont typeface="Arial"/>
                        <a:buChar char="•"/>
                        <a:tabLst>
                          <a:tab pos="228600" algn="l"/>
                        </a:tabLst>
                      </a:pPr>
                      <a:r>
                        <a:rPr lang="en-US" sz="900">
                          <a:effectLst/>
                        </a:rPr>
                        <a:t>2 – Fair</a:t>
                      </a:r>
                    </a:p>
                    <a:p>
                      <a:pPr marL="342900" lvl="0" indent="-342900">
                        <a:lnSpc>
                          <a:spcPct val="150000"/>
                        </a:lnSpc>
                        <a:spcAft>
                          <a:spcPts val="0"/>
                        </a:spcAft>
                        <a:buFont typeface="Arial"/>
                        <a:buChar char="•"/>
                        <a:tabLst>
                          <a:tab pos="228600" algn="l"/>
                        </a:tabLst>
                      </a:pPr>
                      <a:r>
                        <a:rPr lang="en-US" sz="900">
                          <a:effectLst/>
                        </a:rPr>
                        <a:t>3 – Good</a:t>
                      </a:r>
                    </a:p>
                    <a:p>
                      <a:pPr marL="342900" lvl="0" indent="-342900">
                        <a:lnSpc>
                          <a:spcPct val="150000"/>
                        </a:lnSpc>
                        <a:spcAft>
                          <a:spcPts val="0"/>
                        </a:spcAft>
                        <a:buFont typeface="Arial"/>
                        <a:buChar char="•"/>
                        <a:tabLst>
                          <a:tab pos="228600" algn="l"/>
                        </a:tabLst>
                      </a:pPr>
                      <a:r>
                        <a:rPr lang="en-US" sz="900">
                          <a:effectLst/>
                        </a:rPr>
                        <a:t>4 – Excellent</a:t>
                      </a:r>
                      <a:endParaRPr lang="en-US" sz="900">
                        <a:solidFill>
                          <a:srgbClr val="000000"/>
                        </a:solidFill>
                        <a:effectLst/>
                        <a:latin typeface="Arial"/>
                        <a:ea typeface="Times New Roman"/>
                        <a:cs typeface="Times New Roman"/>
                      </a:endParaRPr>
                    </a:p>
                  </a:txBody>
                  <a:tcPr marL="49476" marR="49476" marT="0" marB="0"/>
                </a:tc>
              </a:tr>
              <a:tr h="824600">
                <a:tc>
                  <a:txBody>
                    <a:bodyPr/>
                    <a:lstStyle/>
                    <a:p>
                      <a:pPr>
                        <a:lnSpc>
                          <a:spcPct val="150000"/>
                        </a:lnSpc>
                        <a:spcAft>
                          <a:spcPts val="0"/>
                        </a:spcAft>
                      </a:pPr>
                      <a:r>
                        <a:rPr lang="en-US" sz="900">
                          <a:effectLst/>
                        </a:rPr>
                        <a:t>Cost &amp; Availability</a:t>
                      </a:r>
                    </a:p>
                    <a:p>
                      <a:pPr>
                        <a:lnSpc>
                          <a:spcPct val="150000"/>
                        </a:lnSpc>
                        <a:spcAft>
                          <a:spcPts val="0"/>
                        </a:spcAft>
                      </a:pPr>
                      <a:r>
                        <a:rPr lang="en-US" sz="900">
                          <a:effectLst/>
                        </a:rPr>
                        <a:t> </a:t>
                      </a:r>
                      <a:endParaRPr lang="en-US" sz="900">
                        <a:solidFill>
                          <a:srgbClr val="000000"/>
                        </a:solidFill>
                        <a:effectLst/>
                        <a:latin typeface="Arial"/>
                        <a:ea typeface="Times New Roman"/>
                        <a:cs typeface="Times New Roman"/>
                      </a:endParaRPr>
                    </a:p>
                  </a:txBody>
                  <a:tcPr marL="49476" marR="49476" marT="0" marB="0"/>
                </a:tc>
                <a:tc>
                  <a:txBody>
                    <a:bodyPr/>
                    <a:lstStyle/>
                    <a:p>
                      <a:pPr marL="342900" lvl="0" indent="-342900">
                        <a:lnSpc>
                          <a:spcPct val="150000"/>
                        </a:lnSpc>
                        <a:spcAft>
                          <a:spcPts val="0"/>
                        </a:spcAft>
                        <a:buFont typeface="Helvetica"/>
                        <a:buChar char="•"/>
                      </a:pPr>
                      <a:r>
                        <a:rPr lang="en-US" sz="900">
                          <a:effectLst/>
                        </a:rPr>
                        <a:t>High: 1001euros and above </a:t>
                      </a:r>
                    </a:p>
                    <a:p>
                      <a:pPr marL="342900" lvl="0" indent="-342900">
                        <a:lnSpc>
                          <a:spcPct val="150000"/>
                        </a:lnSpc>
                        <a:spcAft>
                          <a:spcPts val="0"/>
                        </a:spcAft>
                        <a:buFont typeface="Helvetica"/>
                        <a:buChar char="•"/>
                      </a:pPr>
                      <a:r>
                        <a:rPr lang="en-US" sz="900">
                          <a:effectLst/>
                        </a:rPr>
                        <a:t>Medium: 51euros - 1000euros</a:t>
                      </a:r>
                    </a:p>
                    <a:p>
                      <a:pPr marL="342900" lvl="0" indent="-342900">
                        <a:lnSpc>
                          <a:spcPct val="150000"/>
                        </a:lnSpc>
                        <a:spcAft>
                          <a:spcPts val="0"/>
                        </a:spcAft>
                        <a:buFont typeface="Helvetica"/>
                        <a:buChar char="•"/>
                      </a:pPr>
                      <a:r>
                        <a:rPr lang="en-US" sz="900">
                          <a:effectLst/>
                        </a:rPr>
                        <a:t>Low: 1 - 50euros</a:t>
                      </a:r>
                    </a:p>
                    <a:p>
                      <a:pPr marL="342900" lvl="0" indent="-342900">
                        <a:lnSpc>
                          <a:spcPct val="150000"/>
                        </a:lnSpc>
                        <a:spcAft>
                          <a:spcPts val="0"/>
                        </a:spcAft>
                        <a:buFont typeface="Helvetica"/>
                        <a:buChar char="•"/>
                      </a:pPr>
                      <a:r>
                        <a:rPr lang="en-US" sz="900">
                          <a:effectLst/>
                        </a:rPr>
                        <a:t>Free: incurs no financial costs (e.g. Open source)</a:t>
                      </a:r>
                      <a:endParaRPr lang="en-US" sz="900">
                        <a:solidFill>
                          <a:srgbClr val="000000"/>
                        </a:solidFill>
                        <a:effectLst/>
                        <a:latin typeface="Arial"/>
                        <a:ea typeface="Times New Roman"/>
                        <a:cs typeface="Times New Roman"/>
                      </a:endParaRPr>
                    </a:p>
                  </a:txBody>
                  <a:tcPr marL="49476" marR="49476" marT="0" marB="0"/>
                </a:tc>
                <a:tc>
                  <a:txBody>
                    <a:bodyPr/>
                    <a:lstStyle/>
                    <a:p>
                      <a:pPr marL="342900" lvl="0" indent="-342900">
                        <a:lnSpc>
                          <a:spcPct val="150000"/>
                        </a:lnSpc>
                        <a:spcAft>
                          <a:spcPts val="0"/>
                        </a:spcAft>
                        <a:buFont typeface="Helvetica"/>
                        <a:buChar char="•"/>
                      </a:pPr>
                      <a:r>
                        <a:rPr lang="en-US" sz="900" dirty="0">
                          <a:effectLst/>
                        </a:rPr>
                        <a:t>1 – High</a:t>
                      </a:r>
                    </a:p>
                    <a:p>
                      <a:pPr marL="342900" lvl="0" indent="-342900">
                        <a:lnSpc>
                          <a:spcPct val="150000"/>
                        </a:lnSpc>
                        <a:spcAft>
                          <a:spcPts val="0"/>
                        </a:spcAft>
                        <a:buFont typeface="Helvetica"/>
                        <a:buChar char="•"/>
                      </a:pPr>
                      <a:r>
                        <a:rPr lang="en-US" sz="900" dirty="0">
                          <a:effectLst/>
                        </a:rPr>
                        <a:t>2 – Medium</a:t>
                      </a:r>
                    </a:p>
                    <a:p>
                      <a:pPr marL="342900" lvl="0" indent="-342900">
                        <a:lnSpc>
                          <a:spcPct val="150000"/>
                        </a:lnSpc>
                        <a:spcAft>
                          <a:spcPts val="0"/>
                        </a:spcAft>
                        <a:buFont typeface="Helvetica"/>
                        <a:buChar char="•"/>
                      </a:pPr>
                      <a:r>
                        <a:rPr lang="en-US" sz="900" dirty="0">
                          <a:effectLst/>
                        </a:rPr>
                        <a:t>3 – Low</a:t>
                      </a:r>
                    </a:p>
                    <a:p>
                      <a:pPr marL="342900" lvl="0" indent="-342900">
                        <a:lnSpc>
                          <a:spcPct val="150000"/>
                        </a:lnSpc>
                        <a:spcAft>
                          <a:spcPts val="0"/>
                        </a:spcAft>
                        <a:buFont typeface="Helvetica"/>
                        <a:buChar char="•"/>
                      </a:pPr>
                      <a:r>
                        <a:rPr lang="en-US" sz="900" dirty="0">
                          <a:effectLst/>
                        </a:rPr>
                        <a:t>4 – Free</a:t>
                      </a:r>
                      <a:endParaRPr lang="en-US" sz="900" dirty="0">
                        <a:solidFill>
                          <a:srgbClr val="000000"/>
                        </a:solidFill>
                        <a:effectLst/>
                        <a:latin typeface="Arial"/>
                        <a:ea typeface="Times New Roman"/>
                        <a:cs typeface="Times New Roman"/>
                      </a:endParaRPr>
                    </a:p>
                  </a:txBody>
                  <a:tcPr marL="49476" marR="49476" marT="0" marB="0"/>
                </a:tc>
              </a:tr>
            </a:tbl>
          </a:graphicData>
        </a:graphic>
      </p:graphicFrame>
    </p:spTree>
    <p:extLst>
      <p:ext uri="{BB962C8B-B14F-4D97-AF65-F5344CB8AC3E}">
        <p14:creationId xmlns:p14="http://schemas.microsoft.com/office/powerpoint/2010/main" val="207147295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a:t>
            </a:r>
            <a:r>
              <a:rPr lang="en-US" dirty="0" smtClean="0"/>
              <a:t>Requirement-based tool comparison</a:t>
            </a:r>
            <a:endParaRPr lang="de-DE" dirty="0"/>
          </a:p>
        </p:txBody>
      </p:sp>
      <p:sp>
        <p:nvSpPr>
          <p:cNvPr id="3" name="Content Placeholder 2"/>
          <p:cNvSpPr>
            <a:spLocks noGrp="1"/>
          </p:cNvSpPr>
          <p:nvPr>
            <p:ph idx="1"/>
          </p:nvPr>
        </p:nvSpPr>
        <p:spPr/>
        <p:txBody>
          <a:bodyPr/>
          <a:lstStyle/>
          <a:p>
            <a:pPr lvl="0"/>
            <a:r>
              <a:rPr lang="en-US" b="1" dirty="0" smtClean="0"/>
              <a:t>No </a:t>
            </a:r>
            <a:r>
              <a:rPr lang="en-US" b="1" dirty="0"/>
              <a:t>Support</a:t>
            </a:r>
            <a:r>
              <a:rPr lang="en-US" dirty="0"/>
              <a:t> – Functionality not supported</a:t>
            </a:r>
          </a:p>
          <a:p>
            <a:pPr lvl="0"/>
            <a:r>
              <a:rPr lang="en-US" b="1" dirty="0"/>
              <a:t>Poor </a:t>
            </a:r>
            <a:r>
              <a:rPr lang="en-US" dirty="0"/>
              <a:t>– No direct/strong support for functionality. It can however be adapted by end users manually or by programmatically combining functions </a:t>
            </a:r>
          </a:p>
          <a:p>
            <a:pPr lvl="0"/>
            <a:r>
              <a:rPr lang="en-US" b="1" dirty="0"/>
              <a:t>Fair</a:t>
            </a:r>
            <a:r>
              <a:rPr lang="en-US" dirty="0"/>
              <a:t> – Functionality supported but not easily used by end users</a:t>
            </a:r>
          </a:p>
          <a:p>
            <a:pPr lvl="0"/>
            <a:r>
              <a:rPr lang="en-US" b="1" dirty="0"/>
              <a:t>Good</a:t>
            </a:r>
            <a:r>
              <a:rPr lang="en-US" dirty="0"/>
              <a:t> – Functionality is supported and is easy to use by end users</a:t>
            </a:r>
          </a:p>
          <a:p>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smtClean="0"/>
              <a:t>Kehinde Fawumi </a:t>
            </a:r>
            <a:r>
              <a:rPr lang="en-US" dirty="0" smtClean="0"/>
              <a:t>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41</a:t>
            </a:fld>
            <a:endParaRPr lang="de-DE" dirty="0"/>
          </a:p>
        </p:txBody>
      </p:sp>
    </p:spTree>
    <p:extLst>
      <p:ext uri="{BB962C8B-B14F-4D97-AF65-F5344CB8AC3E}">
        <p14:creationId xmlns:p14="http://schemas.microsoft.com/office/powerpoint/2010/main" val="349115796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t>
            </a:r>
            <a:r>
              <a:rPr lang="en-US" dirty="0"/>
              <a:t>Gathering - Tools Studied and </a:t>
            </a:r>
            <a:r>
              <a:rPr lang="en-US" dirty="0" smtClean="0"/>
              <a:t>Sources</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smtClean="0"/>
              <a:t>Kehinde Fawumi </a:t>
            </a:r>
            <a:r>
              <a:rPr lang="en-US" dirty="0" smtClean="0"/>
              <a:t>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42</a:t>
            </a:fld>
            <a:endParaRPr lang="de-D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49856262"/>
              </p:ext>
            </p:extLst>
          </p:nvPr>
        </p:nvGraphicFramePr>
        <p:xfrm>
          <a:off x="1524000" y="1600200"/>
          <a:ext cx="5886450" cy="2513965"/>
        </p:xfrm>
        <a:graphic>
          <a:graphicData uri="http://schemas.openxmlformats.org/drawingml/2006/table">
            <a:tbl>
              <a:tblPr firstRow="1">
                <a:tableStyleId>{5C22544A-7EE6-4342-B048-85BDC9FD1C3A}</a:tableStyleId>
              </a:tblPr>
              <a:tblGrid>
                <a:gridCol w="2319020"/>
                <a:gridCol w="3567430"/>
              </a:tblGrid>
              <a:tr h="459105">
                <a:tc>
                  <a:txBody>
                    <a:bodyPr/>
                    <a:lstStyle/>
                    <a:p>
                      <a:pPr>
                        <a:lnSpc>
                          <a:spcPct val="150000"/>
                        </a:lnSpc>
                        <a:spcAft>
                          <a:spcPts val="0"/>
                        </a:spcAft>
                      </a:pPr>
                      <a:r>
                        <a:rPr lang="en-US" sz="1100" dirty="0">
                          <a:effectLst/>
                        </a:rPr>
                        <a:t>Tool</a:t>
                      </a:r>
                      <a:endParaRPr lang="en-US" sz="1100" dirty="0">
                        <a:solidFill>
                          <a:srgbClr val="000000"/>
                        </a:solidFill>
                        <a:effectLst/>
                        <a:latin typeface="Arial"/>
                        <a:ea typeface="Times New Roman"/>
                        <a:cs typeface="Times New Roman"/>
                      </a:endParaRPr>
                    </a:p>
                  </a:txBody>
                  <a:tcPr marL="68580" marR="68580" marT="0" marB="0"/>
                </a:tc>
                <a:tc>
                  <a:txBody>
                    <a:bodyPr/>
                    <a:lstStyle/>
                    <a:p>
                      <a:pPr>
                        <a:lnSpc>
                          <a:spcPct val="150000"/>
                        </a:lnSpc>
                        <a:spcAft>
                          <a:spcPts val="0"/>
                        </a:spcAft>
                      </a:pPr>
                      <a:r>
                        <a:rPr lang="en-US" sz="1100" dirty="0">
                          <a:effectLst/>
                        </a:rPr>
                        <a:t>Source(s)</a:t>
                      </a:r>
                      <a:endParaRPr lang="en-US" sz="1100" dirty="0">
                        <a:solidFill>
                          <a:srgbClr val="000000"/>
                        </a:solidFill>
                        <a:effectLst/>
                        <a:latin typeface="Arial"/>
                        <a:ea typeface="Times New Roman"/>
                        <a:cs typeface="Times New Roman"/>
                      </a:endParaRPr>
                    </a:p>
                  </a:txBody>
                  <a:tcPr marL="68580" marR="68580" marT="0" marB="0"/>
                </a:tc>
              </a:tr>
              <a:tr h="498475">
                <a:tc>
                  <a:txBody>
                    <a:bodyPr/>
                    <a:lstStyle/>
                    <a:p>
                      <a:pPr marL="0" lvl="0" indent="0">
                        <a:lnSpc>
                          <a:spcPct val="150000"/>
                        </a:lnSpc>
                        <a:spcAft>
                          <a:spcPts val="0"/>
                        </a:spcAft>
                        <a:buFont typeface="+mj-lt"/>
                        <a:buNone/>
                      </a:pPr>
                      <a:r>
                        <a:rPr lang="en-US" sz="1100" b="1" dirty="0">
                          <a:effectLst/>
                        </a:rPr>
                        <a:t>SAS/ETS</a:t>
                      </a:r>
                      <a:endParaRPr lang="en-US" sz="1100" b="1" dirty="0">
                        <a:solidFill>
                          <a:srgbClr val="000000"/>
                        </a:solidFill>
                        <a:effectLst/>
                        <a:latin typeface="Arial"/>
                        <a:ea typeface="Times New Roman"/>
                        <a:cs typeface="Times New Roman"/>
                      </a:endParaRPr>
                    </a:p>
                  </a:txBody>
                  <a:tcPr marL="68580" marR="68580" marT="0" marB="0"/>
                </a:tc>
                <a:tc>
                  <a:txBody>
                    <a:bodyPr/>
                    <a:lstStyle/>
                    <a:p>
                      <a:pPr marL="342900" lvl="0" indent="-342900">
                        <a:lnSpc>
                          <a:spcPct val="150000"/>
                        </a:lnSpc>
                        <a:spcAft>
                          <a:spcPts val="0"/>
                        </a:spcAft>
                        <a:buFont typeface="Symbol"/>
                        <a:buChar char=""/>
                      </a:pPr>
                      <a:r>
                        <a:rPr lang="en-US" sz="1100" dirty="0">
                          <a:effectLst/>
                        </a:rPr>
                        <a:t>(SAS Institute Inc., SAS/ETS 9.1 Users Guide, 2004) </a:t>
                      </a:r>
                      <a:endParaRPr lang="en-US" sz="1100" dirty="0">
                        <a:solidFill>
                          <a:srgbClr val="000000"/>
                        </a:solidFill>
                        <a:effectLst/>
                        <a:latin typeface="Arial"/>
                        <a:ea typeface="Times New Roman"/>
                        <a:cs typeface="Times New Roman"/>
                      </a:endParaRPr>
                    </a:p>
                  </a:txBody>
                  <a:tcPr marL="68580" marR="68580" marT="0" marB="0"/>
                </a:tc>
              </a:tr>
              <a:tr h="262255">
                <a:tc>
                  <a:txBody>
                    <a:bodyPr/>
                    <a:lstStyle/>
                    <a:p>
                      <a:pPr marL="0" lvl="0" indent="0">
                        <a:lnSpc>
                          <a:spcPct val="150000"/>
                        </a:lnSpc>
                        <a:spcAft>
                          <a:spcPts val="0"/>
                        </a:spcAft>
                        <a:buFont typeface="+mj-lt"/>
                        <a:buNone/>
                      </a:pPr>
                      <a:r>
                        <a:rPr lang="en-US" sz="1100" b="1" dirty="0">
                          <a:effectLst/>
                        </a:rPr>
                        <a:t>GMDH Shell</a:t>
                      </a:r>
                      <a:endParaRPr lang="en-US" sz="1100" b="1" dirty="0">
                        <a:solidFill>
                          <a:srgbClr val="000000"/>
                        </a:solidFill>
                        <a:effectLst/>
                        <a:latin typeface="Arial"/>
                        <a:ea typeface="Times New Roman"/>
                        <a:cs typeface="Times New Roman"/>
                      </a:endParaRPr>
                    </a:p>
                  </a:txBody>
                  <a:tcPr marL="68580" marR="68580" marT="0" marB="0"/>
                </a:tc>
                <a:tc>
                  <a:txBody>
                    <a:bodyPr/>
                    <a:lstStyle/>
                    <a:p>
                      <a:pPr marL="342900" lvl="0" indent="-342900">
                        <a:lnSpc>
                          <a:spcPct val="150000"/>
                        </a:lnSpc>
                        <a:spcAft>
                          <a:spcPts val="0"/>
                        </a:spcAft>
                        <a:buFont typeface="Symbol"/>
                        <a:buChar char=""/>
                      </a:pPr>
                      <a:r>
                        <a:rPr lang="en-US" sz="1100" dirty="0">
                          <a:effectLst/>
                        </a:rPr>
                        <a:t>(GMDH Shell LLC., 2013) </a:t>
                      </a:r>
                      <a:endParaRPr lang="en-US" sz="1100" dirty="0">
                        <a:solidFill>
                          <a:srgbClr val="000000"/>
                        </a:solidFill>
                        <a:effectLst/>
                        <a:latin typeface="Arial"/>
                        <a:ea typeface="Times New Roman"/>
                        <a:cs typeface="Times New Roman"/>
                      </a:endParaRPr>
                    </a:p>
                  </a:txBody>
                  <a:tcPr marL="68580" marR="68580" marT="0" marB="0"/>
                </a:tc>
              </a:tr>
              <a:tr h="262255">
                <a:tc>
                  <a:txBody>
                    <a:bodyPr/>
                    <a:lstStyle/>
                    <a:p>
                      <a:pPr marL="0" lvl="0" indent="0">
                        <a:lnSpc>
                          <a:spcPct val="150000"/>
                        </a:lnSpc>
                        <a:spcAft>
                          <a:spcPts val="0"/>
                        </a:spcAft>
                        <a:buFont typeface="+mj-lt"/>
                        <a:buNone/>
                      </a:pPr>
                      <a:r>
                        <a:rPr lang="en-US" sz="1100" b="1" dirty="0">
                          <a:effectLst/>
                        </a:rPr>
                        <a:t>MATLAB</a:t>
                      </a:r>
                      <a:endParaRPr lang="en-US" sz="1100" b="1" dirty="0">
                        <a:solidFill>
                          <a:srgbClr val="000000"/>
                        </a:solidFill>
                        <a:effectLst/>
                        <a:latin typeface="Arial"/>
                        <a:ea typeface="Times New Roman"/>
                        <a:cs typeface="Times New Roman"/>
                      </a:endParaRPr>
                    </a:p>
                  </a:txBody>
                  <a:tcPr marL="68580" marR="68580" marT="0" marB="0"/>
                </a:tc>
                <a:tc>
                  <a:txBody>
                    <a:bodyPr/>
                    <a:lstStyle/>
                    <a:p>
                      <a:pPr marL="342900" lvl="0" indent="-342900">
                        <a:lnSpc>
                          <a:spcPct val="150000"/>
                        </a:lnSpc>
                        <a:spcAft>
                          <a:spcPts val="0"/>
                        </a:spcAft>
                        <a:buFont typeface="Symbol"/>
                        <a:buChar char=""/>
                      </a:pPr>
                      <a:r>
                        <a:rPr lang="en-US" sz="1100" dirty="0">
                          <a:effectLst/>
                        </a:rPr>
                        <a:t>(The </a:t>
                      </a:r>
                      <a:r>
                        <a:rPr lang="en-US" sz="1100" dirty="0" err="1">
                          <a:effectLst/>
                        </a:rPr>
                        <a:t>MathWorks</a:t>
                      </a:r>
                      <a:r>
                        <a:rPr lang="en-US" sz="1100" dirty="0">
                          <a:effectLst/>
                        </a:rPr>
                        <a:t> Inc., 2015)</a:t>
                      </a:r>
                      <a:endParaRPr lang="en-US" sz="1100" dirty="0">
                        <a:solidFill>
                          <a:srgbClr val="000000"/>
                        </a:solidFill>
                        <a:effectLst/>
                        <a:latin typeface="Arial"/>
                        <a:ea typeface="Times New Roman"/>
                        <a:cs typeface="Times New Roman"/>
                      </a:endParaRPr>
                    </a:p>
                  </a:txBody>
                  <a:tcPr marL="68580" marR="68580" marT="0" marB="0"/>
                </a:tc>
              </a:tr>
              <a:tr h="262255">
                <a:tc>
                  <a:txBody>
                    <a:bodyPr/>
                    <a:lstStyle/>
                    <a:p>
                      <a:pPr marL="0" lvl="0" indent="0">
                        <a:lnSpc>
                          <a:spcPct val="150000"/>
                        </a:lnSpc>
                        <a:spcAft>
                          <a:spcPts val="0"/>
                        </a:spcAft>
                        <a:buFont typeface="+mj-lt"/>
                        <a:buNone/>
                      </a:pPr>
                      <a:r>
                        <a:rPr lang="en-US" sz="1100" b="1" dirty="0">
                          <a:effectLst/>
                        </a:rPr>
                        <a:t>GRETL</a:t>
                      </a:r>
                      <a:endParaRPr lang="en-US" sz="1100" b="1" dirty="0">
                        <a:solidFill>
                          <a:srgbClr val="000000"/>
                        </a:solidFill>
                        <a:effectLst/>
                        <a:latin typeface="Arial"/>
                        <a:ea typeface="Times New Roman"/>
                        <a:cs typeface="Times New Roman"/>
                      </a:endParaRPr>
                    </a:p>
                  </a:txBody>
                  <a:tcPr marL="68580" marR="68580" marT="0" marB="0"/>
                </a:tc>
                <a:tc>
                  <a:txBody>
                    <a:bodyPr/>
                    <a:lstStyle/>
                    <a:p>
                      <a:pPr marL="342900" lvl="0" indent="-342900">
                        <a:lnSpc>
                          <a:spcPct val="150000"/>
                        </a:lnSpc>
                        <a:spcAft>
                          <a:spcPts val="0"/>
                        </a:spcAft>
                        <a:buFont typeface="Symbol"/>
                        <a:buChar char=""/>
                      </a:pPr>
                      <a:r>
                        <a:rPr lang="en-US" sz="1100" dirty="0">
                          <a:effectLst/>
                        </a:rPr>
                        <a:t>(Cottrell &amp; </a:t>
                      </a:r>
                      <a:r>
                        <a:rPr lang="en-US" sz="1100" dirty="0" err="1">
                          <a:effectLst/>
                        </a:rPr>
                        <a:t>Lucchetti</a:t>
                      </a:r>
                      <a:r>
                        <a:rPr lang="en-US" sz="1100" dirty="0">
                          <a:effectLst/>
                        </a:rPr>
                        <a:t>, 2015)</a:t>
                      </a:r>
                      <a:endParaRPr lang="en-US" sz="1100" dirty="0">
                        <a:solidFill>
                          <a:srgbClr val="000000"/>
                        </a:solidFill>
                        <a:effectLst/>
                        <a:latin typeface="Arial"/>
                        <a:ea typeface="Times New Roman"/>
                        <a:cs typeface="Times New Roman"/>
                      </a:endParaRPr>
                    </a:p>
                  </a:txBody>
                  <a:tcPr marL="68580" marR="68580" marT="0" marB="0"/>
                </a:tc>
              </a:tr>
              <a:tr h="262255">
                <a:tc>
                  <a:txBody>
                    <a:bodyPr/>
                    <a:lstStyle/>
                    <a:p>
                      <a:pPr marL="0" lvl="0" indent="0">
                        <a:lnSpc>
                          <a:spcPct val="150000"/>
                        </a:lnSpc>
                        <a:spcAft>
                          <a:spcPts val="0"/>
                        </a:spcAft>
                        <a:buFont typeface="+mj-lt"/>
                        <a:buNone/>
                      </a:pPr>
                      <a:r>
                        <a:rPr lang="en-US" sz="1100" b="1" dirty="0">
                          <a:effectLst/>
                        </a:rPr>
                        <a:t>STATA</a:t>
                      </a:r>
                      <a:endParaRPr lang="en-US" sz="1100" b="1" dirty="0">
                        <a:solidFill>
                          <a:srgbClr val="000000"/>
                        </a:solidFill>
                        <a:effectLst/>
                        <a:latin typeface="Arial"/>
                        <a:ea typeface="Times New Roman"/>
                        <a:cs typeface="Times New Roman"/>
                      </a:endParaRPr>
                    </a:p>
                  </a:txBody>
                  <a:tcPr marL="68580" marR="68580" marT="0" marB="0"/>
                </a:tc>
                <a:tc>
                  <a:txBody>
                    <a:bodyPr/>
                    <a:lstStyle/>
                    <a:p>
                      <a:pPr marL="342900" lvl="0" indent="-342900">
                        <a:lnSpc>
                          <a:spcPct val="150000"/>
                        </a:lnSpc>
                        <a:spcAft>
                          <a:spcPts val="0"/>
                        </a:spcAft>
                        <a:buFont typeface="Symbol"/>
                        <a:buChar char=""/>
                      </a:pPr>
                      <a:r>
                        <a:rPr lang="en-US" sz="1100" dirty="0">
                          <a:effectLst/>
                        </a:rPr>
                        <a:t>(Baum, 2003)</a:t>
                      </a:r>
                    </a:p>
                    <a:p>
                      <a:pPr marL="342900" lvl="0" indent="-342900">
                        <a:lnSpc>
                          <a:spcPct val="150000"/>
                        </a:lnSpc>
                        <a:spcAft>
                          <a:spcPts val="0"/>
                        </a:spcAft>
                        <a:buFont typeface="Symbol"/>
                        <a:buChar char=""/>
                      </a:pPr>
                      <a:r>
                        <a:rPr lang="en-US" sz="1100" dirty="0">
                          <a:effectLst/>
                        </a:rPr>
                        <a:t>(STATA, 2003)</a:t>
                      </a:r>
                      <a:endParaRPr lang="en-US" sz="1100" dirty="0">
                        <a:solidFill>
                          <a:srgbClr val="000000"/>
                        </a:solidFill>
                        <a:effectLst/>
                        <a:latin typeface="Arial"/>
                        <a:ea typeface="Times New Roman"/>
                        <a:cs typeface="Times New Roman"/>
                      </a:endParaRPr>
                    </a:p>
                  </a:txBody>
                  <a:tcPr marL="68580" marR="68580" marT="0" marB="0"/>
                </a:tc>
              </a:tr>
              <a:tr h="262255">
                <a:tc>
                  <a:txBody>
                    <a:bodyPr/>
                    <a:lstStyle/>
                    <a:p>
                      <a:pPr marL="0" lvl="0" indent="0">
                        <a:lnSpc>
                          <a:spcPct val="150000"/>
                        </a:lnSpc>
                        <a:spcAft>
                          <a:spcPts val="0"/>
                        </a:spcAft>
                        <a:buFont typeface="+mj-lt"/>
                        <a:buNone/>
                      </a:pPr>
                      <a:r>
                        <a:rPr lang="en-US" sz="1100" b="1" dirty="0">
                          <a:effectLst/>
                        </a:rPr>
                        <a:t>DTREG</a:t>
                      </a:r>
                      <a:endParaRPr lang="en-US" sz="1100" b="1" dirty="0">
                        <a:solidFill>
                          <a:srgbClr val="000000"/>
                        </a:solidFill>
                        <a:effectLst/>
                        <a:latin typeface="Arial"/>
                        <a:ea typeface="Times New Roman"/>
                        <a:cs typeface="Times New Roman"/>
                      </a:endParaRPr>
                    </a:p>
                  </a:txBody>
                  <a:tcPr marL="68580" marR="68580" marT="0" marB="0"/>
                </a:tc>
                <a:tc>
                  <a:txBody>
                    <a:bodyPr/>
                    <a:lstStyle/>
                    <a:p>
                      <a:pPr marL="342900" lvl="0" indent="-342900">
                        <a:lnSpc>
                          <a:spcPct val="150000"/>
                        </a:lnSpc>
                        <a:spcAft>
                          <a:spcPts val="0"/>
                        </a:spcAft>
                        <a:buFont typeface="Symbol"/>
                        <a:buChar char=""/>
                      </a:pPr>
                      <a:r>
                        <a:rPr lang="en-US" sz="1100" dirty="0">
                          <a:effectLst/>
                        </a:rPr>
                        <a:t>(DTREG, 2010)</a:t>
                      </a:r>
                      <a:endParaRPr lang="en-US" sz="1100" dirty="0">
                        <a:solidFill>
                          <a:srgbClr val="000000"/>
                        </a:solidFill>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55336456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Requirements </a:t>
            </a:r>
            <a:r>
              <a:rPr lang="en-US" dirty="0"/>
              <a:t>for Thesis Time series Software</a:t>
            </a:r>
          </a:p>
        </p:txBody>
      </p:sp>
      <p:sp>
        <p:nvSpPr>
          <p:cNvPr id="3" name="Content Placeholder 2"/>
          <p:cNvSpPr>
            <a:spLocks noGrp="1"/>
          </p:cNvSpPr>
          <p:nvPr>
            <p:ph idx="1"/>
          </p:nvPr>
        </p:nvSpPr>
        <p:spPr>
          <a:xfrm>
            <a:off x="250825" y="981075"/>
            <a:ext cx="8642350" cy="5648325"/>
          </a:xfrm>
        </p:spPr>
        <p:txBody>
          <a:bodyPr>
            <a:noAutofit/>
          </a:bodyPr>
          <a:lstStyle/>
          <a:p>
            <a:pPr marL="285750" indent="-285750">
              <a:buFont typeface="Arial" panose="020B0604020202020204" pitchFamily="34" charset="0"/>
              <a:buChar char="•"/>
            </a:pPr>
            <a:r>
              <a:rPr lang="en-US" sz="1300" dirty="0"/>
              <a:t>Create time series</a:t>
            </a:r>
          </a:p>
          <a:p>
            <a:pPr marL="285750" indent="-285750">
              <a:buFont typeface="Arial" panose="020B0604020202020204" pitchFamily="34" charset="0"/>
              <a:buChar char="•"/>
            </a:pPr>
            <a:r>
              <a:rPr lang="en-US" sz="1300" dirty="0"/>
              <a:t>Convert irregularly spaced data to equally spaced data and filling-in missing values.</a:t>
            </a:r>
          </a:p>
          <a:p>
            <a:pPr marL="285750" indent="-285750">
              <a:buFont typeface="Arial" panose="020B0604020202020204" pitchFamily="34" charset="0"/>
              <a:buChar char="•"/>
            </a:pPr>
            <a:r>
              <a:rPr lang="en-US" sz="1300" dirty="0"/>
              <a:t>Read time series data recorded in different ways</a:t>
            </a:r>
          </a:p>
          <a:p>
            <a:pPr marL="285750" indent="-285750">
              <a:buFont typeface="Arial" panose="020B0604020202020204" pitchFamily="34" charset="0"/>
              <a:buChar char="•"/>
            </a:pPr>
            <a:r>
              <a:rPr lang="en-US" sz="1300" dirty="0"/>
              <a:t>Edit time series data from a spreadsheet interface</a:t>
            </a:r>
          </a:p>
          <a:p>
            <a:pPr marL="285750" indent="-285750">
              <a:buFont typeface="Arial" panose="020B0604020202020204" pitchFamily="34" charset="0"/>
              <a:buChar char="•"/>
            </a:pPr>
            <a:r>
              <a:rPr lang="en-US" sz="1300" dirty="0"/>
              <a:t>Import and export time series in the following formats: </a:t>
            </a:r>
            <a:r>
              <a:rPr lang="en-US" sz="1300" dirty="0" err="1"/>
              <a:t>xls</a:t>
            </a:r>
            <a:r>
              <a:rPr lang="en-US" sz="1300" dirty="0"/>
              <a:t>, .</a:t>
            </a:r>
            <a:r>
              <a:rPr lang="en-US" sz="1300" dirty="0" err="1"/>
              <a:t>xlsx</a:t>
            </a:r>
            <a:r>
              <a:rPr lang="en-US" sz="1300" dirty="0"/>
              <a:t>, .txt, .csv.</a:t>
            </a:r>
          </a:p>
          <a:p>
            <a:pPr marL="285750" indent="-285750">
              <a:buFont typeface="Arial" panose="020B0604020202020204" pitchFamily="34" charset="0"/>
              <a:buChar char="•"/>
            </a:pPr>
            <a:r>
              <a:rPr lang="en-US" sz="1300" dirty="0"/>
              <a:t>Convert time-stamped data to time series</a:t>
            </a:r>
          </a:p>
          <a:p>
            <a:pPr marL="285750" indent="-285750">
              <a:buFont typeface="Arial" panose="020B0604020202020204" pitchFamily="34" charset="0"/>
              <a:buChar char="•"/>
            </a:pPr>
            <a:r>
              <a:rPr lang="en-US" sz="1300" dirty="0"/>
              <a:t>Convert time series data from one frequency to another (such as from weekly to monthly or vice versa).</a:t>
            </a:r>
          </a:p>
          <a:p>
            <a:pPr marL="285750" indent="-285750">
              <a:buFont typeface="Arial" panose="020B0604020202020204" pitchFamily="34" charset="0"/>
              <a:buChar char="•"/>
            </a:pPr>
            <a:r>
              <a:rPr lang="en-US" sz="1300" dirty="0"/>
              <a:t>Represent text data with numeric values. If user inputs categorical variables with data values such as “Male”, “Female”, “Married”, “Single”, etc., there is no need for users to code them as numeric values.</a:t>
            </a:r>
          </a:p>
          <a:p>
            <a:pPr marL="285750" indent="-285750">
              <a:buFont typeface="Arial" panose="020B0604020202020204" pitchFamily="34" charset="0"/>
              <a:buChar char="•"/>
            </a:pPr>
            <a:r>
              <a:rPr lang="en-US" sz="1300" dirty="0"/>
              <a:t>Generating tabular reports for viewing the created time series and adjusting them for correctness.</a:t>
            </a:r>
          </a:p>
          <a:p>
            <a:pPr marL="285750" indent="-285750">
              <a:buFont typeface="Arial" panose="020B0604020202020204" pitchFamily="34" charset="0"/>
              <a:buChar char="•"/>
            </a:pPr>
            <a:r>
              <a:rPr lang="en-US" sz="1300" dirty="0"/>
              <a:t>Analyzing time series and generating a model showing how best to predict future time series values</a:t>
            </a:r>
          </a:p>
          <a:p>
            <a:pPr marL="285750" indent="-285750">
              <a:buFont typeface="Arial" panose="020B0604020202020204" pitchFamily="34" charset="0"/>
              <a:buChar char="•"/>
            </a:pPr>
            <a:r>
              <a:rPr lang="en-US" sz="1300" dirty="0"/>
              <a:t>Automatic selection of the analysis model which fits best to the time series to be analyzed</a:t>
            </a:r>
          </a:p>
          <a:p>
            <a:pPr marL="285750" indent="-285750">
              <a:buFont typeface="Arial" panose="020B0604020202020204" pitchFamily="34" charset="0"/>
              <a:buChar char="•"/>
            </a:pPr>
            <a:r>
              <a:rPr lang="en-US" sz="1300" dirty="0"/>
              <a:t>Analyzing univariate and multivariate time series.</a:t>
            </a:r>
          </a:p>
          <a:p>
            <a:pPr marL="285750" indent="-285750">
              <a:buFont typeface="Arial" panose="020B0604020202020204" pitchFamily="34" charset="0"/>
              <a:buChar char="•"/>
            </a:pPr>
            <a:r>
              <a:rPr lang="en-US" sz="1300" dirty="0"/>
              <a:t>Forecasting future time series values</a:t>
            </a:r>
          </a:p>
          <a:p>
            <a:pPr marL="285750" indent="-285750">
              <a:buFont typeface="Arial" panose="020B0604020202020204" pitchFamily="34" charset="0"/>
              <a:buChar char="•"/>
            </a:pPr>
            <a:r>
              <a:rPr lang="en-US" sz="1300" dirty="0"/>
              <a:t>Possibility to use a wide variety of analysis and forecasting methods and models.</a:t>
            </a:r>
          </a:p>
          <a:p>
            <a:pPr marL="285750" indent="-285750">
              <a:buFont typeface="Arial" panose="020B0604020202020204" pitchFamily="34" charset="0"/>
              <a:buChar char="•"/>
            </a:pPr>
            <a:r>
              <a:rPr lang="en-US" sz="1300" dirty="0"/>
              <a:t>Guaranteeing that outputs of time series analysis are properly verified for precision</a:t>
            </a:r>
          </a:p>
          <a:p>
            <a:pPr marL="285750" indent="-285750">
              <a:buFont typeface="Arial" panose="020B0604020202020204" pitchFamily="34" charset="0"/>
              <a:buChar char="•"/>
            </a:pPr>
            <a:r>
              <a:rPr lang="en-US" sz="1300" dirty="0"/>
              <a:t>Standardized time series visualization</a:t>
            </a:r>
          </a:p>
          <a:p>
            <a:pPr marL="285750" indent="-285750">
              <a:buFont typeface="Arial" panose="020B0604020202020204" pitchFamily="34" charset="0"/>
              <a:buChar char="•"/>
            </a:pPr>
            <a:r>
              <a:rPr lang="en-US" sz="1300" dirty="0"/>
              <a:t>Viewable plots of the data, predicted versus actual values, prediction errors, and forecasts with confidence limits.</a:t>
            </a:r>
          </a:p>
          <a:p>
            <a:pPr marL="285750" indent="-285750">
              <a:buFont typeface="Arial" panose="020B0604020202020204" pitchFamily="34" charset="0"/>
              <a:buChar char="•"/>
            </a:pPr>
            <a:r>
              <a:rPr lang="en-US" sz="1300" dirty="0"/>
              <a:t>Adjustable time series and graphical representation.</a:t>
            </a:r>
          </a:p>
          <a:p>
            <a:pPr marL="285750" indent="-285750">
              <a:buFont typeface="Arial" panose="020B0604020202020204" pitchFamily="34" charset="0"/>
              <a:buChar char="•"/>
            </a:pPr>
            <a:r>
              <a:rPr lang="en-US" sz="1300" dirty="0"/>
              <a:t>Support for printing system output including spreadsheets and graphs.</a:t>
            </a:r>
          </a:p>
          <a:p>
            <a:pPr marL="285750" indent="-285750">
              <a:buFont typeface="Arial" panose="020B0604020202020204" pitchFamily="34" charset="0"/>
              <a:buChar char="•"/>
            </a:pPr>
            <a:r>
              <a:rPr lang="en-US" sz="1300" dirty="0"/>
              <a:t>Creating tabular reports such as balance sheets, and other row and column reports for viewing outputs of time series analysis.</a:t>
            </a:r>
          </a:p>
          <a:p>
            <a:pPr marL="285750" indent="-285750">
              <a:buFont typeface="Arial" panose="020B0604020202020204" pitchFamily="34" charset="0"/>
              <a:buChar char="•"/>
            </a:pPr>
            <a:r>
              <a:rPr lang="en-US" sz="1300" dirty="0"/>
              <a:t>Scalable to large data </a:t>
            </a:r>
            <a:r>
              <a:rPr lang="en-US" sz="1300" dirty="0" smtClean="0"/>
              <a:t>sets</a:t>
            </a:r>
            <a:endParaRPr lang="en-US" sz="1300"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43</a:t>
            </a:fld>
            <a:endParaRPr lang="de-DE" dirty="0"/>
          </a:p>
        </p:txBody>
      </p:sp>
    </p:spTree>
    <p:extLst>
      <p:ext uri="{BB962C8B-B14F-4D97-AF65-F5344CB8AC3E}">
        <p14:creationId xmlns:p14="http://schemas.microsoft.com/office/powerpoint/2010/main" val="318481899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Software application areas</a:t>
            </a:r>
            <a:endParaRPr lang="de-DE" dirty="0"/>
          </a:p>
        </p:txBody>
      </p:sp>
      <p:sp>
        <p:nvSpPr>
          <p:cNvPr id="3" name="Content Placeholder 2"/>
          <p:cNvSpPr>
            <a:spLocks noGrp="1"/>
          </p:cNvSpPr>
          <p:nvPr>
            <p:ph idx="1"/>
          </p:nvPr>
        </p:nvSpPr>
        <p:spPr/>
        <p:txBody>
          <a:bodyPr/>
          <a:lstStyle/>
          <a:p>
            <a:r>
              <a:rPr lang="en-US" dirty="0"/>
              <a:t>In general, the thesis time series software is useful for:</a:t>
            </a:r>
          </a:p>
          <a:p>
            <a:pPr marL="285750" lvl="0" indent="-285750">
              <a:buFont typeface="Arial" panose="020B0604020202020204" pitchFamily="34" charset="0"/>
              <a:buChar char="•"/>
            </a:pPr>
            <a:r>
              <a:rPr lang="en-US" dirty="0"/>
              <a:t>Time series data management</a:t>
            </a:r>
          </a:p>
          <a:p>
            <a:pPr marL="285750" lvl="0" indent="-285750">
              <a:buFont typeface="Arial" panose="020B0604020202020204" pitchFamily="34" charset="0"/>
              <a:buChar char="•"/>
            </a:pPr>
            <a:r>
              <a:rPr lang="en-US" dirty="0"/>
              <a:t>Time series analysis and forecasting</a:t>
            </a:r>
          </a:p>
          <a:p>
            <a:pPr marL="285750" lvl="0" indent="-285750">
              <a:buFont typeface="Arial" panose="020B0604020202020204" pitchFamily="34" charset="0"/>
              <a:buChar char="•"/>
            </a:pPr>
            <a:r>
              <a:rPr lang="en-US" dirty="0"/>
              <a:t>Transforming time-stamped data to time series</a:t>
            </a:r>
          </a:p>
          <a:p>
            <a:pPr marL="285750" lvl="0" indent="-285750">
              <a:buFont typeface="Arial" panose="020B0604020202020204" pitchFamily="34" charset="0"/>
              <a:buChar char="•"/>
            </a:pPr>
            <a:r>
              <a:rPr lang="en-US" dirty="0"/>
              <a:t>Seasonal adjustment of time series data</a:t>
            </a:r>
          </a:p>
          <a:p>
            <a:pPr marL="285750" indent="-285750">
              <a:buFont typeface="Arial" panose="020B0604020202020204" pitchFamily="34" charset="0"/>
              <a:buChar char="•"/>
            </a:pPr>
            <a:r>
              <a:rPr lang="en-US" dirty="0"/>
              <a:t>Plotting and reporting of trends and forecasts of time series values </a:t>
            </a:r>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smtClean="0"/>
              <a:t>Kehinde Fawumi </a:t>
            </a:r>
            <a:r>
              <a:rPr lang="en-US" dirty="0" smtClean="0"/>
              <a:t>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44</a:t>
            </a:fld>
            <a:endParaRPr lang="de-DE" dirty="0"/>
          </a:p>
        </p:txBody>
      </p:sp>
    </p:spTree>
    <p:extLst>
      <p:ext uri="{BB962C8B-B14F-4D97-AF65-F5344CB8AC3E}">
        <p14:creationId xmlns:p14="http://schemas.microsoft.com/office/powerpoint/2010/main" val="339958557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smtClean="0"/>
              <a:t>Kehinde Fawumi </a:t>
            </a:r>
            <a:r>
              <a:rPr lang="en-US" dirty="0" smtClean="0"/>
              <a:t>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45</a:t>
            </a:fld>
            <a:endParaRPr lang="de-DE" dirty="0"/>
          </a:p>
        </p:txBody>
      </p:sp>
      <p:sp>
        <p:nvSpPr>
          <p:cNvPr id="3" name="AutoShape 2" descr="Bildergebnis für t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4" descr="Bildergebnis für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7" descr="Bildergebnis für yellow ti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aphicFrame>
        <p:nvGraphicFramePr>
          <p:cNvPr id="25" name="Table 24"/>
          <p:cNvGraphicFramePr>
            <a:graphicFrameLocks noGrp="1"/>
          </p:cNvGraphicFramePr>
          <p:nvPr>
            <p:extLst>
              <p:ext uri="{D42A27DB-BD31-4B8C-83A1-F6EECF244321}">
                <p14:modId xmlns:p14="http://schemas.microsoft.com/office/powerpoint/2010/main" val="1564218445"/>
              </p:ext>
            </p:extLst>
          </p:nvPr>
        </p:nvGraphicFramePr>
        <p:xfrm>
          <a:off x="304800" y="1066800"/>
          <a:ext cx="8659977" cy="5257801"/>
        </p:xfrm>
        <a:graphic>
          <a:graphicData uri="http://schemas.openxmlformats.org/drawingml/2006/table">
            <a:tbl>
              <a:tblPr/>
              <a:tblGrid>
                <a:gridCol w="380477"/>
                <a:gridCol w="82712"/>
                <a:gridCol w="3573172"/>
                <a:gridCol w="82712"/>
                <a:gridCol w="1521906"/>
                <a:gridCol w="82712"/>
                <a:gridCol w="1476414"/>
                <a:gridCol w="82712"/>
                <a:gridCol w="1277905"/>
                <a:gridCol w="99255"/>
              </a:tblGrid>
              <a:tr h="454939">
                <a:tc>
                  <a:txBody>
                    <a:bodyPr/>
                    <a:lstStyle/>
                    <a:p>
                      <a:pPr algn="ctr" fontAlgn="ctr"/>
                      <a:r>
                        <a:rPr lang="en-US" sz="900" b="1" i="0" u="none" strike="noStrike" dirty="0">
                          <a:solidFill>
                            <a:srgbClr val="000000"/>
                          </a:solidFill>
                          <a:effectLst/>
                          <a:latin typeface="Trebuchet MS"/>
                        </a:rPr>
                        <a:t>ID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1" i="0" u="none" strike="noStrike">
                          <a:solidFill>
                            <a:srgbClr val="000000"/>
                          </a:solidFill>
                          <a:effectLst/>
                          <a:latin typeface="Trebuchet MS"/>
                        </a:rPr>
                        <a:t>Activity/Task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1" i="0" u="none" strike="noStrike">
                          <a:solidFill>
                            <a:srgbClr val="000000"/>
                          </a:solidFill>
                          <a:effectLst/>
                          <a:latin typeface="Trebuchet MS"/>
                        </a:rPr>
                        <a:t>Deadline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1" i="0" u="none" strike="noStrike">
                          <a:solidFill>
                            <a:srgbClr val="000000"/>
                          </a:solidFill>
                          <a:effectLst/>
                          <a:latin typeface="Trebuchet MS"/>
                        </a:rPr>
                        <a:t>Completion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900" b="1" i="0" u="none" strike="noStrike">
                          <a:solidFill>
                            <a:srgbClr val="000000"/>
                          </a:solidFill>
                          <a:effectLst/>
                          <a:latin typeface="Trebuchet MS"/>
                        </a:rPr>
                        <a:t>Comments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5979">
                <a:tc>
                  <a:txBody>
                    <a:bodyPr/>
                    <a:lstStyle/>
                    <a:p>
                      <a:pPr algn="ctr" fontAlgn="ctr"/>
                      <a:r>
                        <a:rPr lang="en-US" sz="900" b="1" i="0" u="none" strike="noStrike">
                          <a:solidFill>
                            <a:srgbClr val="000000"/>
                          </a:solidFill>
                          <a:effectLst/>
                          <a:latin typeface="Trebuchet MS"/>
                        </a:rPr>
                        <a:t>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Trebuchet M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Trebuchet MS"/>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Trebuchet MS"/>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6638">
                <a:tc>
                  <a:txBody>
                    <a:bodyPr/>
                    <a:lstStyle/>
                    <a:p>
                      <a:pPr algn="ctr" fontAlgn="ctr"/>
                      <a:r>
                        <a:rPr lang="en-US" sz="900" b="0" i="0" u="none" strike="noStrike">
                          <a:solidFill>
                            <a:srgbClr val="4E4732"/>
                          </a:solidFill>
                          <a:effectLst/>
                          <a:latin typeface="Trebuchet MS"/>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en-US" sz="900" b="1" i="0" u="none" strike="noStrike">
                          <a:solidFill>
                            <a:srgbClr val="FFFFFF"/>
                          </a:solidFill>
                          <a:effectLst/>
                          <a:latin typeface="Trebuchet MS"/>
                        </a:rPr>
                        <a:t>First draft of the Abstract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6933C"/>
                    </a:solidFill>
                  </a:tcPr>
                </a:tc>
                <a:tc>
                  <a:txBody>
                    <a:bodyPr/>
                    <a:lstStyle/>
                    <a:p>
                      <a:pPr algn="r" fontAlgn="t"/>
                      <a:r>
                        <a:rPr lang="en-US" sz="900" b="1" i="0" u="none" strike="noStrike">
                          <a:solidFill>
                            <a:srgbClr val="FFFFFF"/>
                          </a:solidFill>
                          <a:effectLst/>
                          <a:latin typeface="Trebuchet MS"/>
                        </a:rPr>
                        <a:t>21. November 2014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6933C"/>
                    </a:solidFill>
                  </a:tcPr>
                </a:tc>
                <a:tc>
                  <a:txBody>
                    <a:bodyPr/>
                    <a:lstStyle/>
                    <a:p>
                      <a:pPr algn="l" fontAlgn="t"/>
                      <a:r>
                        <a:rPr lang="en-US" sz="900" b="1" i="0" u="none" strike="noStrike">
                          <a:solidFill>
                            <a:srgbClr val="FFFFFF"/>
                          </a:solidFill>
                          <a:effectLst/>
                          <a:latin typeface="Trebuchet MS"/>
                        </a:rPr>
                        <a:t>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216638">
                <a:tc>
                  <a:txBody>
                    <a:bodyPr/>
                    <a:lstStyle/>
                    <a:p>
                      <a:pPr algn="ctr" fontAlgn="ctr"/>
                      <a:r>
                        <a:rPr lang="en-US" sz="900" b="0" i="0" u="none" strike="noStrike">
                          <a:solidFill>
                            <a:srgbClr val="4E4732"/>
                          </a:solidFill>
                          <a:effectLst/>
                          <a:latin typeface="Trebuchet MS"/>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Thesis Abstract Finalized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r" fontAlgn="t"/>
                      <a:r>
                        <a:rPr lang="en-US" sz="900" b="1" i="0" u="none" strike="noStrike">
                          <a:solidFill>
                            <a:srgbClr val="FFFFFF"/>
                          </a:solidFill>
                          <a:effectLst/>
                          <a:latin typeface="Trebuchet MS"/>
                        </a:rPr>
                        <a:t>27. November 2014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433276">
                <a:tc>
                  <a:txBody>
                    <a:bodyPr/>
                    <a:lstStyle/>
                    <a:p>
                      <a:pPr algn="ctr" fontAlgn="ctr"/>
                      <a:r>
                        <a:rPr lang="en-US" sz="900" b="0" i="0" u="none" strike="noStrike">
                          <a:solidFill>
                            <a:srgbClr val="4E4732"/>
                          </a:solidFill>
                          <a:effectLst/>
                          <a:latin typeface="Trebuchet MS"/>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Specific features of time-series, differences to other semantic patterns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r" fontAlgn="t"/>
                      <a:r>
                        <a:rPr lang="en-US" sz="900" b="1" i="0" u="none" strike="noStrike">
                          <a:solidFill>
                            <a:srgbClr val="FFFFFF"/>
                          </a:solidFill>
                          <a:effectLst/>
                          <a:latin typeface="Trebuchet MS"/>
                        </a:rPr>
                        <a:t>19. Dezember 2014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530763">
                <a:tc>
                  <a:txBody>
                    <a:bodyPr/>
                    <a:lstStyle/>
                    <a:p>
                      <a:pPr algn="ctr" fontAlgn="ctr"/>
                      <a:r>
                        <a:rPr lang="en-US" sz="900" b="0" i="0" u="none" strike="noStrike">
                          <a:solidFill>
                            <a:srgbClr val="4E4732"/>
                          </a:solidFill>
                          <a:effectLst/>
                          <a:latin typeface="Trebuchet MS"/>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State-of-the-art analysis of tools for managing and analyzing time-series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r" fontAlgn="t"/>
                      <a:r>
                        <a:rPr lang="en-US" sz="900" b="1" i="0" u="none" strike="noStrike">
                          <a:solidFill>
                            <a:srgbClr val="FFFFFF"/>
                          </a:solidFill>
                          <a:effectLst/>
                          <a:latin typeface="Trebuchet MS"/>
                        </a:rPr>
                        <a:t>16. Januar 2014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433276">
                <a:tc>
                  <a:txBody>
                    <a:bodyPr/>
                    <a:lstStyle/>
                    <a:p>
                      <a:pPr algn="ctr" fontAlgn="ctr"/>
                      <a:r>
                        <a:rPr lang="en-US" sz="900" b="0" i="0" u="none" strike="noStrike">
                          <a:solidFill>
                            <a:srgbClr val="4E4732"/>
                          </a:solidFill>
                          <a:effectLst/>
                          <a:latin typeface="Trebuchet MS"/>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Related work on time-series in the context of spreadsheets/self-service BI.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r" fontAlgn="t"/>
                      <a:r>
                        <a:rPr lang="en-US" sz="900" b="1" i="0" u="none" strike="noStrike">
                          <a:solidFill>
                            <a:srgbClr val="FFFFFF"/>
                          </a:solidFill>
                          <a:effectLst/>
                          <a:latin typeface="Trebuchet MS"/>
                        </a:rPr>
                        <a:t>30. Januar 2015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216638">
                <a:tc>
                  <a:txBody>
                    <a:bodyPr/>
                    <a:lstStyle/>
                    <a:p>
                      <a:pPr algn="ctr" fontAlgn="ctr"/>
                      <a:r>
                        <a:rPr lang="en-US" sz="900" b="0" i="0" u="none" strike="noStrike">
                          <a:solidFill>
                            <a:srgbClr val="4E4732"/>
                          </a:solidFill>
                          <a:effectLst/>
                          <a:latin typeface="Trebuchet MS"/>
                        </a:rPr>
                        <a:t>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dirty="0">
                          <a:solidFill>
                            <a:srgbClr val="FFFFFF"/>
                          </a:solidFill>
                          <a:effectLst/>
                          <a:latin typeface="Trebuchet MS"/>
                        </a:rPr>
                        <a:t>Identification of use-cases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r" fontAlgn="t"/>
                      <a:r>
                        <a:rPr lang="en-US" sz="900" b="1" i="0" u="none" strike="noStrike">
                          <a:solidFill>
                            <a:srgbClr val="FFFFFF"/>
                          </a:solidFill>
                          <a:effectLst/>
                          <a:latin typeface="Trebuchet MS"/>
                        </a:rPr>
                        <a:t>13. Februar 2015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454939">
                <a:tc>
                  <a:txBody>
                    <a:bodyPr/>
                    <a:lstStyle/>
                    <a:p>
                      <a:pPr algn="ctr" fontAlgn="ctr"/>
                      <a:r>
                        <a:rPr lang="en-US" sz="900" b="0" i="0" u="none" strike="noStrike">
                          <a:solidFill>
                            <a:srgbClr val="4E4732"/>
                          </a:solidFill>
                          <a:effectLst/>
                          <a:latin typeface="Trebuchet MS"/>
                        </a:rPr>
                        <a:t>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Derivation of requirements for Time Series Tool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r" fontAlgn="t"/>
                      <a:r>
                        <a:rPr lang="en-US" sz="900" b="1" i="0" u="none" strike="noStrike">
                          <a:solidFill>
                            <a:srgbClr val="FFFFFF"/>
                          </a:solidFill>
                          <a:effectLst/>
                          <a:latin typeface="Trebuchet MS"/>
                        </a:rPr>
                        <a:t>27. Februar 2015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454939">
                <a:tc>
                  <a:txBody>
                    <a:bodyPr/>
                    <a:lstStyle/>
                    <a:p>
                      <a:pPr algn="ctr" fontAlgn="ctr"/>
                      <a:r>
                        <a:rPr lang="en-US" sz="900" b="0" i="0" u="none" strike="noStrike">
                          <a:solidFill>
                            <a:srgbClr val="4E4732"/>
                          </a:solidFill>
                          <a:effectLst/>
                          <a:latin typeface="Trebuchet MS"/>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Architectural designs (process flow), Mock Ups for Time Series Tool (e.g. Use cases)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r" fontAlgn="t"/>
                      <a:r>
                        <a:rPr lang="en-US" sz="900" b="1" i="0" u="none" strike="noStrike">
                          <a:solidFill>
                            <a:srgbClr val="FFFFFF"/>
                          </a:solidFill>
                          <a:effectLst/>
                          <a:latin typeface="Trebuchet MS"/>
                        </a:rPr>
                        <a:t>6. März 2015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dirty="0" smtClean="0">
                          <a:solidFill>
                            <a:srgbClr val="FFFFFF"/>
                          </a:solidFill>
                          <a:effectLst/>
                          <a:latin typeface="Trebuchet MS"/>
                        </a:rPr>
                        <a:t>Completed</a:t>
                      </a:r>
                      <a:endParaRPr lang="en-US" sz="900" b="1" i="0" u="none" strike="noStrike" dirty="0">
                        <a:solidFill>
                          <a:srgbClr val="FFFFFF"/>
                        </a:solidFill>
                        <a:effectLst/>
                        <a:latin typeface="Trebuchet MS"/>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216638">
                <a:tc>
                  <a:txBody>
                    <a:bodyPr/>
                    <a:lstStyle/>
                    <a:p>
                      <a:pPr algn="ctr" fontAlgn="ctr"/>
                      <a:r>
                        <a:rPr lang="en-US" sz="900" b="0" i="0" u="none" strike="noStrike">
                          <a:solidFill>
                            <a:srgbClr val="4E4732"/>
                          </a:solidFill>
                          <a:effectLst/>
                          <a:latin typeface="Trebuchet MS"/>
                        </a:rPr>
                        <a:t>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Chapter 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r" fontAlgn="t"/>
                      <a:r>
                        <a:rPr lang="en-US" sz="900" b="1" i="0" u="none" strike="noStrike">
                          <a:solidFill>
                            <a:srgbClr val="FFFFFF"/>
                          </a:solidFill>
                          <a:effectLst/>
                          <a:latin typeface="Trebuchet MS"/>
                        </a:rPr>
                        <a:t>13. März 2015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216638">
                <a:tc>
                  <a:txBody>
                    <a:bodyPr/>
                    <a:lstStyle/>
                    <a:p>
                      <a:pPr algn="ctr" fontAlgn="ctr"/>
                      <a:r>
                        <a:rPr lang="en-US" sz="900" b="0" i="0" u="none" strike="noStrike">
                          <a:solidFill>
                            <a:srgbClr val="4E4732"/>
                          </a:solidFill>
                          <a:effectLst/>
                          <a:latin typeface="Trebuchet MS"/>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Chapter 2: Related Researches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r" fontAlgn="t"/>
                      <a:r>
                        <a:rPr lang="en-US" sz="900" b="1" i="0" u="none" strike="noStrike">
                          <a:solidFill>
                            <a:srgbClr val="FFFFFF"/>
                          </a:solidFill>
                          <a:effectLst/>
                          <a:latin typeface="Trebuchet MS"/>
                        </a:rPr>
                        <a:t>27. März 2015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216638">
                <a:tc>
                  <a:txBody>
                    <a:bodyPr/>
                    <a:lstStyle/>
                    <a:p>
                      <a:pPr algn="ctr" fontAlgn="ctr"/>
                      <a:r>
                        <a:rPr lang="en-US" sz="900" b="0" i="0" u="none" strike="noStrike">
                          <a:solidFill>
                            <a:srgbClr val="4E4732"/>
                          </a:solidFill>
                          <a:effectLst/>
                          <a:latin typeface="Trebuchet MS"/>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Chatpers 3 &amp; 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r" fontAlgn="t"/>
                      <a:r>
                        <a:rPr lang="en-US" sz="900" b="1" i="0" u="none" strike="noStrike">
                          <a:solidFill>
                            <a:srgbClr val="FFFFFF"/>
                          </a:solidFill>
                          <a:effectLst/>
                          <a:latin typeface="Trebuchet MS"/>
                        </a:rPr>
                        <a:t>10. April 2015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Completed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216638">
                <a:tc>
                  <a:txBody>
                    <a:bodyPr/>
                    <a:lstStyle/>
                    <a:p>
                      <a:pPr algn="ctr" fontAlgn="ctr"/>
                      <a:r>
                        <a:rPr lang="en-US" sz="900" b="0" i="0" u="none" strike="noStrike">
                          <a:solidFill>
                            <a:srgbClr val="4E4732"/>
                          </a:solidFill>
                          <a:effectLst/>
                          <a:latin typeface="Trebuchet MS"/>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Chapters 5 &amp; 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r" fontAlgn="t"/>
                      <a:r>
                        <a:rPr lang="en-US" sz="900" b="1" i="0" u="none" strike="noStrike">
                          <a:solidFill>
                            <a:srgbClr val="FFFFFF"/>
                          </a:solidFill>
                          <a:effectLst/>
                          <a:latin typeface="Trebuchet MS"/>
                        </a:rPr>
                        <a:t>17. April 2015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Being Reviewed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6933C"/>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216638">
                <a:tc>
                  <a:txBody>
                    <a:bodyPr/>
                    <a:lstStyle/>
                    <a:p>
                      <a:pPr algn="ctr" fontAlgn="ctr"/>
                      <a:r>
                        <a:rPr lang="en-US" sz="900" b="0" i="0" u="none" strike="noStrike">
                          <a:solidFill>
                            <a:srgbClr val="4E4732"/>
                          </a:solidFill>
                          <a:effectLst/>
                          <a:latin typeface="Trebuchet MS"/>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Final Presentation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en-US" sz="900" b="1" i="0" u="none" strike="noStrike">
                          <a:solidFill>
                            <a:srgbClr val="FFFFFF"/>
                          </a:solidFill>
                          <a:effectLst/>
                          <a:latin typeface="Trebuchet MS"/>
                        </a:rPr>
                        <a:t>20. April 2015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Ongoing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216638">
                <a:tc>
                  <a:txBody>
                    <a:bodyPr/>
                    <a:lstStyle/>
                    <a:p>
                      <a:pPr algn="ctr" fontAlgn="ctr"/>
                      <a:r>
                        <a:rPr lang="en-US" sz="900" b="0" i="0" u="none" strike="noStrike">
                          <a:solidFill>
                            <a:srgbClr val="4E4732"/>
                          </a:solidFill>
                          <a:effectLst/>
                          <a:latin typeface="Trebuchet MS"/>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4E4732"/>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Final Thesis Submission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en-US" sz="900" b="1" i="0" u="none" strike="noStrike">
                          <a:solidFill>
                            <a:srgbClr val="FFFFFF"/>
                          </a:solidFill>
                          <a:effectLst/>
                          <a:latin typeface="Trebuchet MS"/>
                        </a:rPr>
                        <a:t>8. Mai 2015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Not Started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216638">
                <a:tc>
                  <a:txBody>
                    <a:bodyPr/>
                    <a:lstStyle/>
                    <a:p>
                      <a:pPr algn="l" fontAlgn="b"/>
                      <a:endParaRPr lang="en-US" sz="1000" b="0" i="0" u="none" strike="noStrike">
                        <a:solidFill>
                          <a:srgbClr val="000000"/>
                        </a:solidFill>
                        <a:effectLst/>
                        <a:latin typeface="Arial"/>
                      </a:endParaRPr>
                    </a:p>
                  </a:txBody>
                  <a:tcPr marL="0" marR="0" marT="0" marB="0" anchor="b">
                    <a:lnL>
                      <a:noFill/>
                    </a:lnL>
                    <a:lnR>
                      <a:noFill/>
                    </a:lnR>
                    <a:lnT w="6350" cap="flat" cmpd="sng" algn="ctr">
                      <a:solidFill>
                        <a:srgbClr val="D9D9D9"/>
                      </a:solidFill>
                      <a:prstDash val="solid"/>
                      <a:round/>
                      <a:headEnd type="none" w="med" len="med"/>
                      <a:tailEnd type="none" w="med" len="med"/>
                    </a:lnT>
                    <a:lnB>
                      <a:noFill/>
                    </a:lnB>
                  </a:tcPr>
                </a:tc>
                <a:tc>
                  <a:txBody>
                    <a:bodyPr/>
                    <a:lstStyle/>
                    <a:p>
                      <a:pPr algn="ctr" fontAlgn="ctr"/>
                      <a:r>
                        <a:rPr lang="en-US" sz="900" b="0" i="0" u="none" strike="noStrike">
                          <a:solidFill>
                            <a:srgbClr val="4E4732"/>
                          </a:solidFill>
                          <a:effectLst/>
                          <a:latin typeface="Trebuchet MS"/>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ctr" fontAlgn="ctr"/>
                      <a:r>
                        <a:rPr lang="en-US" sz="900" b="0" i="0" u="none" strike="noStrike">
                          <a:solidFill>
                            <a:srgbClr val="FFFFFF"/>
                          </a:solidFill>
                          <a:effectLst/>
                          <a:latin typeface="Trebuchet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r"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t"/>
                      <a:r>
                        <a:rPr lang="en-US" sz="900" b="1" i="0" u="none" strike="noStrike">
                          <a:solidFill>
                            <a:srgbClr val="FFFFFF"/>
                          </a:solidFill>
                          <a:effectLst/>
                          <a:latin typeface="Trebuchet MS"/>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6B62"/>
                    </a:solidFill>
                  </a:tcPr>
                </a:tc>
                <a:tc>
                  <a:txBody>
                    <a:bodyPr/>
                    <a:lstStyle/>
                    <a:p>
                      <a:pPr algn="l" fontAlgn="t"/>
                      <a:r>
                        <a:rPr lang="en-US" sz="900" b="1" i="0" u="none" strike="noStrike">
                          <a:solidFill>
                            <a:srgbClr val="4E4732"/>
                          </a:solidFill>
                          <a:effectLst/>
                          <a:latin typeface="Trebuchet MS"/>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173310">
                <a:tc>
                  <a:txBody>
                    <a:bodyPr/>
                    <a:lstStyle/>
                    <a:p>
                      <a:pPr algn="l" fontAlgn="b"/>
                      <a:r>
                        <a:rPr lang="en-US" sz="1000" b="0" i="0" u="none" strike="noStrike">
                          <a:solidFill>
                            <a:srgbClr val="000000"/>
                          </a:solidFill>
                          <a:effectLst/>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2270215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smtClean="0"/>
              <a:t>Kehinde Fawumi </a:t>
            </a:r>
            <a:r>
              <a:rPr lang="en-US" dirty="0" smtClean="0"/>
              <a:t>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46</a:t>
            </a:fld>
            <a:endParaRPr lang="de-DE" dirty="0"/>
          </a:p>
        </p:txBody>
      </p:sp>
      <p:graphicFrame>
        <p:nvGraphicFramePr>
          <p:cNvPr id="7" name="Table 6"/>
          <p:cNvGraphicFramePr>
            <a:graphicFrameLocks noGrp="1"/>
          </p:cNvGraphicFramePr>
          <p:nvPr>
            <p:extLst>
              <p:ext uri="{D42A27DB-BD31-4B8C-83A1-F6EECF244321}">
                <p14:modId xmlns:p14="http://schemas.microsoft.com/office/powerpoint/2010/main" val="3135554839"/>
              </p:ext>
            </p:extLst>
          </p:nvPr>
        </p:nvGraphicFramePr>
        <p:xfrm>
          <a:off x="1048650" y="1295400"/>
          <a:ext cx="6893922" cy="3998526"/>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1148755"/>
                <a:gridCol w="861566"/>
                <a:gridCol w="634899"/>
                <a:gridCol w="708117"/>
                <a:gridCol w="708117"/>
                <a:gridCol w="708117"/>
                <a:gridCol w="708117"/>
                <a:gridCol w="708117"/>
                <a:gridCol w="708117"/>
              </a:tblGrid>
              <a:tr h="479778">
                <a:tc>
                  <a:txBody>
                    <a:bodyPr/>
                    <a:lstStyle/>
                    <a:p>
                      <a:pPr algn="l"/>
                      <a:endParaRPr lang="en-US" sz="1200" dirty="0"/>
                    </a:p>
                  </a:txBody>
                  <a:tcPr anchor="ctr">
                    <a:lnL w="9525" cap="flat" cmpd="sng" algn="ctr">
                      <a:noFill/>
                      <a:prstDash val="solid"/>
                    </a:lnL>
                    <a:lnR>
                      <a:noFill/>
                    </a:lnR>
                    <a:lnT w="9525" cap="flat" cmpd="sng" algn="ctr">
                      <a:noFill/>
                      <a:prstDash val="soli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Nov</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b="1" kern="1200" dirty="0" smtClean="0">
                          <a:solidFill>
                            <a:schemeClr val="bg1"/>
                          </a:solidFill>
                          <a:latin typeface="+mn-lt"/>
                          <a:ea typeface="+mn-ea"/>
                          <a:cs typeface="+mn-cs"/>
                        </a:rPr>
                        <a:t>Dec</a:t>
                      </a:r>
                      <a:endParaRPr lang="en-US" sz="1400" b="1" kern="1200" dirty="0">
                        <a:solidFill>
                          <a:schemeClr val="bg1"/>
                        </a:solidFill>
                        <a:latin typeface="+mn-lt"/>
                        <a:ea typeface="+mn-ea"/>
                        <a:cs typeface="+mn-cs"/>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Jan</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dirty="0" smtClean="0"/>
                        <a:t>Feb</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Mar</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c>
                  <a:txBody>
                    <a:bodyPr/>
                    <a:lstStyle/>
                    <a:p>
                      <a:pPr algn="ctr"/>
                      <a:r>
                        <a:rPr lang="en-US" sz="1400" dirty="0" smtClean="0"/>
                        <a:t>Apr</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tcPr>
                </a:tc>
                <a:tc>
                  <a:txBody>
                    <a:bodyPr/>
                    <a:lstStyle/>
                    <a:p>
                      <a:pPr algn="ctr"/>
                      <a:r>
                        <a:rPr lang="en-US" sz="1400" dirty="0" smtClean="0"/>
                        <a:t>May</a:t>
                      </a:r>
                      <a:endParaRPr lang="en-US" sz="14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tcPr>
                </a:tc>
              </a:tr>
              <a:tr h="479778">
                <a:tc gridSpan="2">
                  <a:txBody>
                    <a:bodyPr/>
                    <a:lstStyle/>
                    <a:p>
                      <a:pPr algn="l"/>
                      <a:r>
                        <a:rPr lang="en-US" sz="1200" dirty="0" smtClean="0"/>
                        <a:t>Time-Series Features and Theoretical Background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20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9525" cap="flat" cmpd="sng" algn="ctr">
                      <a:noFill/>
                      <a:prstDash val="soli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79778">
                <a:tc gridSpan="2">
                  <a:txBody>
                    <a:bodyPr/>
                    <a:lstStyle/>
                    <a:p>
                      <a:pPr algn="l"/>
                      <a:r>
                        <a:rPr lang="en-US" sz="1200" dirty="0" smtClean="0"/>
                        <a:t>State-of-the-art analysis of Existing Tools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12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algn="l"/>
                      <a:r>
                        <a:rPr lang="en-US" sz="1200" dirty="0" smtClean="0"/>
                        <a:t>Literature Review / Related Works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algn="l"/>
                      <a:r>
                        <a:rPr lang="en-US" sz="1200" dirty="0" smtClean="0"/>
                        <a:t>Identification of Use Cases</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Requirements, Mock Ups,</a:t>
                      </a:r>
                      <a:r>
                        <a:rPr lang="en-US" sz="1200" baseline="0" dirty="0" smtClean="0"/>
                        <a:t> Meta-</a:t>
                      </a:r>
                      <a:r>
                        <a:rPr lang="en-US" sz="1200" dirty="0" smtClean="0"/>
                        <a:t>model </a:t>
                      </a:r>
                    </a:p>
                    <a:p>
                      <a:pPr algn="l"/>
                      <a:endParaRPr lang="en-US" sz="12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79778">
                <a:tc gridSpan="2">
                  <a:txBody>
                    <a:bodyPr/>
                    <a:lstStyle/>
                    <a:p>
                      <a:pPr algn="l"/>
                      <a:r>
                        <a:rPr lang="en-US" sz="1200" dirty="0" smtClean="0"/>
                        <a:t>Writing</a:t>
                      </a:r>
                      <a:r>
                        <a:rPr lang="en-US" sz="1200" baseline="0" dirty="0" smtClean="0"/>
                        <a:t> of Thesis Report</a:t>
                      </a:r>
                      <a:endParaRPr lang="en-US" sz="1200" dirty="0" smtClean="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778">
                <a:tc gridSpan="2">
                  <a:txBody>
                    <a:bodyPr/>
                    <a:lstStyle/>
                    <a:p>
                      <a:pPr algn="l"/>
                      <a:r>
                        <a:rPr lang="en-US" sz="1200" dirty="0" smtClean="0"/>
                        <a:t>Presentation</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accent6"/>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l"/>
                      <a:endParaRPr lang="en-US"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a:xfrm>
            <a:off x="3402242" y="1865852"/>
            <a:ext cx="999210" cy="347158"/>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4" name="Rectangle 13"/>
          <p:cNvSpPr/>
          <p:nvPr/>
        </p:nvSpPr>
        <p:spPr>
          <a:xfrm>
            <a:off x="5257800" y="3824860"/>
            <a:ext cx="551916" cy="394322"/>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5" name="Rectangle 14"/>
          <p:cNvSpPr/>
          <p:nvPr/>
        </p:nvSpPr>
        <p:spPr>
          <a:xfrm>
            <a:off x="5809717" y="4343400"/>
            <a:ext cx="1124484" cy="475434"/>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6" name="Rectangle 15"/>
          <p:cNvSpPr/>
          <p:nvPr/>
        </p:nvSpPr>
        <p:spPr>
          <a:xfrm>
            <a:off x="6919758" y="4865807"/>
            <a:ext cx="324192" cy="320040"/>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7" name="Rectangle 16"/>
          <p:cNvSpPr/>
          <p:nvPr/>
        </p:nvSpPr>
        <p:spPr>
          <a:xfrm>
            <a:off x="5126180" y="3275393"/>
            <a:ext cx="284020" cy="382207"/>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19" name="Rounded Rectangle 18"/>
          <p:cNvSpPr/>
          <p:nvPr/>
        </p:nvSpPr>
        <p:spPr>
          <a:xfrm>
            <a:off x="6650409" y="5508620"/>
            <a:ext cx="1121991" cy="366252"/>
          </a:xfrm>
          <a:prstGeom prst="roundRect">
            <a:avLst/>
          </a:prstGeom>
          <a:solidFill>
            <a:schemeClr val="tx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Today</a:t>
            </a:r>
            <a:endParaRPr lang="en-US" dirty="0">
              <a:solidFill>
                <a:schemeClr val="bg1"/>
              </a:solidFill>
            </a:endParaRPr>
          </a:p>
        </p:txBody>
      </p:sp>
      <p:sp>
        <p:nvSpPr>
          <p:cNvPr id="20" name="Rectangle 19"/>
          <p:cNvSpPr/>
          <p:nvPr/>
        </p:nvSpPr>
        <p:spPr>
          <a:xfrm>
            <a:off x="3124200" y="6167752"/>
            <a:ext cx="990600" cy="32004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Complete</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1" name="Rectangle 20"/>
          <p:cNvSpPr/>
          <p:nvPr/>
        </p:nvSpPr>
        <p:spPr>
          <a:xfrm>
            <a:off x="4191000" y="6167752"/>
            <a:ext cx="1066800" cy="320040"/>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Ongoing</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2" name="Rectangle 21"/>
          <p:cNvSpPr/>
          <p:nvPr/>
        </p:nvSpPr>
        <p:spPr>
          <a:xfrm>
            <a:off x="5410200" y="6167752"/>
            <a:ext cx="1219200" cy="320040"/>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r>
              <a:rPr lang="en-US" sz="1400" b="1" kern="0" dirty="0" smtClean="0">
                <a:solidFill>
                  <a:sysClr val="window" lastClr="FFFFFF"/>
                </a:solidFill>
                <a:effectLst>
                  <a:outerShdw blurRad="38100" dist="38100" dir="2700000" algn="tl">
                    <a:srgbClr val="000000">
                      <a:alpha val="43137"/>
                    </a:srgbClr>
                  </a:outerShdw>
                </a:effectLst>
                <a:latin typeface="Helvetica Neue"/>
                <a:cs typeface="Helvetica" pitchFamily="34" charset="0"/>
              </a:rPr>
              <a:t>Not Started</a:t>
            </a:r>
            <a:endParaRPr lang="en-US" sz="1400" b="1" kern="0" dirty="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3" name="Rectangle 22"/>
          <p:cNvSpPr/>
          <p:nvPr/>
        </p:nvSpPr>
        <p:spPr>
          <a:xfrm>
            <a:off x="3487050" y="2346835"/>
            <a:ext cx="1358027" cy="347158"/>
          </a:xfrm>
          <a:prstGeom prst="rect">
            <a:avLst/>
          </a:prstGeom>
          <a:gradFill flip="none" rotWithShape="1">
            <a:gsLst>
              <a:gs pos="0">
                <a:srgbClr val="FFBB11">
                  <a:shade val="30000"/>
                  <a:satMod val="115000"/>
                </a:srgbClr>
              </a:gs>
              <a:gs pos="50000">
                <a:srgbClr val="FFBB11">
                  <a:shade val="67500"/>
                  <a:satMod val="115000"/>
                </a:srgbClr>
              </a:gs>
              <a:gs pos="100000">
                <a:srgbClr val="FFBB11">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24" name="Rectangle 23"/>
          <p:cNvSpPr/>
          <p:nvPr/>
        </p:nvSpPr>
        <p:spPr>
          <a:xfrm>
            <a:off x="4391148" y="2868284"/>
            <a:ext cx="714252" cy="320040"/>
          </a:xfrm>
          <a:prstGeom prst="rect">
            <a:avLst/>
          </a:prstGeom>
          <a:gradFill flip="none" rotWithShape="1">
            <a:gsLst>
              <a:gs pos="0">
                <a:srgbClr val="EA0000">
                  <a:shade val="30000"/>
                  <a:satMod val="115000"/>
                </a:srgbClr>
              </a:gs>
              <a:gs pos="50000">
                <a:srgbClr val="EA0000">
                  <a:shade val="67500"/>
                  <a:satMod val="115000"/>
                </a:srgbClr>
              </a:gs>
              <a:gs pos="100000">
                <a:srgbClr val="EA0000">
                  <a:shade val="100000"/>
                  <a:satMod val="115000"/>
                </a:srgbClr>
              </a:gs>
            </a:gsLst>
            <a:lin ang="16200000" scaled="1"/>
            <a:tileRect/>
          </a:gradFill>
          <a:ln w="12700" cap="flat" cmpd="sng" algn="ctr">
            <a:noFill/>
            <a:prstDash val="solid"/>
          </a:ln>
          <a:effectLst>
            <a:outerShdw blurRad="50800" dist="25400" dir="2700000" algn="tl" rotWithShape="0">
              <a:prstClr val="black">
                <a:alpha val="40000"/>
              </a:prstClr>
            </a:outerShdw>
          </a:effectLst>
        </p:spPr>
        <p:txBody>
          <a:bodyPr lIns="0" tIns="0" rIns="0" bIns="0" rtlCol="0" anchor="ctr" anchorCtr="1"/>
          <a:lstStyle/>
          <a:p>
            <a:endParaRPr lang="en-US" sz="3200" b="1" kern="0">
              <a:solidFill>
                <a:sysClr val="window" lastClr="FFFFFF"/>
              </a:solidFill>
              <a:effectLst>
                <a:outerShdw blurRad="38100" dist="38100" dir="2700000" algn="tl">
                  <a:srgbClr val="000000">
                    <a:alpha val="43137"/>
                  </a:srgbClr>
                </a:outerShdw>
              </a:effectLst>
              <a:latin typeface="Helvetica Neue"/>
              <a:cs typeface="Helvetica" pitchFamily="34" charset="0"/>
            </a:endParaRPr>
          </a:p>
        </p:txBody>
      </p:sp>
      <p:sp>
        <p:nvSpPr>
          <p:cNvPr id="3" name="AutoShape 2" descr="Bildergebnis für t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4" descr="Bildergebnis für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7" descr="Bildergebnis für yellow ti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6547" y="1770593"/>
            <a:ext cx="443454" cy="42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4334" y="2264154"/>
            <a:ext cx="443454" cy="42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9551" y="2764636"/>
            <a:ext cx="443454" cy="42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124200"/>
            <a:ext cx="610444" cy="61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p:nvPr/>
        </p:nvCxnSpPr>
        <p:spPr>
          <a:xfrm>
            <a:off x="7151475" y="1813180"/>
            <a:ext cx="0" cy="3695005"/>
          </a:xfrm>
          <a:prstGeom prst="straightConnector1">
            <a:avLst/>
          </a:prstGeom>
          <a:ln w="25400" cap="rnd">
            <a:prstDash val="sysDash"/>
            <a:tailEnd type="arrow"/>
          </a:ln>
        </p:spPr>
        <p:style>
          <a:lnRef idx="1">
            <a:schemeClr val="accent1"/>
          </a:lnRef>
          <a:fillRef idx="0">
            <a:schemeClr val="accent1"/>
          </a:fillRef>
          <a:effectRef idx="0">
            <a:schemeClr val="accent1"/>
          </a:effectRef>
          <a:fontRef idx="minor">
            <a:schemeClr val="tx1"/>
          </a:fontRef>
        </p:style>
      </p:cxnSp>
      <p:pic>
        <p:nvPicPr>
          <p:cNvPr id="3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715656"/>
            <a:ext cx="610444" cy="61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156" y="4275895"/>
            <a:ext cx="610444" cy="61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54679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a:t>
            </a:r>
            <a:r>
              <a:rPr lang="en-US" dirty="0" smtClean="0"/>
              <a:t>time-series software</a:t>
            </a:r>
            <a:endParaRPr lang="de-DE"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140122  </a:t>
            </a:r>
            <a:r>
              <a:rPr lang="en-US" dirty="0" smtClean="0"/>
              <a:t>Kehinde Fawumi </a:t>
            </a:r>
            <a:r>
              <a:rPr lang="en-US" dirty="0" smtClean="0"/>
              <a:t>Slides </a:t>
            </a:r>
            <a:r>
              <a:rPr lang="en-US" dirty="0" err="1" smtClean="0"/>
              <a:t>sebis</a:t>
            </a:r>
            <a:r>
              <a:rPr lang="en-US" dirty="0" smtClean="0"/>
              <a:t> 2014</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47</a:t>
            </a:fld>
            <a:endParaRPr lang="de-DE" dirty="0"/>
          </a:p>
        </p:txBody>
      </p:sp>
      <p:pic>
        <p:nvPicPr>
          <p:cNvPr id="10" name="Picture 9" descr="C:\Users\FAWUMIK.G02\Downloads\proposed_comparative_requirements_for_thesis_too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831" y="1524000"/>
            <a:ext cx="8614573" cy="4953000"/>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1248685188"/>
              </p:ext>
            </p:extLst>
          </p:nvPr>
        </p:nvGraphicFramePr>
        <p:xfrm>
          <a:off x="685800" y="990600"/>
          <a:ext cx="7172072" cy="762000"/>
        </p:xfrm>
        <a:graphic>
          <a:graphicData uri="http://schemas.openxmlformats.org/drawingml/2006/table">
            <a:tbl>
              <a:tblPr/>
              <a:tblGrid>
                <a:gridCol w="1607059"/>
                <a:gridCol w="982601"/>
                <a:gridCol w="945868"/>
                <a:gridCol w="967296"/>
                <a:gridCol w="893831"/>
                <a:gridCol w="881586"/>
                <a:gridCol w="893831"/>
              </a:tblGrid>
              <a:tr h="487680">
                <a:tc>
                  <a:txBody>
                    <a:bodyPr/>
                    <a:lstStyle/>
                    <a:p>
                      <a:pPr algn="l" fontAlgn="t"/>
                      <a:r>
                        <a:rPr lang="de-DE" sz="1000" b="1" i="0" u="none" strike="noStrike" dirty="0">
                          <a:solidFill>
                            <a:srgbClr val="000000"/>
                          </a:solidFill>
                          <a:effectLst/>
                          <a:latin typeface="Calibri"/>
                        </a:rPr>
                        <a:t>Tool</a:t>
                      </a:r>
                    </a:p>
                  </a:txBody>
                  <a:tcPr marL="10160" marR="10160" marT="101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a:solidFill>
                            <a:srgbClr val="000000"/>
                          </a:solidFill>
                          <a:effectLst/>
                          <a:latin typeface="Calibri"/>
                        </a:rPr>
                        <a:t>Ease of use / User friendliness</a:t>
                      </a:r>
                    </a:p>
                  </a:txBody>
                  <a:tcPr marL="10160" marR="10160" marT="10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smtClean="0">
                          <a:solidFill>
                            <a:srgbClr val="000000"/>
                          </a:solidFill>
                          <a:effectLst/>
                          <a:latin typeface="Calibri"/>
                        </a:rPr>
                        <a:t>Front-end</a:t>
                      </a:r>
                      <a:r>
                        <a:rPr lang="en-US" sz="1000" b="1" i="0" u="none" strike="noStrike" baseline="0" dirty="0" smtClean="0">
                          <a:solidFill>
                            <a:srgbClr val="000000"/>
                          </a:solidFill>
                          <a:effectLst/>
                          <a:latin typeface="Calibri"/>
                        </a:rPr>
                        <a:t> </a:t>
                      </a:r>
                      <a:r>
                        <a:rPr lang="en-US" sz="1000" b="1" i="0" u="none" strike="noStrike" dirty="0" smtClean="0">
                          <a:solidFill>
                            <a:srgbClr val="000000"/>
                          </a:solidFill>
                          <a:effectLst/>
                          <a:latin typeface="Calibri"/>
                        </a:rPr>
                        <a:t>&amp; graphical rep.</a:t>
                      </a:r>
                      <a:endParaRPr lang="en-US" sz="1000" b="1" i="0" u="none" strike="noStrike" dirty="0">
                        <a:solidFill>
                          <a:srgbClr val="000000"/>
                        </a:solidFill>
                        <a:effectLst/>
                        <a:latin typeface="Calibri"/>
                      </a:endParaRPr>
                    </a:p>
                  </a:txBody>
                  <a:tcPr marL="10160" marR="10160" marT="10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1" i="0" u="none" strike="noStrike" dirty="0">
                          <a:solidFill>
                            <a:srgbClr val="000000"/>
                          </a:solidFill>
                          <a:effectLst/>
                          <a:latin typeface="Calibri"/>
                        </a:rPr>
                        <a:t>Integration with </a:t>
                      </a:r>
                      <a:r>
                        <a:rPr lang="de-DE" sz="1000" b="1" i="0" u="none" strike="noStrike" dirty="0" smtClean="0">
                          <a:solidFill>
                            <a:srgbClr val="000000"/>
                          </a:solidFill>
                          <a:effectLst/>
                          <a:latin typeface="Calibri"/>
                        </a:rPr>
                        <a:t>spreadsheet</a:t>
                      </a:r>
                      <a:endParaRPr lang="de-DE" sz="1000" b="1" i="0" u="none" strike="noStrike" dirty="0">
                        <a:solidFill>
                          <a:srgbClr val="000000"/>
                        </a:solidFill>
                        <a:effectLst/>
                        <a:latin typeface="Calibri"/>
                      </a:endParaRPr>
                    </a:p>
                  </a:txBody>
                  <a:tcPr marL="10160" marR="10160" marT="10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1" i="0" u="none" strike="noStrike" dirty="0" smtClean="0">
                          <a:solidFill>
                            <a:srgbClr val="000000"/>
                          </a:solidFill>
                          <a:effectLst/>
                          <a:latin typeface="Calibri"/>
                        </a:rPr>
                        <a:t>Support </a:t>
                      </a:r>
                      <a:r>
                        <a:rPr lang="en-US" sz="1000" b="1" i="0" u="none" strike="noStrike" dirty="0">
                          <a:solidFill>
                            <a:srgbClr val="000000"/>
                          </a:solidFill>
                          <a:effectLst/>
                          <a:latin typeface="Calibri"/>
                        </a:rPr>
                        <a:t>for time series models</a:t>
                      </a:r>
                    </a:p>
                  </a:txBody>
                  <a:tcPr marL="10160" marR="10160" marT="10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1" i="0" u="none" strike="noStrike" dirty="0">
                          <a:solidFill>
                            <a:srgbClr val="000000"/>
                          </a:solidFill>
                          <a:effectLst/>
                          <a:latin typeface="Calibri"/>
                        </a:rPr>
                        <a:t>Non functional requirements</a:t>
                      </a:r>
                    </a:p>
                  </a:txBody>
                  <a:tcPr marL="10160" marR="10160" marT="10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000" b="1" i="0" u="none" strike="noStrike" dirty="0">
                          <a:solidFill>
                            <a:srgbClr val="000000"/>
                          </a:solidFill>
                          <a:effectLst/>
                          <a:latin typeface="Calibri"/>
                        </a:rPr>
                        <a:t>Cost / Availability</a:t>
                      </a:r>
                    </a:p>
                  </a:txBody>
                  <a:tcPr marL="10160" marR="10160" marT="1016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20">
                <a:tc>
                  <a:txBody>
                    <a:bodyPr/>
                    <a:lstStyle/>
                    <a:p>
                      <a:pPr algn="l" fontAlgn="t"/>
                      <a:r>
                        <a:rPr lang="de-DE" sz="1000" b="1" i="0" u="none" strike="noStrike" dirty="0">
                          <a:solidFill>
                            <a:srgbClr val="000000"/>
                          </a:solidFill>
                          <a:effectLst/>
                          <a:latin typeface="Calibri"/>
                        </a:rPr>
                        <a:t>Thesis Time-Series Tool</a:t>
                      </a:r>
                    </a:p>
                  </a:txBody>
                  <a:tcPr marL="10160" marR="10160" marT="1016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de-DE" sz="1000" b="1" i="0" u="none" strike="noStrike">
                          <a:solidFill>
                            <a:srgbClr val="FFFFFF"/>
                          </a:solidFill>
                          <a:effectLst/>
                          <a:latin typeface="Calibri"/>
                        </a:rPr>
                        <a:t>Easy</a:t>
                      </a:r>
                    </a:p>
                  </a:txBody>
                  <a:tcPr marL="10160" marR="10160" marT="10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algn="ctr" fontAlgn="t"/>
                      <a:r>
                        <a:rPr lang="de-DE" sz="1000" b="1" i="0" u="none" strike="noStrike">
                          <a:solidFill>
                            <a:srgbClr val="FFFFFF"/>
                          </a:solidFill>
                          <a:effectLst/>
                          <a:latin typeface="Calibri"/>
                        </a:rPr>
                        <a:t>Good</a:t>
                      </a:r>
                    </a:p>
                  </a:txBody>
                  <a:tcPr marL="10160" marR="10160" marT="10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algn="ctr" fontAlgn="t"/>
                      <a:r>
                        <a:rPr lang="de-DE" sz="1000" b="1" i="0" u="none" strike="noStrike" dirty="0">
                          <a:solidFill>
                            <a:srgbClr val="FFFFFF"/>
                          </a:solidFill>
                          <a:effectLst/>
                          <a:latin typeface="Calibri"/>
                        </a:rPr>
                        <a:t>Yes</a:t>
                      </a:r>
                    </a:p>
                  </a:txBody>
                  <a:tcPr marL="10160" marR="10160" marT="10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algn="ctr" fontAlgn="t"/>
                      <a:r>
                        <a:rPr lang="de-DE" sz="1000" b="1" i="0" u="none" strike="noStrike" dirty="0">
                          <a:solidFill>
                            <a:srgbClr val="000000"/>
                          </a:solidFill>
                          <a:effectLst/>
                          <a:latin typeface="Calibri"/>
                        </a:rPr>
                        <a:t>Moderate</a:t>
                      </a:r>
                    </a:p>
                  </a:txBody>
                  <a:tcPr marL="10160" marR="10160" marT="10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t"/>
                      <a:r>
                        <a:rPr lang="de-DE" sz="1000" b="1" i="0" u="none" strike="noStrike" dirty="0">
                          <a:solidFill>
                            <a:srgbClr val="FFFFFF"/>
                          </a:solidFill>
                          <a:effectLst/>
                          <a:latin typeface="Calibri"/>
                        </a:rPr>
                        <a:t>Good</a:t>
                      </a:r>
                    </a:p>
                  </a:txBody>
                  <a:tcPr marL="10160" marR="10160" marT="1016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algn="ctr" fontAlgn="t"/>
                      <a:r>
                        <a:rPr lang="de-DE" sz="1000" b="1" i="0" u="none" strike="noStrike" dirty="0">
                          <a:solidFill>
                            <a:srgbClr val="FFFFFF"/>
                          </a:solidFill>
                          <a:effectLst/>
                          <a:latin typeface="Calibri"/>
                        </a:rPr>
                        <a:t>Free</a:t>
                      </a:r>
                    </a:p>
                  </a:txBody>
                  <a:tcPr marL="10160" marR="10160" marT="1016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r>
            </a:tbl>
          </a:graphicData>
        </a:graphic>
      </p:graphicFrame>
    </p:spTree>
    <p:extLst>
      <p:ext uri="{BB962C8B-B14F-4D97-AF65-F5344CB8AC3E}">
        <p14:creationId xmlns:p14="http://schemas.microsoft.com/office/powerpoint/2010/main" val="80803521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000" dirty="0" smtClean="0"/>
              <a:t>Use case 2: </a:t>
            </a:r>
            <a:r>
              <a:rPr lang="en-US" sz="2000" b="1" dirty="0"/>
              <a:t>Transforming time-stamped data to time </a:t>
            </a:r>
            <a:r>
              <a:rPr lang="en-US" sz="2000" b="1" dirty="0" smtClean="0"/>
              <a:t>series</a:t>
            </a:r>
            <a:endParaRPr lang="de-DE" sz="2000" dirty="0"/>
          </a:p>
        </p:txBody>
      </p:sp>
      <p:sp>
        <p:nvSpPr>
          <p:cNvPr id="3" name="Content Placeholder 2"/>
          <p:cNvSpPr>
            <a:spLocks noGrp="1"/>
          </p:cNvSpPr>
          <p:nvPr>
            <p:ph idx="1"/>
          </p:nvPr>
        </p:nvSpPr>
        <p:spPr/>
        <p:txBody>
          <a:bodyPr/>
          <a:lstStyle/>
          <a:p>
            <a:pPr lvl="0"/>
            <a:r>
              <a:rPr lang="en-US" b="1" dirty="0" smtClean="0"/>
              <a:t>Transforming </a:t>
            </a:r>
            <a:r>
              <a:rPr lang="en-US" b="1" dirty="0"/>
              <a:t>time-stamped data to time </a:t>
            </a:r>
            <a:r>
              <a:rPr lang="en-US" b="1" dirty="0" smtClean="0"/>
              <a:t>series Using Map Reduce</a:t>
            </a:r>
            <a:endParaRPr lang="de-DE" b="1" dirty="0"/>
          </a:p>
          <a:p>
            <a:endParaRPr lang="en-US" dirty="0" smtClean="0"/>
          </a:p>
          <a:p>
            <a:endParaRPr lang="en-US" dirty="0"/>
          </a:p>
          <a:p>
            <a:endParaRPr lang="de-DE" dirty="0"/>
          </a:p>
        </p:txBody>
      </p:sp>
      <p:sp>
        <p:nvSpPr>
          <p:cNvPr id="4" name="Date Placeholder 3"/>
          <p:cNvSpPr>
            <a:spLocks noGrp="1"/>
          </p:cNvSpPr>
          <p:nvPr>
            <p:ph type="dt" sz="half" idx="10"/>
          </p:nvPr>
        </p:nvSpPr>
        <p:spPr/>
        <p:txBody>
          <a:bodyPr/>
          <a:lstStyle/>
          <a:p>
            <a:pPr>
              <a:defRPr/>
            </a:pPr>
            <a:r>
              <a:rPr lang="de-DE" smtClean="0">
                <a:solidFill>
                  <a:srgbClr val="FFFFFF"/>
                </a:solidFill>
              </a:rPr>
              <a:t>© sebis</a:t>
            </a:r>
            <a:endParaRPr lang="de-DE"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140122  </a:t>
            </a:r>
            <a:r>
              <a:rPr lang="en-US" dirty="0" smtClean="0">
                <a:solidFill>
                  <a:srgbClr val="FFFFFF"/>
                </a:solidFill>
              </a:rPr>
              <a:t>Kehinde Fawumi </a:t>
            </a:r>
            <a:r>
              <a:rPr lang="en-US" dirty="0" smtClean="0">
                <a:solidFill>
                  <a:srgbClr val="FFFFFF"/>
                </a:solidFill>
              </a:rPr>
              <a:t>Slides </a:t>
            </a:r>
            <a:r>
              <a:rPr lang="en-US" dirty="0" err="1" smtClean="0">
                <a:solidFill>
                  <a:srgbClr val="FFFFFF"/>
                </a:solidFill>
              </a:rPr>
              <a:t>sebis</a:t>
            </a:r>
            <a:r>
              <a:rPr lang="en-US" dirty="0" smtClean="0">
                <a:solidFill>
                  <a:srgbClr val="FFFFFF"/>
                </a:solidFill>
              </a:rPr>
              <a:t> 2014</a:t>
            </a:r>
            <a:endParaRPr lang="de-DE" dirty="0">
              <a:solidFill>
                <a:srgbClr val="FFFFFF"/>
              </a:solidFill>
            </a:endParaRPr>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solidFill>
                  <a:srgbClr val="FFFFFF"/>
                </a:solidFill>
              </a:rPr>
              <a:pPr>
                <a:defRPr/>
              </a:pPr>
              <a:t>48</a:t>
            </a:fld>
            <a:endParaRPr lang="de-DE" dirty="0">
              <a:solidFill>
                <a:srgbClr val="FFFFFF"/>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53" t="33648" r="12059" b="24940"/>
          <a:stretch/>
        </p:blipFill>
        <p:spPr bwMode="auto">
          <a:xfrm>
            <a:off x="381000" y="1828800"/>
            <a:ext cx="820535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64657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7" y="152731"/>
            <a:ext cx="7535885" cy="720725"/>
          </a:xfrm>
        </p:spPr>
        <p:txBody>
          <a:bodyPr/>
          <a:lstStyle/>
          <a:p>
            <a:r>
              <a:rPr lang="en-US" dirty="0"/>
              <a:t>Activity Diagram: Generic Overview of Time Series Transform - </a:t>
            </a:r>
            <a:r>
              <a:rPr lang="en-US" dirty="0" smtClean="0"/>
              <a:t>Analyze </a:t>
            </a:r>
            <a:r>
              <a:rPr lang="en-US" dirty="0"/>
              <a:t>- Visualize </a:t>
            </a:r>
            <a:r>
              <a:rPr lang="en-US" dirty="0" smtClean="0"/>
              <a:t>interactions</a:t>
            </a:r>
            <a:endParaRPr lang="de-DE" dirty="0"/>
          </a:p>
        </p:txBody>
      </p:sp>
      <p:sp>
        <p:nvSpPr>
          <p:cNvPr id="4" name="Date Placeholder 3"/>
          <p:cNvSpPr>
            <a:spLocks noGrp="1"/>
          </p:cNvSpPr>
          <p:nvPr>
            <p:ph type="dt" sz="half" idx="10"/>
          </p:nvPr>
        </p:nvSpPr>
        <p:spPr/>
        <p:txBody>
          <a:bodyPr/>
          <a:lstStyle/>
          <a:p>
            <a:pPr>
              <a:defRPr/>
            </a:pPr>
            <a:r>
              <a:rPr lang="de-DE" smtClean="0">
                <a:solidFill>
                  <a:srgbClr val="FFFFFF"/>
                </a:solidFill>
              </a:rPr>
              <a:t>© sebis</a:t>
            </a:r>
            <a:endParaRPr lang="de-DE"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140122  </a:t>
            </a:r>
            <a:r>
              <a:rPr lang="en-US" dirty="0" smtClean="0">
                <a:solidFill>
                  <a:srgbClr val="FFFFFF"/>
                </a:solidFill>
              </a:rPr>
              <a:t>Kehinde Fawumi </a:t>
            </a:r>
            <a:r>
              <a:rPr lang="en-US" dirty="0" smtClean="0">
                <a:solidFill>
                  <a:srgbClr val="FFFFFF"/>
                </a:solidFill>
              </a:rPr>
              <a:t>Slides </a:t>
            </a:r>
            <a:r>
              <a:rPr lang="en-US" dirty="0" err="1" smtClean="0">
                <a:solidFill>
                  <a:srgbClr val="FFFFFF"/>
                </a:solidFill>
              </a:rPr>
              <a:t>sebis</a:t>
            </a:r>
            <a:r>
              <a:rPr lang="en-US" dirty="0" smtClean="0">
                <a:solidFill>
                  <a:srgbClr val="FFFFFF"/>
                </a:solidFill>
              </a:rPr>
              <a:t> 2014</a:t>
            </a:r>
            <a:endParaRPr lang="de-DE" dirty="0">
              <a:solidFill>
                <a:srgbClr val="FFFFFF"/>
              </a:solidFill>
            </a:endParaRPr>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solidFill>
                  <a:srgbClr val="FFFFFF"/>
                </a:solidFill>
              </a:rPr>
              <a:pPr>
                <a:defRPr/>
              </a:pPr>
              <a:t>49</a:t>
            </a:fld>
            <a:endParaRPr lang="de-DE" dirty="0">
              <a:solidFill>
                <a:srgbClr val="FFFFFF"/>
              </a:solidFill>
            </a:endParaRPr>
          </a:p>
        </p:txBody>
      </p:sp>
      <p:pic>
        <p:nvPicPr>
          <p:cNvPr id="1026" name="Picture 2" descr="C:\Users\FAWUMIK.G02\Dropbox\Masters Thesis\MT - Personal\Time-Series\images\Activity Diagrams\system_over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1485900"/>
            <a:ext cx="768667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267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5</a:t>
            </a:fld>
            <a:endParaRPr lang="de-DE" dirty="0"/>
          </a:p>
        </p:txBody>
      </p:sp>
      <p:pic>
        <p:nvPicPr>
          <p:cNvPr id="7" name="Picture 2" descr="http://www.2muchvector.com/items_images/1276108177officegir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11" y="1828800"/>
            <a:ext cx="3429000" cy="3352801"/>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ige Legende 2372"/>
          <p:cNvSpPr/>
          <p:nvPr/>
        </p:nvSpPr>
        <p:spPr bwMode="auto">
          <a:xfrm>
            <a:off x="4754211" y="1524000"/>
            <a:ext cx="2971800" cy="2209800"/>
          </a:xfrm>
          <a:prstGeom prst="wedgeRectCallout">
            <a:avLst>
              <a:gd name="adj1" fmla="val -64280"/>
              <a:gd name="adj2" fmla="val -25211"/>
            </a:avLst>
          </a:prstGeom>
          <a:solidFill>
            <a:schemeClr val="accent4">
              <a:alpha val="80000"/>
            </a:schemeClr>
          </a:solidFill>
        </p:spPr>
        <p:style>
          <a:lnRef idx="2">
            <a:schemeClr val="accent2">
              <a:shade val="50000"/>
            </a:schemeClr>
          </a:lnRef>
          <a:fillRef idx="1">
            <a:schemeClr val="accent2"/>
          </a:fillRef>
          <a:effectRef idx="0">
            <a:schemeClr val="accent2"/>
          </a:effectRef>
          <a:fontRef idx="minor">
            <a:schemeClr val="lt1"/>
          </a:fontRef>
        </p:style>
        <p:txBody>
          <a:bodyPr/>
          <a:lstStyle/>
          <a:p>
            <a:pPr lvl="0">
              <a:defRPr/>
            </a:pPr>
            <a:r>
              <a:rPr lang="de-DE" altLang="ja-JP" sz="2000" b="1" dirty="0" smtClean="0">
                <a:solidFill>
                  <a:srgbClr val="F2F2F2"/>
                </a:solidFill>
                <a:latin typeface="Fujitsu Sans" pitchFamily="34" charset="0"/>
                <a:ea typeface="ＭＳ Ｐゴシック" pitchFamily="34" charset="-128"/>
              </a:rPr>
              <a:t>Business Operations</a:t>
            </a:r>
            <a:endParaRPr lang="de-DE" altLang="ja-JP" sz="3600" b="1" dirty="0">
              <a:solidFill>
                <a:srgbClr val="F2F2F2"/>
              </a:solidFill>
              <a:latin typeface="Fujitsu Sans" pitchFamily="34" charset="0"/>
              <a:ea typeface="ＭＳ Ｐゴシック" pitchFamily="34" charset="-128"/>
            </a:endParaRPr>
          </a:p>
          <a:p>
            <a:pPr>
              <a:defRPr/>
            </a:pPr>
            <a:endParaRPr lang="de-DE" altLang="ja-JP" sz="1200" b="1" dirty="0" smtClean="0">
              <a:solidFill>
                <a:srgbClr val="F2F2F2"/>
              </a:solidFill>
              <a:latin typeface="Fujitsu Sans" pitchFamily="34" charset="0"/>
              <a:ea typeface="ＭＳ Ｐゴシック" pitchFamily="34" charset="-128"/>
            </a:endParaRPr>
          </a:p>
          <a:p>
            <a:pPr marL="171450" indent="-171450">
              <a:buFont typeface="Arial" panose="020B0604020202020204" pitchFamily="34" charset="0"/>
              <a:buChar char="•"/>
            </a:pPr>
            <a:r>
              <a:rPr lang="en-US" sz="1600" dirty="0" smtClean="0"/>
              <a:t>Needs to analyze </a:t>
            </a:r>
            <a:r>
              <a:rPr lang="en-US" sz="1600" dirty="0"/>
              <a:t>h</a:t>
            </a:r>
            <a:r>
              <a:rPr lang="en-US" sz="1600" dirty="0" smtClean="0"/>
              <a:t>uge number of transaction data</a:t>
            </a:r>
          </a:p>
          <a:p>
            <a:pPr marL="171450" lvl="0" indent="-171450">
              <a:buFont typeface="Arial" panose="020B0604020202020204" pitchFamily="34" charset="0"/>
              <a:buChar char="•"/>
            </a:pPr>
            <a:r>
              <a:rPr lang="en-US" sz="1600" dirty="0" smtClean="0"/>
              <a:t>No programming skills</a:t>
            </a:r>
            <a:endParaRPr lang="en-US" sz="1600" dirty="0"/>
          </a:p>
          <a:p>
            <a:pPr marL="171450" lvl="0" indent="-171450">
              <a:buFont typeface="Arial" panose="020B0604020202020204" pitchFamily="34" charset="0"/>
              <a:buChar char="•"/>
            </a:pPr>
            <a:r>
              <a:rPr lang="en-US" sz="1600" dirty="0" smtClean="0"/>
              <a:t>Needs to frequently update the analysis</a:t>
            </a:r>
            <a:endParaRPr lang="en-US" sz="1600" dirty="0"/>
          </a:p>
        </p:txBody>
      </p:sp>
      <p:grpSp>
        <p:nvGrpSpPr>
          <p:cNvPr id="13" name="Group 12"/>
          <p:cNvGrpSpPr/>
          <p:nvPr/>
        </p:nvGrpSpPr>
        <p:grpSpPr>
          <a:xfrm>
            <a:off x="4583008" y="3881893"/>
            <a:ext cx="3200400" cy="1446008"/>
            <a:chOff x="4095997" y="3785901"/>
            <a:chExt cx="3200400" cy="1446008"/>
          </a:xfrm>
        </p:grpSpPr>
        <p:sp>
          <p:nvSpPr>
            <p:cNvPr id="12" name="Rechteck 3"/>
            <p:cNvSpPr/>
            <p:nvPr/>
          </p:nvSpPr>
          <p:spPr>
            <a:xfrm>
              <a:off x="4267201" y="3785901"/>
              <a:ext cx="2971800" cy="512966"/>
            </a:xfrm>
            <a:prstGeom prst="rect">
              <a:avLst/>
            </a:prstGeom>
            <a:solidFill>
              <a:schemeClr val="accent4">
                <a:alpha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400" b="1" dirty="0" smtClean="0"/>
                <a:t>Available Tools are targeted at skilled professionals</a:t>
              </a:r>
              <a:endParaRPr lang="de-DE" sz="1400" b="1" dirty="0">
                <a:solidFill>
                  <a:schemeClr val="bg1">
                    <a:lumMod val="95000"/>
                  </a:schemeClr>
                </a:solidFill>
                <a:latin typeface="Fujitsu Sans" pitchFamily="34" charset="0"/>
              </a:endParaRPr>
            </a:p>
          </p:txBody>
        </p:sp>
        <p:pic>
          <p:nvPicPr>
            <p:cNvPr id="3074" name="Picture 2" descr="Image result for R Language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997" y="4429423"/>
              <a:ext cx="711127" cy="53779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0397" y="4317128"/>
              <a:ext cx="726017" cy="91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21316" b="26165"/>
            <a:stretch/>
          </p:blipFill>
          <p:spPr bwMode="auto">
            <a:xfrm>
              <a:off x="6000997" y="4399166"/>
              <a:ext cx="1295400" cy="68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AutoShape 6" descr="Image result for exclamation mark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27790" t="8026" r="29544" b="8558"/>
          <a:stretch/>
        </p:blipFill>
        <p:spPr bwMode="auto">
          <a:xfrm>
            <a:off x="3200400" y="1580408"/>
            <a:ext cx="914400" cy="207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hteck 3"/>
          <p:cNvSpPr/>
          <p:nvPr/>
        </p:nvSpPr>
        <p:spPr>
          <a:xfrm>
            <a:off x="4754212" y="5374226"/>
            <a:ext cx="2990215" cy="874174"/>
          </a:xfrm>
          <a:prstGeom prst="rect">
            <a:avLst/>
          </a:prstGeom>
          <a:solidFill>
            <a:schemeClr val="accent4">
              <a:alpha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r>
              <a:rPr lang="en-US" sz="1400" dirty="0"/>
              <a:t>E</a:t>
            </a:r>
            <a:r>
              <a:rPr lang="en-US" sz="1400" dirty="0" smtClean="0"/>
              <a:t>nd </a:t>
            </a:r>
            <a:r>
              <a:rPr lang="en-US" sz="1400" dirty="0"/>
              <a:t>users </a:t>
            </a:r>
            <a:r>
              <a:rPr lang="en-US" sz="1400" dirty="0" smtClean="0"/>
              <a:t>play a key role in validating </a:t>
            </a:r>
            <a:r>
              <a:rPr lang="en-US" sz="1400" dirty="0"/>
              <a:t>the </a:t>
            </a:r>
            <a:r>
              <a:rPr lang="en-US" sz="1400" dirty="0" smtClean="0"/>
              <a:t>utility </a:t>
            </a:r>
            <a:r>
              <a:rPr lang="en-US" sz="1400" dirty="0"/>
              <a:t>and interactivity of time series </a:t>
            </a:r>
            <a:r>
              <a:rPr lang="en-US" sz="1400" dirty="0" smtClean="0"/>
              <a:t>tools.</a:t>
            </a:r>
            <a:endParaRPr lang="de-DE" sz="1400" dirty="0">
              <a:solidFill>
                <a:schemeClr val="bg1">
                  <a:lumMod val="95000"/>
                </a:schemeClr>
              </a:solidFill>
              <a:latin typeface="Fujitsu Sans" pitchFamily="34" charset="0"/>
            </a:endParaRPr>
          </a:p>
        </p:txBody>
      </p:sp>
    </p:spTree>
    <p:extLst>
      <p:ext uri="{BB962C8B-B14F-4D97-AF65-F5344CB8AC3E}">
        <p14:creationId xmlns:p14="http://schemas.microsoft.com/office/powerpoint/2010/main" val="1277359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Use Case 2</a:t>
            </a:r>
            <a:r>
              <a:rPr lang="en-US" sz="2000" dirty="0"/>
              <a:t>: Transformation of time-stamped data to Time Series </a:t>
            </a:r>
            <a:r>
              <a:rPr lang="en-US" sz="2000" dirty="0" smtClean="0"/>
              <a:t/>
            </a:r>
            <a:br>
              <a:rPr lang="en-US" sz="2000" dirty="0" smtClean="0"/>
            </a:br>
            <a:r>
              <a:rPr lang="en-US" sz="2000" dirty="0" smtClean="0"/>
              <a:t>Activity Diagram</a:t>
            </a:r>
            <a:endParaRPr lang="de-DE" sz="2000" dirty="0"/>
          </a:p>
        </p:txBody>
      </p:sp>
      <p:sp>
        <p:nvSpPr>
          <p:cNvPr id="4" name="Date Placeholder 3"/>
          <p:cNvSpPr>
            <a:spLocks noGrp="1"/>
          </p:cNvSpPr>
          <p:nvPr>
            <p:ph type="dt" sz="half" idx="10"/>
          </p:nvPr>
        </p:nvSpPr>
        <p:spPr/>
        <p:txBody>
          <a:bodyPr/>
          <a:lstStyle/>
          <a:p>
            <a:pPr>
              <a:defRPr/>
            </a:pPr>
            <a:r>
              <a:rPr lang="de-DE" smtClean="0">
                <a:solidFill>
                  <a:srgbClr val="FFFFFF"/>
                </a:solidFill>
              </a:rPr>
              <a:t>© sebis</a:t>
            </a:r>
            <a:endParaRPr lang="de-DE"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140122  </a:t>
            </a:r>
            <a:r>
              <a:rPr lang="en-US" dirty="0" smtClean="0">
                <a:solidFill>
                  <a:srgbClr val="FFFFFF"/>
                </a:solidFill>
              </a:rPr>
              <a:t>Kehinde Fawumi </a:t>
            </a:r>
            <a:r>
              <a:rPr lang="en-US" dirty="0" smtClean="0">
                <a:solidFill>
                  <a:srgbClr val="FFFFFF"/>
                </a:solidFill>
              </a:rPr>
              <a:t>Slides </a:t>
            </a:r>
            <a:r>
              <a:rPr lang="en-US" dirty="0" err="1" smtClean="0">
                <a:solidFill>
                  <a:srgbClr val="FFFFFF"/>
                </a:solidFill>
              </a:rPr>
              <a:t>sebis</a:t>
            </a:r>
            <a:r>
              <a:rPr lang="en-US" dirty="0" smtClean="0">
                <a:solidFill>
                  <a:srgbClr val="FFFFFF"/>
                </a:solidFill>
              </a:rPr>
              <a:t> 2014</a:t>
            </a:r>
            <a:endParaRPr lang="de-DE" dirty="0">
              <a:solidFill>
                <a:srgbClr val="FFFFFF"/>
              </a:solidFill>
            </a:endParaRPr>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solidFill>
                  <a:srgbClr val="FFFFFF"/>
                </a:solidFill>
              </a:rPr>
              <a:pPr>
                <a:defRPr/>
              </a:pPr>
              <a:t>50</a:t>
            </a:fld>
            <a:endParaRPr lang="de-DE" dirty="0">
              <a:solidFill>
                <a:srgbClr val="FFFFFF"/>
              </a:solidFill>
            </a:endParaRPr>
          </a:p>
        </p:txBody>
      </p:sp>
      <p:pic>
        <p:nvPicPr>
          <p:cNvPr id="3074" name="Picture 2" descr="C:\Users\FAWUMIK.G02\Dropbox\Masters Thesis\MT - Personal\Time-Series\images\Activity Diagrams\Transforming time-stamped 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71613"/>
            <a:ext cx="8856663" cy="391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7486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Use Case </a:t>
            </a:r>
            <a:r>
              <a:rPr lang="en-US" sz="2000" dirty="0"/>
              <a:t>3: Analyzing Time-Series </a:t>
            </a:r>
            <a:r>
              <a:rPr lang="en-US" sz="2000" dirty="0" smtClean="0"/>
              <a:t>Data</a:t>
            </a:r>
            <a:br>
              <a:rPr lang="en-US" sz="2000" dirty="0" smtClean="0"/>
            </a:br>
            <a:r>
              <a:rPr lang="en-US" sz="2000" dirty="0" smtClean="0"/>
              <a:t>Activity Diagram</a:t>
            </a:r>
            <a:endParaRPr lang="de-DE" sz="2000" dirty="0"/>
          </a:p>
        </p:txBody>
      </p:sp>
      <p:sp>
        <p:nvSpPr>
          <p:cNvPr id="4" name="Date Placeholder 3"/>
          <p:cNvSpPr>
            <a:spLocks noGrp="1"/>
          </p:cNvSpPr>
          <p:nvPr>
            <p:ph type="dt" sz="half" idx="10"/>
          </p:nvPr>
        </p:nvSpPr>
        <p:spPr/>
        <p:txBody>
          <a:bodyPr/>
          <a:lstStyle/>
          <a:p>
            <a:pPr>
              <a:defRPr/>
            </a:pPr>
            <a:r>
              <a:rPr lang="de-DE" smtClean="0">
                <a:solidFill>
                  <a:srgbClr val="FFFFFF"/>
                </a:solidFill>
              </a:rPr>
              <a:t>© sebis</a:t>
            </a:r>
            <a:endParaRPr lang="de-DE"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140122  </a:t>
            </a:r>
            <a:r>
              <a:rPr lang="en-US" dirty="0" smtClean="0">
                <a:solidFill>
                  <a:srgbClr val="FFFFFF"/>
                </a:solidFill>
              </a:rPr>
              <a:t>Kehinde Fawumi </a:t>
            </a:r>
            <a:r>
              <a:rPr lang="en-US" dirty="0" smtClean="0">
                <a:solidFill>
                  <a:srgbClr val="FFFFFF"/>
                </a:solidFill>
              </a:rPr>
              <a:t>Slides </a:t>
            </a:r>
            <a:r>
              <a:rPr lang="en-US" dirty="0" err="1" smtClean="0">
                <a:solidFill>
                  <a:srgbClr val="FFFFFF"/>
                </a:solidFill>
              </a:rPr>
              <a:t>sebis</a:t>
            </a:r>
            <a:r>
              <a:rPr lang="en-US" dirty="0" smtClean="0">
                <a:solidFill>
                  <a:srgbClr val="FFFFFF"/>
                </a:solidFill>
              </a:rPr>
              <a:t> 2014</a:t>
            </a:r>
            <a:endParaRPr lang="de-DE" dirty="0">
              <a:solidFill>
                <a:srgbClr val="FFFFFF"/>
              </a:solidFill>
            </a:endParaRPr>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solidFill>
                  <a:srgbClr val="FFFFFF"/>
                </a:solidFill>
              </a:rPr>
              <a:pPr>
                <a:defRPr/>
              </a:pPr>
              <a:t>51</a:t>
            </a:fld>
            <a:endParaRPr lang="de-DE" dirty="0">
              <a:solidFill>
                <a:srgbClr val="FFFFFF"/>
              </a:solidFill>
            </a:endParaRPr>
          </a:p>
        </p:txBody>
      </p:sp>
      <p:pic>
        <p:nvPicPr>
          <p:cNvPr id="1026" name="Picture 2" descr="C:\Users\FAWUMIK.G02\Dropbox\Masters Thesis\MT - Personal\Time-Series\images\Anayzing timeser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36054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52600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6</a:t>
            </a:fld>
            <a:endParaRPr lang="de-DE" dirty="0"/>
          </a:p>
        </p:txBody>
      </p:sp>
      <p:sp>
        <p:nvSpPr>
          <p:cNvPr id="9" name="Rechteck 3"/>
          <p:cNvSpPr/>
          <p:nvPr/>
        </p:nvSpPr>
        <p:spPr>
          <a:xfrm>
            <a:off x="381000" y="1143000"/>
            <a:ext cx="6967726" cy="2819400"/>
          </a:xfrm>
          <a:prstGeom prst="rect">
            <a:avLst/>
          </a:prstGeom>
          <a:solidFill>
            <a:schemeClr val="accent4">
              <a:alpha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marL="285750" indent="-285750">
              <a:buFont typeface="Arial" panose="020B0604020202020204" pitchFamily="34" charset="0"/>
              <a:buChar char="•"/>
            </a:pPr>
            <a:r>
              <a:rPr lang="en-US" sz="1600" kern="0" dirty="0" smtClean="0"/>
              <a:t>Scenarios:</a:t>
            </a:r>
          </a:p>
          <a:p>
            <a:pPr marL="742950" lvl="1" indent="-285750">
              <a:buFont typeface="Arial" panose="020B0604020202020204" pitchFamily="34" charset="0"/>
              <a:buChar char="•"/>
            </a:pPr>
            <a:r>
              <a:rPr lang="en-US" sz="1600" kern="0" dirty="0" smtClean="0"/>
              <a:t>Wal-Mart </a:t>
            </a:r>
            <a:r>
              <a:rPr lang="en-US" sz="1600" kern="0" dirty="0"/>
              <a:t>wants to </a:t>
            </a:r>
            <a:r>
              <a:rPr lang="en-US" sz="1600" b="1" kern="0" dirty="0"/>
              <a:t>perform location-based analysis </a:t>
            </a:r>
            <a:r>
              <a:rPr lang="en-US" sz="1600" kern="0" dirty="0"/>
              <a:t>of the over </a:t>
            </a:r>
            <a:r>
              <a:rPr lang="en-US" sz="1600" kern="0" dirty="0" smtClean="0"/>
              <a:t/>
            </a:r>
            <a:br>
              <a:rPr lang="en-US" sz="1600" kern="0" dirty="0" smtClean="0"/>
            </a:br>
            <a:r>
              <a:rPr lang="en-US" sz="1600" b="1" kern="0" dirty="0" smtClean="0"/>
              <a:t>1 </a:t>
            </a:r>
            <a:r>
              <a:rPr lang="en-US" sz="1600" b="1" kern="0" dirty="0"/>
              <a:t>million hourly </a:t>
            </a:r>
            <a:r>
              <a:rPr lang="en-US" sz="1600" b="1" kern="0" dirty="0" smtClean="0"/>
              <a:t>transactions</a:t>
            </a:r>
            <a:endParaRPr lang="en-US" sz="1600" b="1" kern="0" dirty="0"/>
          </a:p>
          <a:p>
            <a:pPr marL="742950" lvl="1" indent="-285750">
              <a:buFont typeface="Arial" panose="020B0604020202020204" pitchFamily="34" charset="0"/>
              <a:buChar char="•"/>
            </a:pPr>
            <a:r>
              <a:rPr lang="en-US" sz="1600" kern="0" dirty="0"/>
              <a:t>Facebook wants to </a:t>
            </a:r>
            <a:r>
              <a:rPr lang="en-US" sz="1600" b="1" kern="0" dirty="0"/>
              <a:t>forecast</a:t>
            </a:r>
            <a:r>
              <a:rPr lang="en-US" sz="1600" kern="0" dirty="0"/>
              <a:t> how many millions of </a:t>
            </a:r>
            <a:r>
              <a:rPr lang="en-US" sz="1600" b="1" kern="0" dirty="0"/>
              <a:t>photos users will upload</a:t>
            </a:r>
            <a:r>
              <a:rPr lang="en-US" sz="1600" kern="0" dirty="0"/>
              <a:t> in the future; etc. </a:t>
            </a:r>
          </a:p>
          <a:p>
            <a:pPr marL="742950" lvl="1" indent="-285750">
              <a:buFont typeface="Arial" panose="020B0604020202020204" pitchFamily="34" charset="0"/>
              <a:buChar char="•"/>
            </a:pPr>
            <a:r>
              <a:rPr lang="en-US" sz="1600" kern="0" dirty="0" smtClean="0"/>
              <a:t>A </a:t>
            </a:r>
            <a:r>
              <a:rPr lang="en-US" sz="1600" kern="0" dirty="0"/>
              <a:t>grocery store performing an </a:t>
            </a:r>
            <a:r>
              <a:rPr lang="en-US" sz="1600" b="1" kern="0" dirty="0"/>
              <a:t>analysis on daily sales</a:t>
            </a:r>
            <a:r>
              <a:rPr lang="en-US" sz="1600" kern="0" dirty="0"/>
              <a:t> of a </a:t>
            </a:r>
            <a:r>
              <a:rPr lang="en-US" sz="1600" kern="0" dirty="0" smtClean="0"/>
              <a:t>product</a:t>
            </a:r>
          </a:p>
          <a:p>
            <a:pPr marL="742950" lvl="1" indent="-285750">
              <a:buFont typeface="Arial" panose="020B0604020202020204" pitchFamily="34" charset="0"/>
              <a:buChar char="•"/>
            </a:pPr>
            <a:r>
              <a:rPr lang="en-US" sz="1600" kern="0" dirty="0" smtClean="0"/>
              <a:t>A </a:t>
            </a:r>
            <a:r>
              <a:rPr lang="en-US" sz="1600" kern="0" dirty="0"/>
              <a:t>farmer tracking the </a:t>
            </a:r>
            <a:r>
              <a:rPr lang="en-US" sz="1600" b="1" kern="0" dirty="0"/>
              <a:t>number of crops harvested daily </a:t>
            </a:r>
            <a:r>
              <a:rPr lang="en-US" sz="1600" kern="0" dirty="0"/>
              <a:t>etc. </a:t>
            </a:r>
            <a:endParaRPr lang="en-US" sz="1600" kern="0" dirty="0" smtClean="0"/>
          </a:p>
          <a:p>
            <a:pPr marL="285750" indent="-285750">
              <a:buFont typeface="Arial" panose="020B0604020202020204" pitchFamily="34" charset="0"/>
              <a:buChar char="•"/>
            </a:pPr>
            <a:endParaRPr lang="en-US" sz="1600" kern="0" dirty="0"/>
          </a:p>
          <a:p>
            <a:pPr marL="285750" indent="-285750">
              <a:buFont typeface="Arial" panose="020B0604020202020204" pitchFamily="34" charset="0"/>
              <a:buChar char="•"/>
            </a:pPr>
            <a:r>
              <a:rPr lang="en-US" sz="1600" dirty="0"/>
              <a:t>Often, </a:t>
            </a:r>
            <a:r>
              <a:rPr lang="en-US" sz="1600" dirty="0" smtClean="0"/>
              <a:t>‘end-user programmers’ </a:t>
            </a:r>
            <a:r>
              <a:rPr lang="en-US" sz="1600" dirty="0"/>
              <a:t>have a different set of requirements </a:t>
            </a:r>
            <a:r>
              <a:rPr lang="en-US" sz="1600" dirty="0" smtClean="0"/>
              <a:t>and should be enabled to accomplish them.</a:t>
            </a:r>
            <a:endParaRPr lang="en-US" sz="1600" kern="0" dirty="0"/>
          </a:p>
        </p:txBody>
      </p:sp>
    </p:spTree>
    <p:extLst>
      <p:ext uri="{BB962C8B-B14F-4D97-AF65-F5344CB8AC3E}">
        <p14:creationId xmlns:p14="http://schemas.microsoft.com/office/powerpoint/2010/main" val="170004918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7</a:t>
            </a:fld>
            <a:endParaRPr lang="de-DE" dirty="0"/>
          </a:p>
        </p:txBody>
      </p:sp>
      <p:grpSp>
        <p:nvGrpSpPr>
          <p:cNvPr id="15" name="Group 14"/>
          <p:cNvGrpSpPr/>
          <p:nvPr/>
        </p:nvGrpSpPr>
        <p:grpSpPr>
          <a:xfrm>
            <a:off x="457200" y="909609"/>
            <a:ext cx="3510410" cy="2343535"/>
            <a:chOff x="1600200" y="1085465"/>
            <a:chExt cx="3510410" cy="2343535"/>
          </a:xfrm>
        </p:grpSpPr>
        <p:sp>
          <p:nvSpPr>
            <p:cNvPr id="7" name="Rechteckige Legende 2375"/>
            <p:cNvSpPr/>
            <p:nvPr/>
          </p:nvSpPr>
          <p:spPr bwMode="auto">
            <a:xfrm>
              <a:off x="1600200" y="1392670"/>
              <a:ext cx="3419850" cy="996804"/>
            </a:xfrm>
            <a:prstGeom prst="wedgeRectCallout">
              <a:avLst>
                <a:gd name="adj1" fmla="val -49565"/>
                <a:gd name="adj2" fmla="val -18275"/>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600" dirty="0" smtClean="0">
                  <a:solidFill>
                    <a:srgbClr val="FFFFFF"/>
                  </a:solidFill>
                </a:rPr>
                <a:t>What </a:t>
              </a:r>
              <a:r>
                <a:rPr lang="en-US" sz="1600" dirty="0">
                  <a:solidFill>
                    <a:srgbClr val="FFFFFF"/>
                  </a:solidFill>
                </a:rPr>
                <a:t>are Time-series and </a:t>
              </a:r>
              <a:r>
                <a:rPr lang="en-US" sz="1600" dirty="0" smtClean="0">
                  <a:solidFill>
                    <a:srgbClr val="FFFFFF"/>
                  </a:solidFill>
                </a:rPr>
                <a:t/>
              </a:r>
              <a:br>
                <a:rPr lang="en-US" sz="1600" dirty="0" smtClean="0">
                  <a:solidFill>
                    <a:srgbClr val="FFFFFF"/>
                  </a:solidFill>
                </a:rPr>
              </a:br>
              <a:r>
                <a:rPr lang="en-US" sz="1600" dirty="0" smtClean="0">
                  <a:solidFill>
                    <a:srgbClr val="FFFFFF"/>
                  </a:solidFill>
                </a:rPr>
                <a:t>what </a:t>
              </a:r>
              <a:r>
                <a:rPr lang="en-US" sz="1600" dirty="0">
                  <a:solidFill>
                    <a:srgbClr val="FFFFFF"/>
                  </a:solidFill>
                </a:rPr>
                <a:t>features </a:t>
              </a:r>
              <a:r>
                <a:rPr lang="en-US" sz="1600" dirty="0" smtClean="0">
                  <a:solidFill>
                    <a:srgbClr val="FFFFFF"/>
                  </a:solidFill>
                </a:rPr>
                <a:t>distinguish </a:t>
              </a:r>
              <a:br>
                <a:rPr lang="en-US" sz="1600" dirty="0" smtClean="0">
                  <a:solidFill>
                    <a:srgbClr val="FFFFFF"/>
                  </a:solidFill>
                </a:rPr>
              </a:br>
              <a:r>
                <a:rPr lang="en-US" sz="1600" dirty="0" smtClean="0">
                  <a:solidFill>
                    <a:srgbClr val="FFFFFF"/>
                  </a:solidFill>
                </a:rPr>
                <a:t>them </a:t>
              </a:r>
              <a:r>
                <a:rPr lang="en-US" sz="1600" dirty="0">
                  <a:solidFill>
                    <a:srgbClr val="FFFFFF"/>
                  </a:solidFill>
                </a:rPr>
                <a:t>from other data </a:t>
              </a:r>
              <a:r>
                <a:rPr lang="en-US" sz="1600" dirty="0" smtClean="0">
                  <a:solidFill>
                    <a:srgbClr val="FFFFFF"/>
                  </a:solidFill>
                </a:rPr>
                <a:t>types?</a:t>
              </a:r>
              <a:endParaRPr lang="en-US" sz="1600" dirty="0">
                <a:solidFill>
                  <a:srgbClr val="FFFFFF"/>
                </a:solidFill>
              </a:endParaRPr>
            </a:p>
          </p:txBody>
        </p:sp>
        <p:sp>
          <p:nvSpPr>
            <p:cNvPr id="8" name="Rechteckige Legende 2375"/>
            <p:cNvSpPr/>
            <p:nvPr/>
          </p:nvSpPr>
          <p:spPr bwMode="auto">
            <a:xfrm>
              <a:off x="1600200" y="2533651"/>
              <a:ext cx="3419850" cy="655722"/>
            </a:xfrm>
            <a:prstGeom prst="wedgeRectCallout">
              <a:avLst>
                <a:gd name="adj1" fmla="val -50162"/>
                <a:gd name="adj2" fmla="val -19672"/>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400" dirty="0">
                  <a:solidFill>
                    <a:srgbClr val="FFFFFF"/>
                  </a:solidFill>
                </a:rPr>
                <a:t>How common are time-series </a:t>
              </a:r>
              <a:r>
                <a:rPr lang="en-US" sz="1400" dirty="0" smtClean="0">
                  <a:solidFill>
                    <a:srgbClr val="FFFFFF"/>
                  </a:solidFill>
                </a:rPr>
                <a:t/>
              </a:r>
              <a:br>
                <a:rPr lang="en-US" sz="1400" dirty="0" smtClean="0">
                  <a:solidFill>
                    <a:srgbClr val="FFFFFF"/>
                  </a:solidFill>
                </a:rPr>
              </a:br>
              <a:r>
                <a:rPr lang="en-US" sz="1400" dirty="0" smtClean="0">
                  <a:solidFill>
                    <a:srgbClr val="FFFFFF"/>
                  </a:solidFill>
                </a:rPr>
                <a:t>patterns </a:t>
              </a:r>
              <a:r>
                <a:rPr lang="en-US" sz="1400" dirty="0">
                  <a:solidFill>
                    <a:srgbClr val="FFFFFF"/>
                  </a:solidFill>
                </a:rPr>
                <a:t>in spreadsheets today? </a:t>
              </a:r>
            </a:p>
          </p:txBody>
        </p:sp>
        <p:sp>
          <p:nvSpPr>
            <p:cNvPr id="11" name="TextBox 10"/>
            <p:cNvSpPr txBox="1"/>
            <p:nvPr/>
          </p:nvSpPr>
          <p:spPr>
            <a:xfrm>
              <a:off x="4355275" y="1085465"/>
              <a:ext cx="755335"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9600" b="1" dirty="0" smtClean="0">
                  <a:solidFill>
                    <a:schemeClr val="accent4">
                      <a:lumMod val="10000"/>
                      <a:lumOff val="90000"/>
                    </a:schemeClr>
                  </a:solidFill>
                  <a:latin typeface="Calibri" panose="020F0502020204030204" pitchFamily="34" charset="0"/>
                  <a:cs typeface="Times New Roman" panose="02020603050405020304" pitchFamily="18" charset="0"/>
                </a:rPr>
                <a:t>?</a:t>
              </a:r>
            </a:p>
          </p:txBody>
        </p:sp>
        <p:sp>
          <p:nvSpPr>
            <p:cNvPr id="12" name="TextBox 11"/>
            <p:cNvSpPr txBox="1"/>
            <p:nvPr/>
          </p:nvSpPr>
          <p:spPr>
            <a:xfrm>
              <a:off x="4419600" y="2321004"/>
              <a:ext cx="577402" cy="11079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6600" b="1" dirty="0" smtClean="0">
                  <a:solidFill>
                    <a:schemeClr val="accent3"/>
                  </a:solidFill>
                  <a:latin typeface="Calibri" panose="020F0502020204030204" pitchFamily="34" charset="0"/>
                  <a:cs typeface="Times New Roman" panose="02020603050405020304" pitchFamily="18" charset="0"/>
                </a:rPr>
                <a:t>?</a:t>
              </a:r>
            </a:p>
          </p:txBody>
        </p:sp>
      </p:grpSp>
      <p:grpSp>
        <p:nvGrpSpPr>
          <p:cNvPr id="16" name="Group 15"/>
          <p:cNvGrpSpPr/>
          <p:nvPr/>
        </p:nvGrpSpPr>
        <p:grpSpPr>
          <a:xfrm>
            <a:off x="476330" y="3025794"/>
            <a:ext cx="3831445" cy="2589550"/>
            <a:chOff x="1600200" y="3201650"/>
            <a:chExt cx="3831445" cy="2589550"/>
          </a:xfrm>
        </p:grpSpPr>
        <p:sp>
          <p:nvSpPr>
            <p:cNvPr id="9" name="Rechteckige Legende 2375"/>
            <p:cNvSpPr/>
            <p:nvPr/>
          </p:nvSpPr>
          <p:spPr bwMode="auto">
            <a:xfrm>
              <a:off x="1600200" y="4572000"/>
              <a:ext cx="3802823" cy="1066800"/>
            </a:xfrm>
            <a:prstGeom prst="wedgeRectCallout">
              <a:avLst>
                <a:gd name="adj1" fmla="val -49416"/>
                <a:gd name="adj2" fmla="val -14370"/>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400" dirty="0" smtClean="0">
                  <a:solidFill>
                    <a:srgbClr val="FFFFFF"/>
                  </a:solidFill>
                </a:rPr>
                <a:t>What </a:t>
              </a:r>
              <a:r>
                <a:rPr lang="en-US" sz="1400" dirty="0">
                  <a:solidFill>
                    <a:srgbClr val="FFFFFF"/>
                  </a:solidFill>
                </a:rPr>
                <a:t>are the requirements for an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end-user </a:t>
              </a:r>
              <a:r>
                <a:rPr lang="en-US" sz="1400" dirty="0">
                  <a:solidFill>
                    <a:srgbClr val="FFFFFF"/>
                  </a:solidFill>
                </a:rPr>
                <a:t>oriented application for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managing</a:t>
              </a:r>
              <a:r>
                <a:rPr lang="en-US" sz="1400" dirty="0">
                  <a:solidFill>
                    <a:srgbClr val="FFFFFF"/>
                  </a:solidFill>
                </a:rPr>
                <a:t>, transforming and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analyzing </a:t>
              </a:r>
              <a:r>
                <a:rPr lang="en-US" sz="1400" dirty="0">
                  <a:solidFill>
                    <a:srgbClr val="FFFFFF"/>
                  </a:solidFill>
                </a:rPr>
                <a:t>time-series?</a:t>
              </a:r>
            </a:p>
          </p:txBody>
        </p:sp>
        <p:sp>
          <p:nvSpPr>
            <p:cNvPr id="10" name="Rechteckige Legende 2375"/>
            <p:cNvSpPr/>
            <p:nvPr/>
          </p:nvSpPr>
          <p:spPr bwMode="auto">
            <a:xfrm>
              <a:off x="1600200" y="3389053"/>
              <a:ext cx="3802823" cy="1030547"/>
            </a:xfrm>
            <a:prstGeom prst="wedgeRectCallout">
              <a:avLst>
                <a:gd name="adj1" fmla="val -50104"/>
                <a:gd name="adj2" fmla="val -14361"/>
              </a:avLst>
            </a:prstGeom>
            <a:solidFill>
              <a:srgbClr val="333333"/>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400" dirty="0" smtClean="0">
                  <a:solidFill>
                    <a:srgbClr val="FFFFFF"/>
                  </a:solidFill>
                </a:rPr>
                <a:t>Which </a:t>
              </a:r>
              <a:r>
                <a:rPr lang="en-US" sz="1400" dirty="0">
                  <a:solidFill>
                    <a:srgbClr val="FFFFFF"/>
                  </a:solidFill>
                </a:rPr>
                <a:t>are the current </a:t>
              </a:r>
              <a:r>
                <a:rPr lang="en-US" sz="1400" dirty="0" smtClean="0">
                  <a:solidFill>
                    <a:srgbClr val="FFFFFF"/>
                  </a:solidFill>
                </a:rPr>
                <a:t>tools used </a:t>
              </a:r>
              <a:r>
                <a:rPr lang="en-US" sz="1400" dirty="0">
                  <a:solidFill>
                    <a:srgbClr val="FFFFFF"/>
                  </a:solidFill>
                </a:rPr>
                <a:t>for managing and analyzing time-series?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What </a:t>
              </a:r>
              <a:r>
                <a:rPr lang="en-US" sz="1400" dirty="0">
                  <a:solidFill>
                    <a:srgbClr val="FFFFFF"/>
                  </a:solidFill>
                </a:rPr>
                <a:t>are their strengths </a:t>
              </a:r>
              <a:endParaRPr lang="en-US" sz="1400" dirty="0" smtClean="0">
                <a:solidFill>
                  <a:srgbClr val="FFFFFF"/>
                </a:solidFill>
              </a:endParaRPr>
            </a:p>
            <a:p>
              <a:pPr lvl="0" fontAlgn="auto">
                <a:spcBef>
                  <a:spcPts val="0"/>
                </a:spcBef>
                <a:spcAft>
                  <a:spcPts val="0"/>
                </a:spcAft>
                <a:defRPr/>
              </a:pPr>
              <a:r>
                <a:rPr lang="en-US" sz="1400" dirty="0" smtClean="0">
                  <a:solidFill>
                    <a:srgbClr val="FFFFFF"/>
                  </a:solidFill>
                </a:rPr>
                <a:t>and </a:t>
              </a:r>
              <a:r>
                <a:rPr lang="en-US" sz="1400" dirty="0">
                  <a:solidFill>
                    <a:srgbClr val="FFFFFF"/>
                  </a:solidFill>
                </a:rPr>
                <a:t>weaknesses?</a:t>
              </a:r>
            </a:p>
          </p:txBody>
        </p:sp>
        <p:sp>
          <p:nvSpPr>
            <p:cNvPr id="13" name="TextBox 12"/>
            <p:cNvSpPr txBox="1"/>
            <p:nvPr/>
          </p:nvSpPr>
          <p:spPr>
            <a:xfrm>
              <a:off x="4724400" y="3201650"/>
              <a:ext cx="707245" cy="14465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8800" b="1" dirty="0" smtClean="0">
                  <a:solidFill>
                    <a:schemeClr val="accent3"/>
                  </a:solidFill>
                  <a:latin typeface="Calibri" panose="020F0502020204030204" pitchFamily="34" charset="0"/>
                  <a:cs typeface="Times New Roman" panose="02020603050405020304" pitchFamily="18" charset="0"/>
                </a:rPr>
                <a:t>?</a:t>
              </a:r>
            </a:p>
          </p:txBody>
        </p:sp>
        <p:sp>
          <p:nvSpPr>
            <p:cNvPr id="14" name="TextBox 13"/>
            <p:cNvSpPr txBox="1"/>
            <p:nvPr/>
          </p:nvSpPr>
          <p:spPr>
            <a:xfrm>
              <a:off x="4666427" y="4344650"/>
              <a:ext cx="707245" cy="14465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8800" b="1" dirty="0" smtClean="0">
                  <a:solidFill>
                    <a:schemeClr val="accent2">
                      <a:lumMod val="20000"/>
                      <a:lumOff val="80000"/>
                    </a:schemeClr>
                  </a:solidFill>
                  <a:latin typeface="Calibri" panose="020F0502020204030204" pitchFamily="34" charset="0"/>
                  <a:cs typeface="Times New Roman" panose="02020603050405020304" pitchFamily="18" charset="0"/>
                </a:rPr>
                <a:t>?</a:t>
              </a:r>
            </a:p>
          </p:txBody>
        </p:sp>
      </p:grpSp>
    </p:spTree>
    <p:extLst>
      <p:ext uri="{BB962C8B-B14F-4D97-AF65-F5344CB8AC3E}">
        <p14:creationId xmlns:p14="http://schemas.microsoft.com/office/powerpoint/2010/main" val="31966704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8</a:t>
            </a:fld>
            <a:endParaRPr lang="de-DE" dirty="0"/>
          </a:p>
        </p:txBody>
      </p:sp>
      <p:grpSp>
        <p:nvGrpSpPr>
          <p:cNvPr id="12" name="Group 11"/>
          <p:cNvGrpSpPr/>
          <p:nvPr/>
        </p:nvGrpSpPr>
        <p:grpSpPr>
          <a:xfrm>
            <a:off x="2724342" y="1676400"/>
            <a:ext cx="2819400" cy="1240081"/>
            <a:chOff x="2958152" y="1374798"/>
            <a:chExt cx="2819400" cy="1240081"/>
          </a:xfrm>
        </p:grpSpPr>
        <p:grpSp>
          <p:nvGrpSpPr>
            <p:cNvPr id="7" name="Group 6"/>
            <p:cNvGrpSpPr/>
            <p:nvPr/>
          </p:nvGrpSpPr>
          <p:grpSpPr>
            <a:xfrm>
              <a:off x="2958152" y="2030104"/>
              <a:ext cx="2819400" cy="584775"/>
              <a:chOff x="2121800" y="1490798"/>
              <a:chExt cx="2819400" cy="584775"/>
            </a:xfrm>
          </p:grpSpPr>
          <p:sp>
            <p:nvSpPr>
              <p:cNvPr id="8" name="Rounded Rectangle 7"/>
              <p:cNvSpPr>
                <a:spLocks/>
              </p:cNvSpPr>
              <p:nvPr/>
            </p:nvSpPr>
            <p:spPr>
              <a:xfrm>
                <a:off x="2531946" y="2042985"/>
                <a:ext cx="1994745" cy="30003"/>
              </a:xfrm>
              <a:prstGeom prst="roundRect">
                <a:avLst>
                  <a:gd name="adj" fmla="val 50000"/>
                </a:avLst>
              </a:prstGeom>
              <a:solidFill>
                <a:srgbClr val="003359"/>
              </a:solidFill>
              <a:ln>
                <a:solidFill>
                  <a:srgbClr val="003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21800" y="1490798"/>
                <a:ext cx="2819400" cy="584775"/>
              </a:xfrm>
              <a:prstGeom prst="rect">
                <a:avLst/>
              </a:prstGeom>
              <a:noFill/>
            </p:spPr>
            <p:txBody>
              <a:bodyPr wrap="square" rtlCol="0">
                <a:spAutoFit/>
              </a:bodyPr>
              <a:lstStyle/>
              <a:p>
                <a:pPr algn="ctr"/>
                <a:r>
                  <a:rPr lang="en-US" sz="1600" b="1" dirty="0"/>
                  <a:t>Time Series in Real-World Spreadsheets</a:t>
                </a:r>
              </a:p>
            </p:txBody>
          </p:sp>
        </p:grpSp>
        <p:sp>
          <p:nvSpPr>
            <p:cNvPr id="11" name="Oval 10"/>
            <p:cNvSpPr/>
            <p:nvPr/>
          </p:nvSpPr>
          <p:spPr bwMode="auto">
            <a:xfrm>
              <a:off x="4098970" y="1374798"/>
              <a:ext cx="533400" cy="503881"/>
            </a:xfrm>
            <a:prstGeom prst="ellipse">
              <a:avLst/>
            </a:prstGeom>
            <a:solidFill>
              <a:srgbClr val="003359"/>
            </a:solidFill>
            <a:ln>
              <a:solidFill>
                <a:srgbClr val="003359"/>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pitchFamily="34" charset="0"/>
                  <a:cs typeface="Arial" pitchFamily="34" charset="0"/>
                </a:rPr>
                <a:t>2</a:t>
              </a:r>
            </a:p>
          </p:txBody>
        </p:sp>
      </p:grpSp>
      <p:grpSp>
        <p:nvGrpSpPr>
          <p:cNvPr id="13" name="Group 12"/>
          <p:cNvGrpSpPr/>
          <p:nvPr/>
        </p:nvGrpSpPr>
        <p:grpSpPr>
          <a:xfrm>
            <a:off x="2438400" y="2743200"/>
            <a:ext cx="3510410" cy="2343535"/>
            <a:chOff x="1600200" y="1085465"/>
            <a:chExt cx="3510410" cy="2343535"/>
          </a:xfrm>
        </p:grpSpPr>
        <p:sp>
          <p:nvSpPr>
            <p:cNvPr id="14" name="Rechteckige Legende 2375"/>
            <p:cNvSpPr/>
            <p:nvPr/>
          </p:nvSpPr>
          <p:spPr bwMode="auto">
            <a:xfrm>
              <a:off x="1600200" y="1392670"/>
              <a:ext cx="3419850" cy="996804"/>
            </a:xfrm>
            <a:prstGeom prst="wedgeRectCallout">
              <a:avLst>
                <a:gd name="adj1" fmla="val -49565"/>
                <a:gd name="adj2" fmla="val -18275"/>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600" dirty="0" smtClean="0">
                  <a:solidFill>
                    <a:srgbClr val="FFFFFF"/>
                  </a:solidFill>
                </a:rPr>
                <a:t>What </a:t>
              </a:r>
              <a:r>
                <a:rPr lang="en-US" sz="1600" dirty="0">
                  <a:solidFill>
                    <a:srgbClr val="FFFFFF"/>
                  </a:solidFill>
                </a:rPr>
                <a:t>are Time-series and </a:t>
              </a:r>
              <a:r>
                <a:rPr lang="en-US" sz="1600" dirty="0" smtClean="0">
                  <a:solidFill>
                    <a:srgbClr val="FFFFFF"/>
                  </a:solidFill>
                </a:rPr>
                <a:t/>
              </a:r>
              <a:br>
                <a:rPr lang="en-US" sz="1600" dirty="0" smtClean="0">
                  <a:solidFill>
                    <a:srgbClr val="FFFFFF"/>
                  </a:solidFill>
                </a:rPr>
              </a:br>
              <a:r>
                <a:rPr lang="en-US" sz="1600" dirty="0" smtClean="0">
                  <a:solidFill>
                    <a:srgbClr val="FFFFFF"/>
                  </a:solidFill>
                </a:rPr>
                <a:t>what </a:t>
              </a:r>
              <a:r>
                <a:rPr lang="en-US" sz="1600" dirty="0">
                  <a:solidFill>
                    <a:srgbClr val="FFFFFF"/>
                  </a:solidFill>
                </a:rPr>
                <a:t>features </a:t>
              </a:r>
              <a:r>
                <a:rPr lang="en-US" sz="1600" dirty="0" smtClean="0">
                  <a:solidFill>
                    <a:srgbClr val="FFFFFF"/>
                  </a:solidFill>
                </a:rPr>
                <a:t>distinguish </a:t>
              </a:r>
              <a:br>
                <a:rPr lang="en-US" sz="1600" dirty="0" smtClean="0">
                  <a:solidFill>
                    <a:srgbClr val="FFFFFF"/>
                  </a:solidFill>
                </a:rPr>
              </a:br>
              <a:r>
                <a:rPr lang="en-US" sz="1600" dirty="0" smtClean="0">
                  <a:solidFill>
                    <a:srgbClr val="FFFFFF"/>
                  </a:solidFill>
                </a:rPr>
                <a:t>them </a:t>
              </a:r>
              <a:r>
                <a:rPr lang="en-US" sz="1600" dirty="0">
                  <a:solidFill>
                    <a:srgbClr val="FFFFFF"/>
                  </a:solidFill>
                </a:rPr>
                <a:t>from other data </a:t>
              </a:r>
              <a:r>
                <a:rPr lang="en-US" sz="1600" dirty="0" smtClean="0">
                  <a:solidFill>
                    <a:srgbClr val="FFFFFF"/>
                  </a:solidFill>
                </a:rPr>
                <a:t>types?</a:t>
              </a:r>
              <a:endParaRPr lang="en-US" sz="1600" dirty="0">
                <a:solidFill>
                  <a:srgbClr val="FFFFFF"/>
                </a:solidFill>
              </a:endParaRPr>
            </a:p>
          </p:txBody>
        </p:sp>
        <p:sp>
          <p:nvSpPr>
            <p:cNvPr id="15" name="Rechteckige Legende 2375"/>
            <p:cNvSpPr/>
            <p:nvPr/>
          </p:nvSpPr>
          <p:spPr bwMode="auto">
            <a:xfrm>
              <a:off x="1600200" y="2533651"/>
              <a:ext cx="3419850" cy="655722"/>
            </a:xfrm>
            <a:prstGeom prst="wedgeRectCallout">
              <a:avLst>
                <a:gd name="adj1" fmla="val -50162"/>
                <a:gd name="adj2" fmla="val -19672"/>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Ins="216000"/>
            <a:lstStyle/>
            <a:p>
              <a:pPr lvl="0" fontAlgn="auto">
                <a:spcBef>
                  <a:spcPts val="0"/>
                </a:spcBef>
                <a:spcAft>
                  <a:spcPts val="0"/>
                </a:spcAft>
                <a:defRPr/>
              </a:pPr>
              <a:r>
                <a:rPr lang="en-US" sz="1400" dirty="0">
                  <a:solidFill>
                    <a:srgbClr val="FFFFFF"/>
                  </a:solidFill>
                </a:rPr>
                <a:t>How common are time-series </a:t>
              </a:r>
              <a:r>
                <a:rPr lang="en-US" sz="1400" dirty="0" smtClean="0">
                  <a:solidFill>
                    <a:srgbClr val="FFFFFF"/>
                  </a:solidFill>
                </a:rPr>
                <a:t/>
              </a:r>
              <a:br>
                <a:rPr lang="en-US" sz="1400" dirty="0" smtClean="0">
                  <a:solidFill>
                    <a:srgbClr val="FFFFFF"/>
                  </a:solidFill>
                </a:rPr>
              </a:br>
              <a:r>
                <a:rPr lang="en-US" sz="1400" dirty="0" smtClean="0">
                  <a:solidFill>
                    <a:srgbClr val="FFFFFF"/>
                  </a:solidFill>
                </a:rPr>
                <a:t>patterns </a:t>
              </a:r>
              <a:r>
                <a:rPr lang="en-US" sz="1400" dirty="0">
                  <a:solidFill>
                    <a:srgbClr val="FFFFFF"/>
                  </a:solidFill>
                </a:rPr>
                <a:t>in spreadsheets today? </a:t>
              </a:r>
            </a:p>
          </p:txBody>
        </p:sp>
        <p:sp>
          <p:nvSpPr>
            <p:cNvPr id="16" name="TextBox 15"/>
            <p:cNvSpPr txBox="1"/>
            <p:nvPr/>
          </p:nvSpPr>
          <p:spPr>
            <a:xfrm>
              <a:off x="4355275" y="1085465"/>
              <a:ext cx="755335" cy="15696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9600" b="1" dirty="0" smtClean="0">
                  <a:solidFill>
                    <a:schemeClr val="accent4">
                      <a:lumMod val="10000"/>
                      <a:lumOff val="90000"/>
                    </a:schemeClr>
                  </a:solidFill>
                  <a:latin typeface="Calibri" panose="020F0502020204030204" pitchFamily="34" charset="0"/>
                  <a:cs typeface="Times New Roman" panose="02020603050405020304" pitchFamily="18" charset="0"/>
                </a:rPr>
                <a:t>?</a:t>
              </a:r>
            </a:p>
          </p:txBody>
        </p:sp>
        <p:sp>
          <p:nvSpPr>
            <p:cNvPr id="17" name="TextBox 16"/>
            <p:cNvSpPr txBox="1"/>
            <p:nvPr/>
          </p:nvSpPr>
          <p:spPr>
            <a:xfrm>
              <a:off x="4419600" y="2321004"/>
              <a:ext cx="577402" cy="11079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6600" b="1" dirty="0" smtClean="0">
                  <a:solidFill>
                    <a:schemeClr val="accent3"/>
                  </a:solidFill>
                  <a:latin typeface="Calibri" panose="020F0502020204030204" pitchFamily="34" charset="0"/>
                  <a:cs typeface="Times New Roman" panose="02020603050405020304" pitchFamily="18" charset="0"/>
                </a:rPr>
                <a:t>?</a:t>
              </a:r>
            </a:p>
          </p:txBody>
        </p:sp>
      </p:grpSp>
    </p:spTree>
    <p:extLst>
      <p:ext uri="{BB962C8B-B14F-4D97-AF65-F5344CB8AC3E}">
        <p14:creationId xmlns:p14="http://schemas.microsoft.com/office/powerpoint/2010/main" val="1038477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Time Series?</a:t>
            </a:r>
            <a:endParaRPr lang="en-US" dirty="0"/>
          </a:p>
        </p:txBody>
      </p:sp>
      <p:sp>
        <p:nvSpPr>
          <p:cNvPr id="4" name="Date Placeholder 3"/>
          <p:cNvSpPr>
            <a:spLocks noGrp="1"/>
          </p:cNvSpPr>
          <p:nvPr>
            <p:ph type="dt" sz="half" idx="10"/>
          </p:nvPr>
        </p:nvSpPr>
        <p:spPr/>
        <p:txBody>
          <a:bodyPr/>
          <a:lstStyle/>
          <a:p>
            <a:pPr>
              <a:defRPr/>
            </a:pPr>
            <a:r>
              <a:rPr lang="de-DE" smtClean="0"/>
              <a:t>© sebis</a:t>
            </a:r>
            <a:endParaRPr lang="de-DE" dirty="0"/>
          </a:p>
        </p:txBody>
      </p:sp>
      <p:sp>
        <p:nvSpPr>
          <p:cNvPr id="5" name="Footer Placeholder 4"/>
          <p:cNvSpPr>
            <a:spLocks noGrp="1"/>
          </p:cNvSpPr>
          <p:nvPr>
            <p:ph type="ftr" sz="quarter" idx="11"/>
          </p:nvPr>
        </p:nvSpPr>
        <p:spPr/>
        <p:txBody>
          <a:bodyPr/>
          <a:lstStyle/>
          <a:p>
            <a:pPr>
              <a:defRPr/>
            </a:pPr>
            <a:r>
              <a:rPr lang="en-US" dirty="0" smtClean="0"/>
              <a:t>2015.04.20 </a:t>
            </a:r>
            <a:r>
              <a:rPr lang="en-US" dirty="0" smtClean="0"/>
              <a:t>Kehinde Fawumi </a:t>
            </a:r>
            <a:r>
              <a:rPr lang="en-US" dirty="0" smtClean="0"/>
              <a:t>Slides </a:t>
            </a:r>
            <a:r>
              <a:rPr lang="en-US" dirty="0" err="1" smtClean="0"/>
              <a:t>sebis</a:t>
            </a:r>
            <a:r>
              <a:rPr lang="en-US" dirty="0" smtClean="0"/>
              <a:t> 2015</a:t>
            </a:r>
            <a:endParaRPr lang="de-DE" dirty="0"/>
          </a:p>
        </p:txBody>
      </p:sp>
      <p:sp>
        <p:nvSpPr>
          <p:cNvPr id="6" name="Slide Number Placeholder 5"/>
          <p:cNvSpPr>
            <a:spLocks noGrp="1"/>
          </p:cNvSpPr>
          <p:nvPr>
            <p:ph type="sldNum" sz="quarter" idx="12"/>
          </p:nvPr>
        </p:nvSpPr>
        <p:spPr/>
        <p:txBody>
          <a:bodyPr/>
          <a:lstStyle/>
          <a:p>
            <a:pPr>
              <a:defRPr/>
            </a:pPr>
            <a:fld id="{05BC9FAB-BDC1-47C0-A8BB-6E12A8205D33}" type="slidenum">
              <a:rPr lang="de-DE" smtClean="0"/>
              <a:pPr>
                <a:defRPr/>
              </a:pPr>
              <a:t>9</a:t>
            </a:fld>
            <a:endParaRPr lang="de-DE" dirty="0"/>
          </a:p>
        </p:txBody>
      </p:sp>
      <p:sp>
        <p:nvSpPr>
          <p:cNvPr id="19" name="Rechteck 3"/>
          <p:cNvSpPr/>
          <p:nvPr/>
        </p:nvSpPr>
        <p:spPr>
          <a:xfrm>
            <a:off x="311660" y="1132145"/>
            <a:ext cx="7460740" cy="2982655"/>
          </a:xfrm>
          <a:prstGeom prst="rect">
            <a:avLst/>
          </a:prstGeom>
          <a:solidFill>
            <a:schemeClr val="accent4">
              <a:alpha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r>
              <a:rPr lang="de-DE" sz="1600" dirty="0"/>
              <a:t>A </a:t>
            </a:r>
            <a:r>
              <a:rPr lang="de-DE" sz="1600" b="1" i="1" dirty="0"/>
              <a:t>Time Series </a:t>
            </a:r>
            <a:r>
              <a:rPr lang="de-DE" sz="1600" dirty="0"/>
              <a:t>is a sequence of data points, typically consisting of successive measurements or observations on variables, made over a time interval.</a:t>
            </a:r>
          </a:p>
          <a:p>
            <a:endParaRPr lang="de-DE" sz="1600" dirty="0"/>
          </a:p>
          <a:p>
            <a:r>
              <a:rPr lang="de-DE" sz="1600" dirty="0"/>
              <a:t>Examples:</a:t>
            </a:r>
            <a:endParaRPr lang="de-DE" sz="1600" b="1" dirty="0"/>
          </a:p>
          <a:p>
            <a:pPr marL="285750" indent="-285750">
              <a:buFont typeface="Arial" panose="020B0604020202020204" pitchFamily="34" charset="0"/>
              <a:buChar char="•"/>
            </a:pPr>
            <a:r>
              <a:rPr lang="de-DE" sz="1600" b="1" dirty="0"/>
              <a:t>E</a:t>
            </a:r>
            <a:r>
              <a:rPr lang="de-DE" sz="1600" b="1" dirty="0" smtClean="0"/>
              <a:t>conomics </a:t>
            </a:r>
            <a:r>
              <a:rPr lang="de-DE" sz="1600" b="1" dirty="0"/>
              <a:t>- </a:t>
            </a:r>
            <a:r>
              <a:rPr lang="de-DE" sz="1600" dirty="0"/>
              <a:t>e.g.</a:t>
            </a:r>
            <a:r>
              <a:rPr lang="de-DE" sz="1600" b="1" dirty="0"/>
              <a:t> </a:t>
            </a:r>
            <a:r>
              <a:rPr lang="de-DE" sz="1600" dirty="0"/>
              <a:t>monthly data for unemployment, hospital admissions, etc.</a:t>
            </a:r>
          </a:p>
          <a:p>
            <a:pPr marL="285750" indent="-285750">
              <a:buFont typeface="Arial" panose="020B0604020202020204" pitchFamily="34" charset="0"/>
              <a:buChar char="•"/>
            </a:pPr>
            <a:r>
              <a:rPr lang="de-DE" sz="1600" b="1" dirty="0"/>
              <a:t>F</a:t>
            </a:r>
            <a:r>
              <a:rPr lang="de-DE" sz="1600" b="1" dirty="0" smtClean="0"/>
              <a:t>inance </a:t>
            </a:r>
            <a:r>
              <a:rPr lang="de-DE" sz="1600" b="1" dirty="0"/>
              <a:t>- </a:t>
            </a:r>
            <a:r>
              <a:rPr lang="de-DE" sz="1600" dirty="0"/>
              <a:t>e.g. daily exchange rate, share prices, etc.</a:t>
            </a:r>
          </a:p>
          <a:p>
            <a:pPr marL="285750" indent="-285750">
              <a:buFont typeface="Arial" panose="020B0604020202020204" pitchFamily="34" charset="0"/>
              <a:buChar char="•"/>
            </a:pPr>
            <a:r>
              <a:rPr lang="de-DE" sz="1600" b="1" dirty="0"/>
              <a:t>E</a:t>
            </a:r>
            <a:r>
              <a:rPr lang="de-DE" sz="1600" b="1" dirty="0" smtClean="0"/>
              <a:t>nvironmental </a:t>
            </a:r>
            <a:r>
              <a:rPr lang="de-DE" sz="1600" b="1" dirty="0"/>
              <a:t>- </a:t>
            </a:r>
            <a:r>
              <a:rPr lang="de-DE" sz="1600" dirty="0"/>
              <a:t>e.g. daily rainfall, air quality readings.</a:t>
            </a:r>
          </a:p>
          <a:p>
            <a:pPr marL="285750" indent="-285750">
              <a:buFont typeface="Arial" panose="020B0604020202020204" pitchFamily="34" charset="0"/>
              <a:buChar char="•"/>
            </a:pPr>
            <a:r>
              <a:rPr lang="de-DE" sz="1600" b="1" dirty="0"/>
              <a:t>M</a:t>
            </a:r>
            <a:r>
              <a:rPr lang="de-DE" sz="1600" b="1" dirty="0" smtClean="0"/>
              <a:t>edicine </a:t>
            </a:r>
            <a:r>
              <a:rPr lang="de-DE" sz="1600" dirty="0"/>
              <a:t>- e.g. ECG brain wave activity every 2−8 secs.</a:t>
            </a:r>
          </a:p>
          <a:p>
            <a:pPr marL="285750" indent="-285750">
              <a:buFont typeface="Arial" panose="020B0604020202020204" pitchFamily="34" charset="0"/>
              <a:buChar char="•"/>
            </a:pPr>
            <a:r>
              <a:rPr lang="de-DE" sz="1600" b="1" dirty="0"/>
              <a:t>Historical data </a:t>
            </a:r>
            <a:r>
              <a:rPr lang="de-DE" sz="1600" dirty="0"/>
              <a:t>on sales, inventory, customer counts, interest rates, costs, etc. Statistics, signal processing, pattern recognition, econometrics...</a:t>
            </a:r>
          </a:p>
        </p:txBody>
      </p:sp>
    </p:spTree>
    <p:extLst>
      <p:ext uri="{BB962C8B-B14F-4D97-AF65-F5344CB8AC3E}">
        <p14:creationId xmlns:p14="http://schemas.microsoft.com/office/powerpoint/2010/main" val="27824471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latin typeface="Arial" pitchFamily="34" charset="0"/>
            <a:cs typeface="Arial" pitchFamily="34" charset="0"/>
          </a:defRPr>
        </a:defPPr>
      </a:lstStyle>
      <a:style>
        <a:lnRef idx="2">
          <a:schemeClr val="accent3">
            <a:shade val="50000"/>
          </a:schemeClr>
        </a:lnRef>
        <a:fillRef idx="1">
          <a:schemeClr val="accent3"/>
        </a:fillRef>
        <a:effectRef idx="0">
          <a:schemeClr val="accent3"/>
        </a:effectRef>
        <a:fontRef idx="minor">
          <a:schemeClr val="lt1"/>
        </a:fontRef>
      </a:style>
    </a:spDef>
    <a:lnDef>
      <a:spPr bwMode="auto">
        <a:ln>
          <a:headEnd type="none" w="med" len="med"/>
          <a:tailEnd type="none" w="med" len="med"/>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äsentation5" id="{63EC5FF0-1913-4E53-AD3C-D3E9D0616C7C}" vid="{80374664-8FC3-4CF5-A25D-A0B8BA7B6923}"/>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sebis EN</Template>
  <TotalTime>0</TotalTime>
  <Words>3041</Words>
  <Application>Microsoft Office PowerPoint</Application>
  <PresentationFormat>On-screen Show (4:3)</PresentationFormat>
  <Paragraphs>992</Paragraphs>
  <Slides>51</Slides>
  <Notes>7</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Slides sebis 2013 2</vt:lpstr>
      <vt:lpstr>Master Thesis Final Presentation Design of an Interactive and Web-based Software for the Management, Analysis and Transformation of Time Series</vt:lpstr>
      <vt:lpstr>Overview</vt:lpstr>
      <vt:lpstr>PowerPoint Presentation</vt:lpstr>
      <vt:lpstr>Motivation</vt:lpstr>
      <vt:lpstr>Motivation</vt:lpstr>
      <vt:lpstr>Motivation</vt:lpstr>
      <vt:lpstr>Research Questions</vt:lpstr>
      <vt:lpstr>PowerPoint Presentation</vt:lpstr>
      <vt:lpstr>What are Time Series?</vt:lpstr>
      <vt:lpstr>Classification of Time Series</vt:lpstr>
      <vt:lpstr>Example of a Time Series</vt:lpstr>
      <vt:lpstr>Time Series Features</vt:lpstr>
      <vt:lpstr>Time series in Real World Spreadsheets</vt:lpstr>
      <vt:lpstr>PowerPoint Presentation</vt:lpstr>
      <vt:lpstr>Analysis of Existing Time Series Tools - Approach</vt:lpstr>
      <vt:lpstr>Analysis of Existing Time Series Tools – End-user perspective</vt:lpstr>
      <vt:lpstr>Analysis on the basis of their support for thesis objectives</vt:lpstr>
      <vt:lpstr>PowerPoint Presentation</vt:lpstr>
      <vt:lpstr>Requirements for Thesis Time series Software - Approach</vt:lpstr>
      <vt:lpstr>Requirements for Thesis Time series Software</vt:lpstr>
      <vt:lpstr>Requirements for Time Series Transformation</vt:lpstr>
      <vt:lpstr>Requirements for Thesis Time series Software</vt:lpstr>
      <vt:lpstr>PowerPoint Presentation</vt:lpstr>
      <vt:lpstr>High-level process flow of software</vt:lpstr>
      <vt:lpstr>Mock Up: Generic Interface of Time Series Tool</vt:lpstr>
      <vt:lpstr>Mock Ups Data Import I</vt:lpstr>
      <vt:lpstr>Mock Ups Data Import II</vt:lpstr>
      <vt:lpstr>Mock Ups: Data Import III</vt:lpstr>
      <vt:lpstr>Mock Ups: Select Time series Model</vt:lpstr>
      <vt:lpstr>Mock Ups: Analyze Data</vt:lpstr>
      <vt:lpstr>Mock Ups: Transform Time-stamped Data I</vt:lpstr>
      <vt:lpstr>Mock Ups: Transform Time-stamped Data II</vt:lpstr>
      <vt:lpstr>Mock Ups: Preview Transformed Data</vt:lpstr>
      <vt:lpstr>Conclusion</vt:lpstr>
      <vt:lpstr>PowerPoint Presentation</vt:lpstr>
      <vt:lpstr>Backups</vt:lpstr>
      <vt:lpstr>Multivariate Time series</vt:lpstr>
      <vt:lpstr>Analysis of Existing Time Series Tools - Approach</vt:lpstr>
      <vt:lpstr>Criteria for identifying time series in spreadsheets</vt:lpstr>
      <vt:lpstr>Criteria for Comparison of Tools</vt:lpstr>
      <vt:lpstr>Criteria for Requirement-based tool comparison</vt:lpstr>
      <vt:lpstr>Requirements Gathering - Tools Studied and Sources</vt:lpstr>
      <vt:lpstr>List of Requirements for Thesis Time series Software</vt:lpstr>
      <vt:lpstr>Thesis Software application areas</vt:lpstr>
      <vt:lpstr>Project Timeline</vt:lpstr>
      <vt:lpstr>Project Timeline</vt:lpstr>
      <vt:lpstr>Requirements for time-series software</vt:lpstr>
      <vt:lpstr>Use case 2: Transforming time-stamped data to time series</vt:lpstr>
      <vt:lpstr>Activity Diagram: Generic Overview of Time Series Transform - Analyze - Visualize interactions</vt:lpstr>
      <vt:lpstr>Use Case 2: Transformation of time-stamped data to Time Series  Activity Diagram</vt:lpstr>
      <vt:lpstr>Use Case 3: Analyzing Time-Series Data Activity Diagram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Copyright sebis</dc:description>
  <cp:lastModifiedBy/>
  <cp:revision>1</cp:revision>
  <dcterms:created xsi:type="dcterms:W3CDTF">2014-11-28T14:31:11Z</dcterms:created>
  <dcterms:modified xsi:type="dcterms:W3CDTF">2015-04-20T10:30:24Z</dcterms:modified>
</cp:coreProperties>
</file>