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96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84" r:id="rId5"/>
    <p:sldId id="290" r:id="rId6"/>
    <p:sldId id="292" r:id="rId7"/>
    <p:sldId id="286" r:id="rId8"/>
    <p:sldId id="291" r:id="rId9"/>
    <p:sldId id="287" r:id="rId10"/>
    <p:sldId id="293" r:id="rId11"/>
    <p:sldId id="268" r:id="rId12"/>
    <p:sldId id="260" r:id="rId13"/>
    <p:sldId id="294" r:id="rId14"/>
    <p:sldId id="278" r:id="rId15"/>
    <p:sldId id="285" r:id="rId16"/>
    <p:sldId id="288" r:id="rId17"/>
    <p:sldId id="289" r:id="rId18"/>
    <p:sldId id="282" r:id="rId19"/>
  </p:sldIdLst>
  <p:sldSz cx="9144000" cy="6858000" type="screen4x3"/>
  <p:notesSz cx="6858000" cy="9144000"/>
  <p:defaultTextStyle>
    <a:defPPr>
      <a:defRPr lang="de-DE"/>
    </a:defPPr>
    <a:lvl1pPr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  <a:srgbClr val="B5CA82"/>
    <a:srgbClr val="91AC6B"/>
    <a:srgbClr val="41BEFF"/>
    <a:srgbClr val="0099FF"/>
    <a:srgbClr val="CA213F"/>
    <a:srgbClr val="E53418"/>
    <a:srgbClr val="FFB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83353" autoAdjust="0"/>
  </p:normalViewPr>
  <p:slideViewPr>
    <p:cSldViewPr snapToGrid="0">
      <p:cViewPr>
        <p:scale>
          <a:sx n="80" d="100"/>
          <a:sy n="80" d="100"/>
        </p:scale>
        <p:origin x="-840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08000" y="169863"/>
            <a:ext cx="337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91000" y="1698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934BC393-21BA-4399-B0D7-FE4D0CA772B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7406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 smtClean="0"/>
              <a:t>Mastertextformat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9EB98E6-A28E-4763-8DB8-33F5804E76E2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554494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zb-klausschmidt.com/img/inhalt/mitarbeiter.jpg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iwarelogicsolutions.com/images/Bpm_chart.jpg" TargetMode="External"/><Relationship Id="rId4" Type="http://schemas.openxmlformats.org/officeDocument/2006/relationships/hyperlink" Target="http://a3.mzstatic.com/us/r1000/086/Purple/v4/a1/4a/54/a14a54c8-8054-bef1-997c-58dd6ef3cf85/Wiki_Logo_neu.175x175-75.png" TargetMode="Externa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zb-klausschmidt.com/img/inhalt/mitarbeiter.jpg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iwarelogicsolutions.com/images/Bpm_chart.jpg" TargetMode="External"/><Relationship Id="rId4" Type="http://schemas.openxmlformats.org/officeDocument/2006/relationships/hyperlink" Target="http://a3.mzstatic.com/us/r1000/086/Purple/v4/a1/4a/54/a14a54c8-8054-bef1-997c-58dd6ef3cf85/Wiki_Logo_neu.175x175-75.png" TargetMode="Externa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am-analysis.de/Gruppenprobleme.htm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zb-klausschmidt.com/img/inhalt/mitarbeiter.jpg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iwarelogicsolutions.com/images/Bpm_chart.jpg" TargetMode="External"/><Relationship Id="rId4" Type="http://schemas.openxmlformats.org/officeDocument/2006/relationships/hyperlink" Target="http://a3.mzstatic.com/us/r1000/086/Purple/v4/a1/4a/54/a14a54c8-8054-bef1-997c-58dd6ef3cf85/Wiki_Logo_neu.175x175-75.png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keetfoundation.ch/mkt/images/stories/lp_5-schritte-formel/roter_kringel.png" TargetMode="External"/><Relationship Id="rId3" Type="http://schemas.openxmlformats.org/officeDocument/2006/relationships/hyperlink" Target="http://www.playframework.com/assets/images/logos/normal.png" TargetMode="External"/><Relationship Id="rId7" Type="http://schemas.openxmlformats.org/officeDocument/2006/relationships/hyperlink" Target="http://netzlogbuch.de/wp-content/uploads/2012/05/Twitter-Bootstrap.jpg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media.galuba.net/2011/09/jquery.png" TargetMode="External"/><Relationship Id="rId5" Type="http://schemas.openxmlformats.org/officeDocument/2006/relationships/hyperlink" Target="http://www.appdynamics.com/blog/wp-content/uploads/2011/08/1605635.png" TargetMode="External"/><Relationship Id="rId10" Type="http://schemas.openxmlformats.org/officeDocument/2006/relationships/hyperlink" Target="http://de.wikipedia.org/wiki/Computercluster" TargetMode="External"/><Relationship Id="rId4" Type="http://schemas.openxmlformats.org/officeDocument/2006/relationships/hyperlink" Target="http://www.appliedvideo.com/images/scala_logo_LG_RGB.jpg" TargetMode="External"/><Relationship Id="rId9" Type="http://schemas.openxmlformats.org/officeDocument/2006/relationships/hyperlink" Target="http://de.wikipedia.org/wiki/Framework" TargetMode="Externa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keetfoundation.ch/mkt/images/stories/lp_5-schritte-formel/roter_kringel.png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Begrüßung zu Antrittspräsentation der</a:t>
            </a:r>
            <a:r>
              <a:rPr lang="de-DE" baseline="0" dirty="0" smtClean="0"/>
              <a:t> Masterarbeit mit Titel …</a:t>
            </a:r>
            <a:endParaRPr lang="de-DE" dirty="0" smtClean="0"/>
          </a:p>
          <a:p>
            <a:r>
              <a:rPr lang="de-DE" dirty="0" smtClean="0"/>
              <a:t>Betreuer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39217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85443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e-DE" sz="1200" dirty="0" smtClean="0">
                <a:hlinkClick r:id="rId3"/>
              </a:rPr>
              <a:t>http://www.wzb-klausschmidt.com/img/inhalt/mitarbeiter.jpg</a:t>
            </a:r>
            <a:endParaRPr lang="de-DE" sz="1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de-DE" sz="1200" dirty="0" smtClean="0">
                <a:hlinkClick r:id="rId4"/>
              </a:rPr>
              <a:t>http://a3.mzstatic.com/us/r1000/086/Purple/v4/a1/4a/54/a14a54c8-8054-bef1-997c-58dd6ef3cf85/Wiki_Logo_neu.175x175-75.png</a:t>
            </a:r>
            <a:endParaRPr lang="de-DE" sz="1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de-DE" sz="1200" dirty="0" smtClean="0">
                <a:hlinkClick r:id="rId5"/>
              </a:rPr>
              <a:t>http://iwarelogicsolutions.com/images/Bpm_chart.jpg</a:t>
            </a:r>
            <a:endParaRPr lang="de-DE" sz="120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5828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e-DE" sz="1200" dirty="0" smtClean="0">
                <a:hlinkClick r:id="rId3"/>
              </a:rPr>
              <a:t>http://www.wzb-klausschmidt.com/img/inhalt/mitarbeiter.jpg</a:t>
            </a:r>
            <a:endParaRPr lang="de-DE" sz="1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de-DE" sz="1200" dirty="0" smtClean="0">
                <a:hlinkClick r:id="rId4"/>
              </a:rPr>
              <a:t>http://a3.mzstatic.com/us/r1000/086/Purple/v4/a1/4a/54/a14a54c8-8054-bef1-997c-58dd6ef3cf85/Wiki_Logo_neu.175x175-75.png</a:t>
            </a:r>
            <a:endParaRPr lang="de-DE" sz="1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de-DE" sz="1200" dirty="0" smtClean="0">
                <a:hlinkClick r:id="rId5"/>
              </a:rPr>
              <a:t>http://iwarelogicsolutions.com/images/Bpm_chart.jpg</a:t>
            </a:r>
            <a:endParaRPr lang="de-DE" sz="120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582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3921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Kommt</a:t>
            </a:r>
            <a:r>
              <a:rPr lang="de-DE" baseline="0" smtClean="0"/>
              <a:t> raus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757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757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757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Organisatorische Probleme:</a:t>
            </a:r>
          </a:p>
          <a:p>
            <a:pPr marL="171450" indent="-171450">
              <a:buFontTx/>
              <a:buChar char="-"/>
            </a:pPr>
            <a:r>
              <a:rPr lang="de-DE" dirty="0" smtClean="0"/>
              <a:t>Gruppenarbeit:</a:t>
            </a:r>
            <a:r>
              <a:rPr lang="de-DE" baseline="0" dirty="0" smtClean="0"/>
              <a:t> rasche Entscheidungsfindung, Verantwortungsdiffusion, Kommunikation mit Gruppenmitglieder</a:t>
            </a:r>
          </a:p>
          <a:p>
            <a:pPr marL="171450" indent="-171450">
              <a:buFontTx/>
              <a:buChar char="-"/>
            </a:pPr>
            <a:endParaRPr lang="de-DE" baseline="0" dirty="0" smtClean="0"/>
          </a:p>
          <a:p>
            <a:pPr marL="0" indent="0">
              <a:buFontTx/>
              <a:buNone/>
            </a:pPr>
            <a:r>
              <a:rPr lang="de-DE" baseline="0" dirty="0" smtClean="0"/>
              <a:t>Gleiche Vorstellung des Endergebnisses, in gleiche Richtung arbeiten, </a:t>
            </a:r>
          </a:p>
          <a:p>
            <a:pPr marL="0" indent="0">
              <a:buFontTx/>
              <a:buNone/>
            </a:pPr>
            <a:r>
              <a:rPr lang="de-DE" baseline="0" dirty="0" smtClean="0"/>
              <a:t>Scala lernen, </a:t>
            </a:r>
            <a:r>
              <a:rPr lang="de-DE" baseline="0" dirty="0" err="1" smtClean="0"/>
              <a:t>Trista</a:t>
            </a:r>
            <a:r>
              <a:rPr lang="de-DE" baseline="0" dirty="0" smtClean="0"/>
              <a:t> verstehen</a:t>
            </a:r>
          </a:p>
          <a:p>
            <a:pPr marL="0" indent="0">
              <a:buFontTx/>
              <a:buNone/>
            </a:pPr>
            <a:r>
              <a:rPr lang="de-DE" baseline="0" dirty="0" smtClean="0"/>
              <a:t>Obwohl Fokus auf Implementierung, etwas Text muss trotzdem geschrieben werden</a:t>
            </a:r>
          </a:p>
          <a:p>
            <a:pPr marL="0" indent="0">
              <a:buFontTx/>
              <a:buNone/>
            </a:pPr>
            <a:r>
              <a:rPr lang="de-DE" baseline="0" dirty="0" smtClean="0"/>
              <a:t>U6-Baustelle erschwert Anreise</a:t>
            </a:r>
          </a:p>
          <a:p>
            <a:pPr marL="0" indent="0">
              <a:buFontTx/>
              <a:buNone/>
            </a:pPr>
            <a:endParaRPr lang="de-DE" baseline="0" dirty="0" smtClean="0"/>
          </a:p>
          <a:p>
            <a:pPr marL="0" indent="0">
              <a:buFontTx/>
              <a:buNone/>
            </a:pPr>
            <a:r>
              <a:rPr lang="de-DE" baseline="0" dirty="0" smtClean="0"/>
              <a:t>Allgemeine Gefahren/Threads bei Softwareerstellung</a:t>
            </a:r>
          </a:p>
          <a:p>
            <a:pPr marL="0" indent="0">
              <a:buFontTx/>
              <a:buNone/>
            </a:pPr>
            <a:endParaRPr lang="de-DE" baseline="0" dirty="0" smtClean="0"/>
          </a:p>
          <a:p>
            <a:pPr marL="0" indent="0">
              <a:buFontTx/>
              <a:buNone/>
            </a:pPr>
            <a:r>
              <a:rPr lang="de-DE" baseline="0" dirty="0" smtClean="0"/>
              <a:t>Ungenauigkeiten im Zeitplan</a:t>
            </a:r>
          </a:p>
          <a:p>
            <a:pPr marL="171450" indent="-171450">
              <a:buFontTx/>
              <a:buChar char="-"/>
            </a:pPr>
            <a:endParaRPr lang="de-DE" baseline="0" dirty="0" smtClean="0"/>
          </a:p>
          <a:p>
            <a:pPr marL="171450" indent="-171450">
              <a:buFontTx/>
              <a:buChar char="-"/>
            </a:pPr>
            <a:endParaRPr lang="de-DE" baseline="0" dirty="0" smtClean="0"/>
          </a:p>
          <a:p>
            <a:pPr marL="0" indent="0">
              <a:buFontTx/>
              <a:buNone/>
            </a:pPr>
            <a:r>
              <a:rPr lang="de-DE" dirty="0" smtClean="0">
                <a:hlinkClick r:id="rId3"/>
              </a:rPr>
              <a:t>http://www.team-analysis.de/Gruppenprobleme.htm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75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In nächsten 15-20min</a:t>
            </a:r>
          </a:p>
          <a:p>
            <a:r>
              <a:rPr lang="de-DE" dirty="0" smtClean="0"/>
              <a:t>Motivation</a:t>
            </a:r>
            <a:r>
              <a:rPr lang="de-DE" baseline="0" dirty="0" smtClean="0"/>
              <a:t> des Themas erörtern</a:t>
            </a:r>
          </a:p>
          <a:p>
            <a:r>
              <a:rPr lang="de-DE" baseline="0" dirty="0" smtClean="0"/>
              <a:t>Auf andere Forschungen aus Gebiet eingehen und Abgrenzung zu diesem Vorhaben</a:t>
            </a:r>
          </a:p>
          <a:p>
            <a:r>
              <a:rPr lang="de-DE" baseline="0" dirty="0" smtClean="0"/>
              <a:t>Arbeit in Zusammenhang mit Projekten am Lehrstuhl bringen</a:t>
            </a:r>
          </a:p>
          <a:p>
            <a:r>
              <a:rPr lang="de-DE" baseline="0" dirty="0" smtClean="0"/>
              <a:t>Nächste Schritte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75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1200" dirty="0" err="1" smtClean="0"/>
              <a:t>Thema</a:t>
            </a:r>
            <a:r>
              <a:rPr lang="en-US" sz="1200" dirty="0" smtClean="0"/>
              <a:t> </a:t>
            </a:r>
            <a:r>
              <a:rPr lang="en-US" sz="1200" dirty="0" err="1" smtClean="0"/>
              <a:t>genauer</a:t>
            </a:r>
            <a:r>
              <a:rPr lang="en-US" sz="1200" dirty="0" smtClean="0"/>
              <a:t> </a:t>
            </a:r>
            <a:r>
              <a:rPr lang="en-US" sz="1200" dirty="0" err="1" smtClean="0"/>
              <a:t>betrachten</a:t>
            </a:r>
            <a:r>
              <a:rPr lang="en-US" sz="1200" dirty="0" smtClean="0"/>
              <a:t>:</a:t>
            </a:r>
            <a:endParaRPr lang="en-US" sz="1200" baseline="0" dirty="0" smtClean="0"/>
          </a:p>
          <a:p>
            <a:pPr marL="0" indent="0" eaLnBrk="1" hangingPunct="1">
              <a:buNone/>
            </a:pPr>
            <a:r>
              <a:rPr lang="en-US" sz="1200" baseline="0" dirty="0" smtClean="0"/>
              <a:t>Design/</a:t>
            </a:r>
            <a:r>
              <a:rPr lang="en-US" sz="1200" baseline="0" dirty="0" err="1" smtClean="0"/>
              <a:t>Impl</a:t>
            </a:r>
            <a:r>
              <a:rPr lang="en-US" sz="1200" baseline="0" dirty="0" smtClean="0"/>
              <a:t> </a:t>
            </a:r>
            <a:r>
              <a:rPr lang="en-US" sz="1200" baseline="0" dirty="0" smtClean="0">
                <a:sym typeface="Wingdings" pitchFamily="2" charset="2"/>
              </a:rPr>
              <a:t> </a:t>
            </a:r>
            <a:r>
              <a:rPr lang="en-US" sz="1200" baseline="0" dirty="0" err="1" smtClean="0">
                <a:sym typeface="Wingdings" pitchFamily="2" charset="2"/>
              </a:rPr>
              <a:t>Es</a:t>
            </a:r>
            <a:r>
              <a:rPr lang="en-US" sz="1200" baseline="0" dirty="0" smtClean="0">
                <a:sym typeface="Wingdings" pitchFamily="2" charset="2"/>
              </a:rPr>
              <a:t> </a:t>
            </a:r>
            <a:r>
              <a:rPr lang="en-US" sz="1200" baseline="0" dirty="0" err="1" smtClean="0">
                <a:sym typeface="Wingdings" pitchFamily="2" charset="2"/>
              </a:rPr>
              <a:t>wird</a:t>
            </a:r>
            <a:r>
              <a:rPr lang="en-US" sz="1200" baseline="0" dirty="0" smtClean="0">
                <a:sym typeface="Wingdings" pitchFamily="2" charset="2"/>
              </a:rPr>
              <a:t> Code </a:t>
            </a:r>
            <a:r>
              <a:rPr lang="en-US" sz="1200" baseline="0" dirty="0" err="1" smtClean="0">
                <a:sym typeface="Wingdings" pitchFamily="2" charset="2"/>
              </a:rPr>
              <a:t>geschrieben</a:t>
            </a:r>
            <a:r>
              <a:rPr lang="en-US" sz="1200" baseline="0" dirty="0" smtClean="0">
                <a:sym typeface="Wingdings" pitchFamily="2" charset="2"/>
              </a:rPr>
              <a:t>/</a:t>
            </a:r>
            <a:r>
              <a:rPr lang="en-US" sz="1200" baseline="0" dirty="0" err="1" smtClean="0">
                <a:sym typeface="Wingdings" pitchFamily="2" charset="2"/>
              </a:rPr>
              <a:t>programmiert</a:t>
            </a:r>
            <a:endParaRPr lang="en-US" sz="1200" baseline="0" dirty="0" smtClean="0">
              <a:sym typeface="Wingdings" pitchFamily="2" charset="2"/>
            </a:endParaRPr>
          </a:p>
          <a:p>
            <a:pPr marL="0" indent="0" eaLnBrk="1" hangingPunct="1">
              <a:buNone/>
            </a:pPr>
            <a:r>
              <a:rPr lang="en-US" sz="1200" baseline="0" dirty="0" smtClean="0">
                <a:sym typeface="Wingdings" pitchFamily="2" charset="2"/>
              </a:rPr>
              <a:t>Wiki-</a:t>
            </a:r>
            <a:r>
              <a:rPr lang="en-US" sz="1200" baseline="0" dirty="0" err="1" smtClean="0">
                <a:sym typeface="Wingdings" pitchFamily="2" charset="2"/>
              </a:rPr>
              <a:t>basierte</a:t>
            </a:r>
            <a:r>
              <a:rPr lang="en-US" sz="1200" baseline="0" dirty="0" smtClean="0">
                <a:sym typeface="Wingdings" pitchFamily="2" charset="2"/>
              </a:rPr>
              <a:t> </a:t>
            </a:r>
            <a:r>
              <a:rPr lang="en-US" sz="1200" baseline="0" dirty="0" err="1" smtClean="0">
                <a:sym typeface="Wingdings" pitchFamily="2" charset="2"/>
              </a:rPr>
              <a:t>Anwendung</a:t>
            </a:r>
            <a:r>
              <a:rPr lang="en-US" sz="1200" baseline="0" dirty="0" smtClean="0">
                <a:sym typeface="Wingdings" pitchFamily="2" charset="2"/>
              </a:rPr>
              <a:t>  Wiki </a:t>
            </a:r>
            <a:r>
              <a:rPr lang="en-US" sz="1200" baseline="0" dirty="0" err="1" smtClean="0">
                <a:sym typeface="Wingdings" pitchFamily="2" charset="2"/>
              </a:rPr>
              <a:t>ist</a:t>
            </a:r>
            <a:r>
              <a:rPr lang="en-US" sz="1200" baseline="0" dirty="0" smtClean="0">
                <a:sym typeface="Wingdings" pitchFamily="2" charset="2"/>
              </a:rPr>
              <a:t> </a:t>
            </a:r>
            <a:r>
              <a:rPr lang="en-US" sz="1200" baseline="0" dirty="0" err="1" smtClean="0">
                <a:sym typeface="Wingdings" pitchFamily="2" charset="2"/>
              </a:rPr>
              <a:t>soziale</a:t>
            </a:r>
            <a:r>
              <a:rPr lang="en-US" sz="1200" baseline="0" dirty="0" smtClean="0">
                <a:sym typeface="Wingdings" pitchFamily="2" charset="2"/>
              </a:rPr>
              <a:t> Software, </a:t>
            </a:r>
            <a:r>
              <a:rPr lang="en-US" sz="1200" baseline="0" dirty="0" err="1" smtClean="0">
                <a:sym typeface="Wingdings" pitchFamily="2" charset="2"/>
              </a:rPr>
              <a:t>wie</a:t>
            </a:r>
            <a:r>
              <a:rPr lang="en-US" sz="1200" baseline="0" dirty="0" smtClean="0">
                <a:sym typeface="Wingdings" pitchFamily="2" charset="2"/>
              </a:rPr>
              <a:t> Blogs </a:t>
            </a:r>
            <a:r>
              <a:rPr lang="en-US" sz="1200" baseline="0" dirty="0" err="1" smtClean="0">
                <a:sym typeface="Wingdings" pitchFamily="2" charset="2"/>
              </a:rPr>
              <a:t>oder</a:t>
            </a:r>
            <a:r>
              <a:rPr lang="en-US" sz="1200" baseline="0" dirty="0" smtClean="0">
                <a:sym typeface="Wingdings" pitchFamily="2" charset="2"/>
              </a:rPr>
              <a:t> </a:t>
            </a:r>
            <a:r>
              <a:rPr lang="en-US" sz="1200" baseline="0" dirty="0" err="1" smtClean="0">
                <a:sym typeface="Wingdings" pitchFamily="2" charset="2"/>
              </a:rPr>
              <a:t>soziale</a:t>
            </a:r>
            <a:r>
              <a:rPr lang="en-US" sz="1200" baseline="0" dirty="0" smtClean="0">
                <a:sym typeface="Wingdings" pitchFamily="2" charset="2"/>
              </a:rPr>
              <a:t> </a:t>
            </a:r>
            <a:r>
              <a:rPr lang="en-US" sz="1200" baseline="0" dirty="0" err="1" smtClean="0">
                <a:sym typeface="Wingdings" pitchFamily="2" charset="2"/>
              </a:rPr>
              <a:t>Netzwerke</a:t>
            </a:r>
            <a:endParaRPr lang="en-US" sz="1200" baseline="0" dirty="0" smtClean="0">
              <a:sym typeface="Wingdings" pitchFamily="2" charset="2"/>
            </a:endParaRPr>
          </a:p>
          <a:p>
            <a:pPr marL="0" indent="0" eaLnBrk="1" hangingPunct="1">
              <a:buNone/>
            </a:pPr>
            <a:r>
              <a:rPr lang="en-US" sz="1200" baseline="0" dirty="0" err="1" smtClean="0">
                <a:sym typeface="Wingdings" pitchFamily="2" charset="2"/>
              </a:rPr>
              <a:t>Prozessmgmt</a:t>
            </a:r>
            <a:r>
              <a:rPr lang="en-US" sz="1200" baseline="0" dirty="0" smtClean="0">
                <a:sym typeface="Wingdings" pitchFamily="2" charset="2"/>
              </a:rPr>
              <a:t>.  BPM</a:t>
            </a:r>
            <a:endParaRPr lang="en-US" sz="1200" dirty="0" smtClean="0"/>
          </a:p>
          <a:p>
            <a:pPr marL="0" indent="0" eaLnBrk="1" hangingPunct="1">
              <a:buNone/>
            </a:pPr>
            <a:endParaRPr lang="en-US" sz="1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Was </a:t>
            </a:r>
            <a:r>
              <a:rPr lang="en-US" sz="1200" dirty="0" err="1" smtClean="0"/>
              <a:t>ist</a:t>
            </a:r>
            <a:r>
              <a:rPr lang="en-US" sz="1200" dirty="0" smtClean="0"/>
              <a:t> </a:t>
            </a:r>
            <a:r>
              <a:rPr lang="en-US" sz="1200" dirty="0" err="1" smtClean="0"/>
              <a:t>soziale</a:t>
            </a:r>
            <a:r>
              <a:rPr lang="en-US" sz="1200" dirty="0" smtClean="0"/>
              <a:t> Software? – Blogs, </a:t>
            </a:r>
            <a:r>
              <a:rPr lang="en-US" sz="1200" dirty="0" err="1" smtClean="0"/>
              <a:t>soziale</a:t>
            </a:r>
            <a:r>
              <a:rPr lang="en-US" sz="1200" dirty="0" smtClean="0"/>
              <a:t> Apps, </a:t>
            </a:r>
            <a:r>
              <a:rPr lang="en-US" sz="1200" dirty="0" err="1" smtClean="0"/>
              <a:t>soziale</a:t>
            </a:r>
            <a:r>
              <a:rPr lang="en-US" sz="1200" dirty="0" smtClean="0"/>
              <a:t> </a:t>
            </a:r>
            <a:r>
              <a:rPr lang="en-US" sz="1200" dirty="0" err="1" smtClean="0"/>
              <a:t>Netzwerke</a:t>
            </a:r>
            <a:r>
              <a:rPr lang="en-US" sz="1200" dirty="0" smtClean="0"/>
              <a:t> (</a:t>
            </a:r>
            <a:r>
              <a:rPr lang="en-US" sz="1200" dirty="0" err="1" smtClean="0"/>
              <a:t>eg</a:t>
            </a:r>
            <a:r>
              <a:rPr lang="en-US" sz="1200" dirty="0" smtClean="0"/>
              <a:t>. Facebook) und </a:t>
            </a:r>
            <a:r>
              <a:rPr lang="en-US" sz="1200" b="1" dirty="0" smtClean="0"/>
              <a:t>Wikis</a:t>
            </a:r>
          </a:p>
          <a:p>
            <a:pPr marL="0" indent="0" eaLnBrk="1" hangingPunct="1">
              <a:buNone/>
            </a:pPr>
            <a:endParaRPr lang="en-US" sz="1200" dirty="0" smtClean="0"/>
          </a:p>
          <a:p>
            <a:pPr marL="0" indent="0" eaLnBrk="1" hangingPunct="1">
              <a:buNone/>
            </a:pPr>
            <a:r>
              <a:rPr lang="en-US" sz="1200" dirty="0" smtClean="0"/>
              <a:t>Was </a:t>
            </a:r>
            <a:r>
              <a:rPr lang="en-US" sz="1200" dirty="0" err="1" smtClean="0"/>
              <a:t>ist</a:t>
            </a:r>
            <a:r>
              <a:rPr lang="en-US" sz="1200" dirty="0" smtClean="0"/>
              <a:t> (</a:t>
            </a:r>
            <a:r>
              <a:rPr lang="en-US" sz="1200" dirty="0" err="1" smtClean="0"/>
              <a:t>kollaboratives</a:t>
            </a:r>
            <a:r>
              <a:rPr lang="en-US" sz="1200" dirty="0" smtClean="0"/>
              <a:t>) BPM? – </a:t>
            </a:r>
            <a:r>
              <a:rPr lang="en-US" sz="1200" dirty="0" err="1" smtClean="0"/>
              <a:t>Erschaffung</a:t>
            </a:r>
            <a:r>
              <a:rPr lang="en-US" sz="1200" dirty="0" smtClean="0"/>
              <a:t>/</a:t>
            </a:r>
            <a:r>
              <a:rPr lang="en-US" sz="1200" dirty="0" err="1" smtClean="0"/>
              <a:t>Gestaltung</a:t>
            </a:r>
            <a:r>
              <a:rPr lang="en-US" sz="1200" dirty="0" smtClean="0"/>
              <a:t>, </a:t>
            </a:r>
            <a:r>
              <a:rPr lang="en-US" sz="1200" dirty="0" err="1" smtClean="0"/>
              <a:t>Umsetzung</a:t>
            </a:r>
            <a:r>
              <a:rPr lang="en-US" sz="1200" dirty="0" smtClean="0"/>
              <a:t>, </a:t>
            </a:r>
            <a:r>
              <a:rPr lang="en-US" sz="1200" dirty="0" err="1" smtClean="0"/>
              <a:t>Verbesserung</a:t>
            </a:r>
            <a:r>
              <a:rPr lang="en-US" sz="1200" dirty="0" smtClean="0"/>
              <a:t> und </a:t>
            </a:r>
            <a:r>
              <a:rPr lang="en-US" sz="1200" dirty="0" err="1" smtClean="0"/>
              <a:t>Dokumentation</a:t>
            </a:r>
            <a:r>
              <a:rPr lang="en-US" sz="1200" dirty="0" smtClean="0"/>
              <a:t> von </a:t>
            </a:r>
            <a:r>
              <a:rPr lang="en-US" sz="1200" dirty="0" err="1" smtClean="0"/>
              <a:t>Geschäftsprozessen</a:t>
            </a:r>
            <a:r>
              <a:rPr lang="en-US" sz="1200" dirty="0" smtClean="0"/>
              <a:t>, also </a:t>
            </a:r>
            <a:r>
              <a:rPr lang="en-US" sz="1200" dirty="0" err="1" smtClean="0"/>
              <a:t>technische</a:t>
            </a:r>
            <a:r>
              <a:rPr lang="en-US" sz="1200" dirty="0" smtClean="0"/>
              <a:t> und </a:t>
            </a:r>
            <a:r>
              <a:rPr lang="en-US" sz="1200" dirty="0" err="1" smtClean="0"/>
              <a:t>organisatorische</a:t>
            </a:r>
            <a:r>
              <a:rPr lang="en-US" sz="1200" dirty="0" smtClean="0"/>
              <a:t> </a:t>
            </a:r>
            <a:r>
              <a:rPr lang="en-US" sz="1200" dirty="0" err="1" smtClean="0"/>
              <a:t>Fragen</a:t>
            </a:r>
            <a:r>
              <a:rPr lang="en-US" sz="1200" dirty="0" smtClean="0"/>
              <a:t>; </a:t>
            </a:r>
            <a:r>
              <a:rPr lang="en-US" sz="1200" dirty="0" err="1" smtClean="0"/>
              <a:t>Wer</a:t>
            </a:r>
            <a:r>
              <a:rPr lang="en-US" sz="1200" dirty="0" smtClean="0"/>
              <a:t>, was, </a:t>
            </a:r>
            <a:r>
              <a:rPr lang="en-US" sz="1200" dirty="0" err="1" smtClean="0"/>
              <a:t>wo</a:t>
            </a:r>
            <a:r>
              <a:rPr lang="en-US" sz="1200" dirty="0" smtClean="0"/>
              <a:t>, </a:t>
            </a:r>
            <a:r>
              <a:rPr lang="en-US" sz="1200" dirty="0" err="1" smtClean="0"/>
              <a:t>wann</a:t>
            </a:r>
            <a:r>
              <a:rPr lang="en-US" sz="1200" dirty="0" smtClean="0"/>
              <a:t>, </a:t>
            </a:r>
            <a:r>
              <a:rPr lang="en-US" sz="1200" dirty="0" err="1" smtClean="0"/>
              <a:t>womit</a:t>
            </a:r>
            <a:r>
              <a:rPr lang="en-US" sz="1200" dirty="0" smtClean="0"/>
              <a:t>? </a:t>
            </a:r>
          </a:p>
          <a:p>
            <a:pPr marL="0" indent="0" eaLnBrk="1" hangingPunct="1">
              <a:buNone/>
            </a:pPr>
            <a:endParaRPr lang="en-US" sz="12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/>
              <a:t>Lösung</a:t>
            </a:r>
            <a:r>
              <a:rPr lang="en-US" sz="1200" dirty="0" smtClean="0"/>
              <a:t>: Darwin = 100.000€ </a:t>
            </a:r>
            <a:r>
              <a:rPr lang="en-US" sz="1200" dirty="0" err="1" smtClean="0"/>
              <a:t>gefördert</a:t>
            </a:r>
            <a:r>
              <a:rPr lang="en-US" sz="1200" dirty="0" smtClean="0"/>
              <a:t>, </a:t>
            </a:r>
            <a:r>
              <a:rPr lang="en-US" sz="1200" dirty="0" err="1" smtClean="0"/>
              <a:t>Projekt</a:t>
            </a:r>
            <a:r>
              <a:rPr lang="en-US" sz="1200" dirty="0" smtClean="0"/>
              <a:t> von </a:t>
            </a:r>
            <a:r>
              <a:rPr lang="en-US" sz="1200" dirty="0" err="1" smtClean="0"/>
              <a:t>Matheus</a:t>
            </a:r>
            <a:r>
              <a:rPr lang="en-US" sz="1200" dirty="0" smtClean="0"/>
              <a:t> </a:t>
            </a:r>
            <a:r>
              <a:rPr lang="en-US" sz="1200" dirty="0" err="1" smtClean="0"/>
              <a:t>Hauder</a:t>
            </a:r>
            <a:endParaRPr lang="en-US" sz="1200" dirty="0" smtClean="0"/>
          </a:p>
          <a:p>
            <a:pPr marL="0" indent="0" eaLnBrk="1" hangingPunct="1">
              <a:buNone/>
            </a:pPr>
            <a:endParaRPr lang="en-US" sz="1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de-DE" sz="1200" dirty="0" smtClean="0">
                <a:hlinkClick r:id="rId3"/>
              </a:rPr>
              <a:t>http://www.wzb-klausschmidt.com/img/inhalt/mitarbeiter.jpg</a:t>
            </a:r>
            <a:endParaRPr lang="de-DE" sz="1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de-DE" sz="1200" dirty="0" smtClean="0">
                <a:hlinkClick r:id="rId4"/>
              </a:rPr>
              <a:t>http://a3.mzstatic.com/us/r1000/086/Purple/v4/a1/4a/54/a14a54c8-8054-bef1-997c-58dd6ef3cf85/Wiki_Logo_neu.175x175-75.png</a:t>
            </a:r>
            <a:endParaRPr lang="de-DE" sz="1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de-DE" sz="1200" dirty="0" smtClean="0">
                <a:hlinkClick r:id="rId5"/>
              </a:rPr>
              <a:t>http://iwarelogicsolutions.com/images/Bpm_chart.jpg</a:t>
            </a:r>
            <a:endParaRPr lang="de-DE" sz="12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75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err="1" smtClean="0"/>
              <a:t>Warum</a:t>
            </a:r>
            <a:r>
              <a:rPr lang="en-US" sz="1200" dirty="0" smtClean="0"/>
              <a:t> BPM </a:t>
            </a:r>
            <a:r>
              <a:rPr lang="en-US" sz="1200" dirty="0" err="1" smtClean="0"/>
              <a:t>mit</a:t>
            </a:r>
            <a:r>
              <a:rPr lang="en-US" sz="1200" dirty="0" smtClean="0"/>
              <a:t> </a:t>
            </a:r>
            <a:r>
              <a:rPr lang="en-US" sz="1200" dirty="0" err="1" smtClean="0"/>
              <a:t>sozialer</a:t>
            </a:r>
            <a:r>
              <a:rPr lang="en-US" sz="1200" dirty="0" smtClean="0"/>
              <a:t> Software? – Weil “</a:t>
            </a:r>
            <a:r>
              <a:rPr lang="en-US" sz="1200" dirty="0" err="1" smtClean="0"/>
              <a:t>kollaborativ</a:t>
            </a:r>
            <a:r>
              <a:rPr lang="en-US" sz="1200" dirty="0" smtClean="0"/>
              <a:t>” </a:t>
            </a:r>
            <a:r>
              <a:rPr lang="en-US" sz="1200" dirty="0" err="1" smtClean="0"/>
              <a:t>umsetzbar</a:t>
            </a:r>
            <a:r>
              <a:rPr lang="en-US" sz="1200" dirty="0" smtClean="0"/>
              <a:t> </a:t>
            </a:r>
            <a:r>
              <a:rPr lang="en-US" sz="1200" dirty="0" err="1" smtClean="0"/>
              <a:t>gemacht</a:t>
            </a:r>
            <a:r>
              <a:rPr lang="en-US" sz="1200" dirty="0" smtClean="0"/>
              <a:t> </a:t>
            </a:r>
            <a:r>
              <a:rPr lang="en-US" sz="1200" dirty="0" err="1" smtClean="0"/>
              <a:t>wird</a:t>
            </a:r>
            <a:r>
              <a:rPr lang="en-US" sz="1200" dirty="0" smtClean="0"/>
              <a:t>; von top-down-</a:t>
            </a:r>
            <a:r>
              <a:rPr lang="en-US" sz="1200" dirty="0" err="1" smtClean="0"/>
              <a:t>Ansatz</a:t>
            </a:r>
            <a:r>
              <a:rPr lang="en-US" sz="1200" dirty="0" smtClean="0"/>
              <a:t> </a:t>
            </a:r>
            <a:r>
              <a:rPr lang="en-US" sz="1200" dirty="0" err="1" smtClean="0"/>
              <a:t>zu</a:t>
            </a:r>
            <a:r>
              <a:rPr lang="en-US" sz="1200" dirty="0" smtClean="0"/>
              <a:t> bottom-up; </a:t>
            </a:r>
            <a:r>
              <a:rPr lang="en-US" sz="1200" dirty="0" err="1" smtClean="0"/>
              <a:t>besserer</a:t>
            </a:r>
            <a:r>
              <a:rPr lang="en-US" sz="1200" dirty="0" smtClean="0"/>
              <a:t> </a:t>
            </a:r>
            <a:r>
              <a:rPr lang="en-US" sz="1200" dirty="0" err="1" smtClean="0"/>
              <a:t>Konsens</a:t>
            </a:r>
            <a:r>
              <a:rPr lang="en-US" sz="1200" dirty="0" smtClean="0"/>
              <a:t>, </a:t>
            </a:r>
            <a:r>
              <a:rPr lang="en-US" sz="1200" dirty="0" err="1" smtClean="0"/>
              <a:t>bessere</a:t>
            </a:r>
            <a:r>
              <a:rPr lang="en-US" sz="1200" dirty="0" smtClean="0"/>
              <a:t> </a:t>
            </a:r>
            <a:r>
              <a:rPr lang="en-US" sz="1200" dirty="0" err="1" smtClean="0"/>
              <a:t>Prozesse</a:t>
            </a:r>
            <a:r>
              <a:rPr lang="en-US" sz="1200" dirty="0" smtClean="0"/>
              <a:t>, </a:t>
            </a:r>
            <a:r>
              <a:rPr lang="en-US" sz="1200" dirty="0" err="1" smtClean="0"/>
              <a:t>bessere</a:t>
            </a:r>
            <a:r>
              <a:rPr lang="en-US" sz="1200" dirty="0" smtClean="0"/>
              <a:t> </a:t>
            </a:r>
            <a:r>
              <a:rPr lang="en-US" sz="1200" dirty="0" err="1" smtClean="0"/>
              <a:t>Transparenz</a:t>
            </a:r>
            <a:r>
              <a:rPr lang="en-US" sz="1200" dirty="0" smtClean="0"/>
              <a:t>, </a:t>
            </a:r>
            <a:r>
              <a:rPr lang="en-US" sz="1200" dirty="0" err="1" smtClean="0"/>
              <a:t>bessere</a:t>
            </a:r>
            <a:r>
              <a:rPr lang="en-US" sz="1200" dirty="0" smtClean="0"/>
              <a:t> </a:t>
            </a:r>
            <a:r>
              <a:rPr lang="en-US" sz="1200" dirty="0" err="1" smtClean="0"/>
              <a:t>Akzeptanz</a:t>
            </a:r>
            <a:r>
              <a:rPr lang="en-US" sz="1200" dirty="0" smtClean="0"/>
              <a:t>, </a:t>
            </a:r>
            <a:r>
              <a:rPr lang="en-US" sz="1200" dirty="0" err="1" smtClean="0"/>
              <a:t>bessere</a:t>
            </a:r>
            <a:r>
              <a:rPr lang="en-US" sz="1200" dirty="0" smtClean="0"/>
              <a:t> </a:t>
            </a:r>
            <a:r>
              <a:rPr lang="en-US" sz="1200" dirty="0" err="1" smtClean="0"/>
              <a:t>Anpassungsmöglichkeiten</a:t>
            </a:r>
            <a:r>
              <a:rPr lang="en-US" sz="1200" dirty="0" smtClean="0"/>
              <a:t>, …</a:t>
            </a:r>
            <a:endParaRPr lang="de-DE" dirty="0" smtClean="0"/>
          </a:p>
          <a:p>
            <a:endParaRPr lang="de-DE" sz="1200" dirty="0" smtClean="0"/>
          </a:p>
          <a:p>
            <a:r>
              <a:rPr lang="de-DE" sz="1200" dirty="0" smtClean="0"/>
              <a:t>Was bringt das ganze?</a:t>
            </a:r>
          </a:p>
          <a:p>
            <a:r>
              <a:rPr lang="de-DE" sz="1200" dirty="0" err="1" smtClean="0"/>
              <a:t>Benfits</a:t>
            </a:r>
            <a:r>
              <a:rPr lang="de-DE" sz="1200" dirty="0" smtClean="0"/>
              <a:t> </a:t>
            </a:r>
            <a:r>
              <a:rPr lang="de-DE" sz="1200" dirty="0" err="1" smtClean="0"/>
              <a:t>etc</a:t>
            </a:r>
            <a:endParaRPr lang="de-DE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C&amp;P aus Matheus Paper und </a:t>
            </a:r>
            <a:r>
              <a:rPr lang="de-DE" dirty="0" err="1" smtClean="0"/>
              <a:t>Präsi</a:t>
            </a:r>
            <a:r>
              <a:rPr lang="de-DE" dirty="0" smtClean="0"/>
              <a:t> (F4)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7866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Anschauen</a:t>
            </a:r>
            <a:r>
              <a:rPr lang="de-DE" baseline="0" dirty="0" smtClean="0"/>
              <a:t>, </a:t>
            </a:r>
            <a:r>
              <a:rPr lang="de-DE" dirty="0" smtClean="0"/>
              <a:t>was bisher gemacht </a:t>
            </a:r>
            <a:r>
              <a:rPr lang="de-DE" dirty="0" smtClean="0">
                <a:sym typeface="Wingdings" pitchFamily="2" charset="2"/>
              </a:rPr>
              <a:t> zwei Gruppen</a:t>
            </a:r>
          </a:p>
          <a:p>
            <a:r>
              <a:rPr lang="de-DE" dirty="0" smtClean="0"/>
              <a:t>, was gibt es für Ansätze, was ist rausgekommen, Ideen</a:t>
            </a:r>
          </a:p>
          <a:p>
            <a:endParaRPr lang="de-DE" dirty="0" smtClean="0"/>
          </a:p>
          <a:p>
            <a:r>
              <a:rPr lang="de-DE" dirty="0" smtClean="0"/>
              <a:t>Praktische Tools (Toolstudie) und theoretische Ansätze BEIDES angeschaut</a:t>
            </a:r>
          </a:p>
          <a:p>
            <a:endParaRPr lang="de-DE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Paper, (</a:t>
            </a:r>
            <a:r>
              <a:rPr lang="en-US" sz="1200" dirty="0" err="1" smtClean="0"/>
              <a:t>halbe</a:t>
            </a:r>
            <a:r>
              <a:rPr lang="en-US" sz="1200" dirty="0" smtClean="0"/>
              <a:t> </a:t>
            </a:r>
            <a:r>
              <a:rPr lang="en-US" sz="1200" dirty="0" err="1" smtClean="0"/>
              <a:t>Lösung</a:t>
            </a:r>
            <a:r>
              <a:rPr lang="en-US" sz="1200" dirty="0" smtClean="0"/>
              <a:t> </a:t>
            </a:r>
            <a:r>
              <a:rPr lang="en-US" sz="1200" dirty="0" err="1" smtClean="0"/>
              <a:t>skizziert</a:t>
            </a:r>
            <a:r>
              <a:rPr lang="en-US" sz="1200" dirty="0" smtClean="0"/>
              <a:t>), </a:t>
            </a:r>
            <a:r>
              <a:rPr lang="en-US" sz="1200" dirty="0" err="1" smtClean="0"/>
              <a:t>wird</a:t>
            </a:r>
            <a:r>
              <a:rPr lang="en-US" sz="1200" dirty="0" smtClean="0"/>
              <a:t> von </a:t>
            </a:r>
            <a:r>
              <a:rPr lang="en-US" sz="1200" dirty="0" err="1" smtClean="0"/>
              <a:t>vielen</a:t>
            </a:r>
            <a:r>
              <a:rPr lang="en-US" sz="1200" dirty="0" smtClean="0"/>
              <a:t> </a:t>
            </a:r>
            <a:r>
              <a:rPr lang="en-US" sz="1200" dirty="0" err="1" smtClean="0"/>
              <a:t>vorgeschlagen</a:t>
            </a:r>
            <a:r>
              <a:rPr lang="en-US" sz="1200" dirty="0" smtClean="0"/>
              <a:t>, </a:t>
            </a:r>
            <a:r>
              <a:rPr lang="en-US" sz="1200" dirty="0" err="1" smtClean="0"/>
              <a:t>nur</a:t>
            </a:r>
            <a:r>
              <a:rPr lang="en-US" sz="1200" dirty="0" smtClean="0"/>
              <a:t> </a:t>
            </a:r>
            <a:r>
              <a:rPr lang="en-US" sz="1200" dirty="0" err="1" smtClean="0"/>
              <a:t>halbfertige</a:t>
            </a:r>
            <a:r>
              <a:rPr lang="en-US" sz="1200" dirty="0" smtClean="0"/>
              <a:t> </a:t>
            </a:r>
            <a:r>
              <a:rPr lang="en-US" sz="1200" dirty="0" err="1" smtClean="0"/>
              <a:t>Lösungen</a:t>
            </a:r>
            <a:endParaRPr lang="de-DE" sz="1200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7459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1200" dirty="0" err="1" smtClean="0"/>
              <a:t>Basierend</a:t>
            </a:r>
            <a:r>
              <a:rPr lang="en-US" sz="1200" dirty="0" smtClean="0"/>
              <a:t> auf MA von Stefan </a:t>
            </a:r>
            <a:r>
              <a:rPr lang="en-US" sz="1200" dirty="0" err="1" smtClean="0"/>
              <a:t>Bleibinhaus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(</a:t>
            </a:r>
            <a:r>
              <a:rPr lang="en-US" sz="1200" dirty="0" err="1" smtClean="0"/>
              <a:t>Nachbau</a:t>
            </a:r>
            <a:r>
              <a:rPr lang="en-US" sz="1200" dirty="0" smtClean="0"/>
              <a:t> von) Tricia = </a:t>
            </a:r>
            <a:r>
              <a:rPr lang="de-DE" dirty="0" err="1" smtClean="0"/>
              <a:t>Trista</a:t>
            </a:r>
            <a:r>
              <a:rPr lang="de-DE" dirty="0" smtClean="0"/>
              <a:t>-Scala</a:t>
            </a:r>
            <a:r>
              <a:rPr lang="en-US" sz="1200" dirty="0" smtClean="0"/>
              <a:t>, Play, </a:t>
            </a:r>
            <a:r>
              <a:rPr lang="en-US" sz="1200" dirty="0" err="1" smtClean="0"/>
              <a:t>Scala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 err="1" smtClean="0"/>
              <a:t>Trista</a:t>
            </a:r>
            <a:r>
              <a:rPr lang="en-US" sz="1200" dirty="0" smtClean="0"/>
              <a:t>: von </a:t>
            </a:r>
            <a:r>
              <a:rPr lang="en-US" sz="1200" dirty="0" err="1" smtClean="0"/>
              <a:t>Erschaffer</a:t>
            </a:r>
            <a:r>
              <a:rPr lang="en-US" sz="1200" dirty="0" smtClean="0"/>
              <a:t> </a:t>
            </a:r>
            <a:r>
              <a:rPr lang="en-US" sz="1200" dirty="0" err="1" smtClean="0"/>
              <a:t>als</a:t>
            </a:r>
            <a:r>
              <a:rPr lang="en-US" sz="1200" dirty="0" smtClean="0"/>
              <a:t> “scalable, high usable </a:t>
            </a:r>
            <a:r>
              <a:rPr lang="en-US" sz="1200" dirty="0" err="1" smtClean="0"/>
              <a:t>performant</a:t>
            </a:r>
            <a:r>
              <a:rPr lang="en-US" sz="1200" dirty="0" smtClean="0"/>
              <a:t> Hybrid wiki” </a:t>
            </a:r>
            <a:r>
              <a:rPr lang="en-US" sz="1200" dirty="0" err="1" smtClean="0"/>
              <a:t>bezeichnet</a:t>
            </a: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err="1" smtClean="0"/>
              <a:t>Projekt</a:t>
            </a:r>
            <a:r>
              <a:rPr lang="en-US" sz="1200" dirty="0" smtClean="0"/>
              <a:t> Darwin </a:t>
            </a:r>
            <a:r>
              <a:rPr lang="en-US" sz="1200" dirty="0" err="1" smtClean="0"/>
              <a:t>mit</a:t>
            </a:r>
            <a:r>
              <a:rPr lang="en-US" sz="1200" dirty="0" smtClean="0"/>
              <a:t> </a:t>
            </a:r>
            <a:r>
              <a:rPr lang="en-US" sz="1200" dirty="0" err="1" smtClean="0"/>
              <a:t>drei</a:t>
            </a:r>
            <a:r>
              <a:rPr lang="en-US" sz="1200" dirty="0" smtClean="0"/>
              <a:t> </a:t>
            </a:r>
            <a:r>
              <a:rPr lang="en-US" sz="1200" dirty="0" err="1" smtClean="0"/>
              <a:t>Hiwis</a:t>
            </a:r>
            <a:r>
              <a:rPr lang="en-US" sz="1200" dirty="0" smtClean="0"/>
              <a:t> und </a:t>
            </a:r>
            <a:r>
              <a:rPr lang="en-US" sz="1200" dirty="0" err="1" smtClean="0"/>
              <a:t>einer</a:t>
            </a:r>
            <a:r>
              <a:rPr lang="en-US" sz="1200" dirty="0" smtClean="0"/>
              <a:t> BA und </a:t>
            </a:r>
            <a:r>
              <a:rPr lang="en-US" sz="1200" dirty="0" err="1" smtClean="0"/>
              <a:t>noch</a:t>
            </a:r>
            <a:r>
              <a:rPr lang="en-US" sz="1200" dirty="0" smtClean="0"/>
              <a:t> </a:t>
            </a:r>
            <a:r>
              <a:rPr lang="en-US" sz="1200" dirty="0" err="1" smtClean="0"/>
              <a:t>weiteren</a:t>
            </a:r>
            <a:r>
              <a:rPr lang="en-US" sz="1200" dirty="0" smtClean="0"/>
              <a:t> </a:t>
            </a:r>
            <a:r>
              <a:rPr lang="en-US" sz="1200" dirty="0" err="1" smtClean="0"/>
              <a:t>Abschlussarbeiten</a:t>
            </a:r>
            <a:r>
              <a:rPr lang="en-US" sz="1200" dirty="0" smtClean="0"/>
              <a:t> in der </a:t>
            </a:r>
            <a:r>
              <a:rPr lang="en-US" sz="1200" dirty="0" err="1" smtClean="0"/>
              <a:t>Zukunft</a:t>
            </a:r>
            <a:endParaRPr lang="en-US" sz="1200" dirty="0" smtClean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de-DE" dirty="0" smtClean="0">
                <a:hlinkClick r:id="rId3"/>
              </a:rPr>
              <a:t>http://www.playframework.com/assets/images/logos/normal.png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>
                <a:hlinkClick r:id="rId4"/>
              </a:rPr>
              <a:t>http://www.appliedvideo.com/images/scala_logo_LG_RGB.jpg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>
                <a:hlinkClick r:id="rId5"/>
              </a:rPr>
              <a:t>http://www.appdynamics.com/blog/wp-content/uploads/2011/08/1605635.png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>
                <a:hlinkClick r:id="rId6"/>
              </a:rPr>
              <a:t>http://media.galuba.net/2011/09/jquery.png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>
                <a:hlinkClick r:id="rId7"/>
              </a:rPr>
              <a:t>http://netzlogbuch.de/wp-content/uploads/2012/05/Twitter-Bootstrap.jpg</a:t>
            </a: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http://hadoop.apache.org/images/hadoop-logo.jpg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hlinkClick r:id="rId8"/>
              </a:rPr>
              <a:t>http://keetfoundation.ch/mkt/images/stories/lp_5-schritte-formel/roter_kringel.png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Hadoop</a:t>
            </a:r>
            <a:r>
              <a:rPr lang="de-DE" dirty="0" smtClean="0"/>
              <a:t>: </a:t>
            </a:r>
            <a:r>
              <a:rPr lang="de-DE" sz="1200" b="0" i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 </a:t>
            </a:r>
            <a:r>
              <a:rPr lang="de-DE" sz="1200" b="0" i="0" u="none" strike="noStrike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  <a:hlinkClick r:id="rId9" tooltip="Framework"/>
              </a:rPr>
              <a:t>Framework</a:t>
            </a:r>
            <a:r>
              <a:rPr lang="de-DE" sz="1200" b="0" i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 für skalierbare, verteilt arbeitende Software;  intensive Rechenprozesse mit großen Datenmengen auf </a:t>
            </a:r>
            <a:r>
              <a:rPr lang="de-DE" sz="1200" b="0" i="0" u="none" strike="noStrike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  <a:hlinkClick r:id="rId10" tooltip="Computercluster"/>
              </a:rPr>
              <a:t>Computerclustern</a:t>
            </a:r>
            <a:r>
              <a:rPr lang="de-DE" sz="1200" b="0" i="0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 durchzuführen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75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Aus Research Agenda</a:t>
            </a:r>
          </a:p>
          <a:p>
            <a:endParaRPr lang="de-DE" dirty="0" smtClean="0"/>
          </a:p>
          <a:p>
            <a:r>
              <a:rPr lang="de-DE" dirty="0" smtClean="0"/>
              <a:t>Q3: End-Benutzer befähigen </a:t>
            </a:r>
            <a:r>
              <a:rPr lang="de-DE" dirty="0" err="1" smtClean="0"/>
              <a:t>kollaborativ</a:t>
            </a:r>
            <a:r>
              <a:rPr lang="de-DE" baseline="0" dirty="0" smtClean="0"/>
              <a:t> Prozessmodelle zu entwerfen und anzupassen</a:t>
            </a:r>
          </a:p>
          <a:p>
            <a:endParaRPr lang="de-DE" baseline="0" dirty="0" smtClean="0"/>
          </a:p>
          <a:p>
            <a:r>
              <a:rPr lang="de-DE" baseline="0" dirty="0" smtClean="0"/>
              <a:t>Schnell ändernde Business </a:t>
            </a:r>
            <a:r>
              <a:rPr lang="de-DE" baseline="0" dirty="0" err="1" smtClean="0"/>
              <a:t>Requirements</a:t>
            </a:r>
            <a:r>
              <a:rPr lang="de-DE" baseline="0" dirty="0" smtClean="0"/>
              <a:t> </a:t>
            </a:r>
            <a:r>
              <a:rPr lang="de-DE" baseline="0" dirty="0" smtClean="0">
                <a:sym typeface="Wingdings" pitchFamily="2" charset="2"/>
              </a:rPr>
              <a:t> Prozesse schnell anpassen für </a:t>
            </a:r>
            <a:r>
              <a:rPr lang="de-DE" baseline="0" dirty="0" err="1" smtClean="0">
                <a:sym typeface="Wingdings" pitchFamily="2" charset="2"/>
              </a:rPr>
              <a:t>strat</a:t>
            </a:r>
            <a:r>
              <a:rPr lang="de-DE" baseline="0" dirty="0" smtClean="0">
                <a:sym typeface="Wingdings" pitchFamily="2" charset="2"/>
              </a:rPr>
              <a:t>. Vorteil/gesetzliche Vorgabe/o. Ä.</a:t>
            </a:r>
          </a:p>
          <a:p>
            <a:r>
              <a:rPr lang="de-DE" baseline="0" dirty="0" smtClean="0">
                <a:sym typeface="Wingdings" pitchFamily="2" charset="2"/>
              </a:rPr>
              <a:t>Einbeziehen von beteiligten Mitarbeitern hilft dabei</a:t>
            </a:r>
          </a:p>
          <a:p>
            <a:r>
              <a:rPr lang="de-DE" baseline="0" dirty="0" smtClean="0">
                <a:sym typeface="Wingdings" pitchFamily="2" charset="2"/>
              </a:rPr>
              <a:t>Ausmaß der MA-Eignung und Flexibilitätssteigerung wird bewertet werden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0623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/>
              <a:t>Mein Part </a:t>
            </a:r>
            <a:r>
              <a:rPr lang="en-US" sz="1200" dirty="0" err="1" smtClean="0"/>
              <a:t>ist</a:t>
            </a:r>
            <a:r>
              <a:rPr lang="en-US" sz="1200" dirty="0" smtClean="0"/>
              <a:t> </a:t>
            </a:r>
            <a:r>
              <a:rPr lang="en-US" sz="1200" dirty="0" err="1" smtClean="0"/>
              <a:t>mittlere</a:t>
            </a:r>
            <a:r>
              <a:rPr lang="en-US" sz="1200" dirty="0" smtClean="0"/>
              <a:t> </a:t>
            </a:r>
            <a:r>
              <a:rPr lang="en-US" sz="1200" dirty="0" err="1" smtClean="0"/>
              <a:t>Schicht</a:t>
            </a:r>
            <a:r>
              <a:rPr lang="en-US" sz="1200" dirty="0" smtClean="0"/>
              <a:t> </a:t>
            </a:r>
            <a:r>
              <a:rPr lang="en-US" sz="1200" dirty="0" err="1" smtClean="0"/>
              <a:t>zwischen</a:t>
            </a:r>
            <a:r>
              <a:rPr lang="en-US" sz="1200" dirty="0" smtClean="0"/>
              <a:t> </a:t>
            </a:r>
            <a:r>
              <a:rPr lang="en-US" sz="1200" dirty="0" err="1" smtClean="0"/>
              <a:t>Präsentation</a:t>
            </a:r>
            <a:r>
              <a:rPr lang="en-US" sz="1200" dirty="0" smtClean="0"/>
              <a:t> der </a:t>
            </a:r>
            <a:r>
              <a:rPr lang="en-US" sz="1200" dirty="0" err="1" smtClean="0"/>
              <a:t>Daten</a:t>
            </a:r>
            <a:r>
              <a:rPr lang="en-US" sz="1200" dirty="0" smtClean="0"/>
              <a:t> (UI) und </a:t>
            </a:r>
            <a:r>
              <a:rPr lang="en-US" sz="1200" dirty="0" err="1" smtClean="0"/>
              <a:t>Lagerung</a:t>
            </a:r>
            <a:r>
              <a:rPr lang="en-US" sz="1200" dirty="0" smtClean="0"/>
              <a:t> (</a:t>
            </a:r>
            <a:r>
              <a:rPr lang="en-US" sz="1200" dirty="0" err="1" smtClean="0"/>
              <a:t>Datenbank</a:t>
            </a:r>
            <a:r>
              <a:rPr lang="en-US" sz="1200" dirty="0" smtClean="0"/>
              <a:t>)</a:t>
            </a:r>
          </a:p>
          <a:p>
            <a:endParaRPr lang="de-DE" dirty="0" smtClean="0"/>
          </a:p>
          <a:p>
            <a:r>
              <a:rPr lang="de-DE" dirty="0" smtClean="0">
                <a:hlinkClick r:id="rId3"/>
              </a:rPr>
              <a:t>http://keetfoundation.ch/mkt/images/stories/lp_5-schritte-formel/roter_kringel.png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75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1200" dirty="0" err="1" smtClean="0"/>
              <a:t>Anmeldung</a:t>
            </a:r>
            <a:r>
              <a:rPr lang="en-US" sz="1200" dirty="0" smtClean="0"/>
              <a:t> 15. Mai </a:t>
            </a:r>
            <a:r>
              <a:rPr lang="en-US" sz="1200" dirty="0" smtClean="0">
                <a:sym typeface="Wingdings" pitchFamily="2" charset="2"/>
              </a:rPr>
              <a:t> </a:t>
            </a:r>
            <a:r>
              <a:rPr lang="en-US" sz="1200" dirty="0" err="1" smtClean="0">
                <a:sym typeface="Wingdings" pitchFamily="2" charset="2"/>
              </a:rPr>
              <a:t>Ende</a:t>
            </a:r>
            <a:r>
              <a:rPr lang="en-US" sz="1200" dirty="0" smtClean="0">
                <a:sym typeface="Wingdings" pitchFamily="2" charset="2"/>
              </a:rPr>
              <a:t> 15. November</a:t>
            </a:r>
            <a:endParaRPr lang="en-US" sz="1200" dirty="0" smtClean="0"/>
          </a:p>
          <a:p>
            <a:pPr marL="0" indent="0" eaLnBrk="1" hangingPunct="1">
              <a:buNone/>
            </a:pPr>
            <a:endParaRPr lang="en-US" sz="1200" dirty="0" smtClean="0"/>
          </a:p>
          <a:p>
            <a:pPr marL="0" indent="0" eaLnBrk="1" hangingPunct="1">
              <a:buNone/>
            </a:pPr>
            <a:r>
              <a:rPr lang="en-US" sz="1200" dirty="0" err="1" smtClean="0"/>
              <a:t>Literatur</a:t>
            </a:r>
            <a:r>
              <a:rPr lang="en-US" sz="1200" dirty="0" smtClean="0"/>
              <a:t> </a:t>
            </a:r>
            <a:r>
              <a:rPr lang="en-US" sz="1200" dirty="0" err="1" smtClean="0"/>
              <a:t>suchen</a:t>
            </a:r>
            <a:r>
              <a:rPr lang="en-US" sz="1200" dirty="0" smtClean="0"/>
              <a:t> (und </a:t>
            </a:r>
            <a:r>
              <a:rPr lang="en-US" sz="1200" dirty="0" err="1" smtClean="0"/>
              <a:t>lesen</a:t>
            </a:r>
            <a:r>
              <a:rPr lang="en-US" sz="1200" dirty="0" smtClean="0"/>
              <a:t>) </a:t>
            </a:r>
            <a:r>
              <a:rPr lang="en-US" sz="1200" dirty="0" err="1" smtClean="0"/>
              <a:t>ab</a:t>
            </a:r>
            <a:r>
              <a:rPr lang="en-US" sz="1200" dirty="0" smtClean="0"/>
              <a:t> </a:t>
            </a:r>
            <a:r>
              <a:rPr lang="en-US" sz="1200" dirty="0" err="1" smtClean="0"/>
              <a:t>Anfang</a:t>
            </a:r>
            <a:r>
              <a:rPr lang="en-US" sz="1200" dirty="0" smtClean="0"/>
              <a:t> Mai </a:t>
            </a:r>
            <a:r>
              <a:rPr lang="en-US" sz="1200" dirty="0" err="1" smtClean="0"/>
              <a:t>bis</a:t>
            </a:r>
            <a:r>
              <a:rPr lang="en-US" sz="1200" dirty="0" smtClean="0"/>
              <a:t> </a:t>
            </a:r>
            <a:r>
              <a:rPr lang="en-US" sz="1200" dirty="0" err="1" smtClean="0"/>
              <a:t>Mitte</a:t>
            </a:r>
            <a:r>
              <a:rPr lang="en-US" sz="1200" dirty="0" smtClean="0"/>
              <a:t> </a:t>
            </a:r>
            <a:r>
              <a:rPr lang="en-US" sz="1200" dirty="0" err="1" smtClean="0"/>
              <a:t>Juni</a:t>
            </a:r>
            <a:endParaRPr lang="en-US" sz="1200" dirty="0" smtClean="0"/>
          </a:p>
          <a:p>
            <a:pPr marL="0" indent="0" eaLnBrk="1" hangingPunct="1">
              <a:buNone/>
            </a:pPr>
            <a:r>
              <a:rPr lang="en-US" sz="1200" dirty="0" smtClean="0"/>
              <a:t>System-Design 13. – 24. Mai</a:t>
            </a:r>
          </a:p>
          <a:p>
            <a:pPr marL="0" indent="0" eaLnBrk="1" hangingPunct="1">
              <a:buNone/>
            </a:pPr>
            <a:r>
              <a:rPr lang="en-US" sz="1200" dirty="0" err="1" smtClean="0"/>
              <a:t>anschließend</a:t>
            </a:r>
            <a:r>
              <a:rPr lang="en-US" sz="1200" dirty="0" smtClean="0"/>
              <a:t> </a:t>
            </a:r>
            <a:r>
              <a:rPr lang="en-US" sz="1200" dirty="0" err="1" smtClean="0"/>
              <a:t>Programmieren</a:t>
            </a:r>
            <a:r>
              <a:rPr lang="en-US" sz="1200" dirty="0" smtClean="0"/>
              <a:t>/</a:t>
            </a:r>
            <a:r>
              <a:rPr lang="en-US" sz="1200" dirty="0" err="1" smtClean="0"/>
              <a:t>Implementieren</a:t>
            </a:r>
            <a:r>
              <a:rPr lang="en-US" sz="1200" dirty="0" smtClean="0"/>
              <a:t> und </a:t>
            </a:r>
            <a:r>
              <a:rPr lang="en-US" sz="1200" dirty="0" err="1" smtClean="0"/>
              <a:t>Testen</a:t>
            </a:r>
            <a:r>
              <a:rPr lang="en-US" sz="1200" dirty="0" smtClean="0"/>
              <a:t> </a:t>
            </a:r>
            <a:r>
              <a:rPr lang="en-US" sz="1200" dirty="0" err="1" smtClean="0"/>
              <a:t>bis</a:t>
            </a:r>
            <a:r>
              <a:rPr lang="en-US" sz="1200" dirty="0" smtClean="0"/>
              <a:t> </a:t>
            </a:r>
            <a:r>
              <a:rPr lang="en-US" sz="1200" dirty="0" err="1" smtClean="0"/>
              <a:t>Oktober</a:t>
            </a:r>
            <a:endParaRPr lang="en-US" sz="1200" dirty="0" smtClean="0"/>
          </a:p>
          <a:p>
            <a:r>
              <a:rPr lang="de-DE" dirty="0" smtClean="0"/>
              <a:t>Letzten sechs Wochen zum Finalisieren der Arbeit</a:t>
            </a:r>
            <a:r>
              <a:rPr lang="de-DE" baseline="0" dirty="0" smtClean="0"/>
              <a:t> und des Projekts</a:t>
            </a:r>
          </a:p>
          <a:p>
            <a:r>
              <a:rPr lang="de-DE" baseline="0" dirty="0" smtClean="0"/>
              <a:t>Gegen Ende Abschlusspräsentation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EB98E6-A28E-4763-8DB8-33F5804E76E2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75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900">
                <a:solidFill>
                  <a:schemeClr val="bg2"/>
                </a:solidFill>
                <a:latin typeface="Arial" pitchFamily="34" charset="0"/>
              </a:rPr>
              <a:t>Technische Universität München</a:t>
            </a:r>
          </a:p>
        </p:txBody>
      </p:sp>
      <p:sp>
        <p:nvSpPr>
          <p:cNvPr id="5" name="Line 16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Line 17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7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08000" y="1828800"/>
            <a:ext cx="8128000" cy="1295400"/>
          </a:xfrm>
        </p:spPr>
        <p:txBody>
          <a:bodyPr/>
          <a:lstStyle>
            <a:lvl1pPr algn="ctr">
              <a:defRPr sz="3200" b="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429000"/>
            <a:ext cx="8128000" cy="17526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508000" y="6400800"/>
            <a:ext cx="8128000" cy="304800"/>
          </a:xfrm>
        </p:spPr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386" y="6409179"/>
            <a:ext cx="955228" cy="3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3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3851A-C66A-4CC4-B7C0-354B658F96E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359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4000" y="914400"/>
            <a:ext cx="2032000" cy="52578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8000" y="914400"/>
            <a:ext cx="5943600" cy="52578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B772C-BBA3-461B-89C9-980F2D4023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584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5769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3925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145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276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3676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227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8929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9012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13. Mai 2013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41AAB-A658-4FDC-9A7D-8B53FE31A98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386" y="6409179"/>
            <a:ext cx="955228" cy="340560"/>
          </a:xfrm>
          <a:prstGeom prst="rect">
            <a:avLst/>
          </a:prstGeom>
        </p:spPr>
      </p:pic>
      <p:sp>
        <p:nvSpPr>
          <p:cNvPr id="5" name="Textfeld 4"/>
          <p:cNvSpPr txBox="1"/>
          <p:nvPr userDrawn="1"/>
        </p:nvSpPr>
        <p:spPr>
          <a:xfrm>
            <a:off x="516893" y="118753"/>
            <a:ext cx="5373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Design und Implementierung einer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wiki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-basierten Anwendung für </a:t>
            </a:r>
            <a:r>
              <a:rPr lang="de-DE" sz="1200" b="0" strike="noStrike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kollaboratives</a:t>
            </a:r>
            <a:r>
              <a:rPr lang="de-DE" sz="1200" b="0" strike="noStrike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Prozessmanagement</a:t>
            </a:r>
            <a:endParaRPr lang="de-DE" sz="1200" b="0" strike="noStrike" kern="1200" dirty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24746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7922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6704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6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7CA75-1E09-4177-A292-A21D9ACA0DE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555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80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9878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A11FB-9415-4BCA-9159-32A51A77DA4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159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49F94-50E2-416A-BBC4-620512768BE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59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A972B-3B63-4A7C-8265-52C851D72F1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75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D83B3-9F7A-40BC-91C1-031155AA0A8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279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6AE24-71DB-4C69-B447-B82B2668605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209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563D1-668B-4DE6-9A45-EA5BB9EDA4A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417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0" y="914400"/>
            <a:ext cx="812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0" y="1828800"/>
            <a:ext cx="8128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 smtClean="0"/>
              <a:t>13. Mai 2013</a:t>
            </a: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400800"/>
            <a:ext cx="3962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1A72FA6-38EA-4C4E-A4E2-F8A92C91C1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6229350" y="479425"/>
            <a:ext cx="1841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900">
                <a:solidFill>
                  <a:schemeClr val="bg2"/>
                </a:solidFill>
                <a:latin typeface="Arial" pitchFamily="34" charset="0"/>
              </a:rPr>
              <a:t>Technische Universität München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0" y="6324600"/>
            <a:ext cx="9144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1035" name="Picture 2" descr="C:\Users\Flopc\Desktop\ppt\TUMLogo_oZ_Vollfl_blau_RGB.e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325438"/>
            <a:ext cx="60642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13. Mai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39646-65D7-4251-A194-E8479DAF5C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58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zb-klausschmidt.com/img/inhalt/mitarbeiter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ppdynamics.com/blog/wp-content/uploads/2011/08/1605635.png" TargetMode="External"/><Relationship Id="rId3" Type="http://schemas.openxmlformats.org/officeDocument/2006/relationships/hyperlink" Target="http://www.wzb-klausschmidt.com/img/inhalt/mitarbeiter.jpg" TargetMode="External"/><Relationship Id="rId7" Type="http://schemas.openxmlformats.org/officeDocument/2006/relationships/hyperlink" Target="http://www.appliedvideo.com/images/scala_logo_LG_RGB.jpg" TargetMode="External"/><Relationship Id="rId12" Type="http://schemas.openxmlformats.org/officeDocument/2006/relationships/hyperlink" Target="http://keetfoundation.ch/mkt/images/stories/lp_5-schritte-formel/roter_kringel.pn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layframework.com/assets/images/logos/normal.png" TargetMode="External"/><Relationship Id="rId11" Type="http://schemas.openxmlformats.org/officeDocument/2006/relationships/hyperlink" Target="http://hadoop.apache.org/images/hadoop-logo.jpg" TargetMode="External"/><Relationship Id="rId5" Type="http://schemas.openxmlformats.org/officeDocument/2006/relationships/hyperlink" Target="http://iwarelogicsolutions.com/images/Bpm_chart.jpg" TargetMode="External"/><Relationship Id="rId10" Type="http://schemas.openxmlformats.org/officeDocument/2006/relationships/hyperlink" Target="http://netzlogbuch.de/wp-content/uploads/2012/05/Twitter-Bootstrap.jpg" TargetMode="External"/><Relationship Id="rId4" Type="http://schemas.openxmlformats.org/officeDocument/2006/relationships/hyperlink" Target="http://a3.mzstatic.com/us/r1000/086/Purple/v4/a1/4a/54/a14a54c8-8054-bef1-997c-58dd6ef3cf85/Wiki_Logo_neu.175x175-75.png" TargetMode="External"/><Relationship Id="rId9" Type="http://schemas.openxmlformats.org/officeDocument/2006/relationships/hyperlink" Target="http://media.galuba.net/2011/09/jquery.png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2925" y="1456790"/>
            <a:ext cx="8128000" cy="1295400"/>
          </a:xfrm>
        </p:spPr>
        <p:txBody>
          <a:bodyPr/>
          <a:lstStyle/>
          <a:p>
            <a:r>
              <a:rPr lang="de-DE" sz="2800" b="1" dirty="0" smtClean="0"/>
              <a:t>Design </a:t>
            </a:r>
            <a:r>
              <a:rPr lang="de-DE" sz="2800" b="1" dirty="0"/>
              <a:t>und Implementierung einer </a:t>
            </a:r>
            <a:r>
              <a:rPr lang="de-DE" sz="2800" b="1" dirty="0" err="1"/>
              <a:t>wiki</a:t>
            </a:r>
            <a:r>
              <a:rPr lang="de-DE" sz="2800" b="1" dirty="0"/>
              <a:t>-basierten Anwendung für </a:t>
            </a:r>
            <a:r>
              <a:rPr lang="de-DE" sz="2800" b="1" dirty="0" err="1"/>
              <a:t>kollaboratives</a:t>
            </a:r>
            <a:r>
              <a:rPr lang="de-DE" sz="2800" b="1" dirty="0"/>
              <a:t> Prozessmanagement</a:t>
            </a:r>
            <a:endParaRPr lang="en-US" sz="28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246941"/>
            <a:ext cx="8128000" cy="811844"/>
          </a:xfrm>
        </p:spPr>
        <p:txBody>
          <a:bodyPr/>
          <a:lstStyle/>
          <a:p>
            <a:pPr eaLnBrk="1" hangingPunct="1"/>
            <a:r>
              <a:rPr lang="en-US" dirty="0" err="1" smtClean="0"/>
              <a:t>Antrittspräsentation</a:t>
            </a:r>
            <a:r>
              <a:rPr lang="en-US" dirty="0" smtClean="0"/>
              <a:t> </a:t>
            </a:r>
            <a:r>
              <a:rPr lang="en-US" dirty="0" err="1" smtClean="0"/>
              <a:t>zur</a:t>
            </a:r>
            <a:r>
              <a:rPr lang="en-US" dirty="0" smtClean="0"/>
              <a:t> </a:t>
            </a:r>
            <a:r>
              <a:rPr lang="en-US" dirty="0" err="1" smtClean="0"/>
              <a:t>Masterarbeit</a:t>
            </a:r>
            <a:endParaRPr lang="en-US" dirty="0" smtClean="0"/>
          </a:p>
          <a:p>
            <a:pPr eaLnBrk="1" hangingPunct="1"/>
            <a:r>
              <a:rPr lang="en-US" dirty="0" smtClean="0"/>
              <a:t>am 13. Mai 2013</a:t>
            </a: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880885"/>
              </p:ext>
            </p:extLst>
          </p:nvPr>
        </p:nvGraphicFramePr>
        <p:xfrm>
          <a:off x="1873634" y="4518214"/>
          <a:ext cx="5728446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411"/>
                <a:gridCol w="3801035"/>
              </a:tblGrid>
              <a:tr h="396240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Bearbeiter: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</a:rPr>
                        <a:t>Maurice</a:t>
                      </a:r>
                      <a:r>
                        <a:rPr lang="de-DE" b="0" baseline="0" dirty="0" smtClean="0">
                          <a:solidFill>
                            <a:schemeClr val="tx1"/>
                          </a:solidFill>
                        </a:rPr>
                        <a:t> Laboureur</a:t>
                      </a:r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Aufgabensteller: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Prof. Florian Matthes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Betreuer: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Matheus </a:t>
                      </a:r>
                      <a:r>
                        <a:rPr lang="de-DE" dirty="0" err="1" smtClean="0">
                          <a:solidFill>
                            <a:schemeClr val="tx1"/>
                          </a:solidFill>
                        </a:rPr>
                        <a:t>Hauder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5. Diskussion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8000" y="3124200"/>
            <a:ext cx="8128000" cy="600075"/>
          </a:xfrm>
        </p:spPr>
        <p:txBody>
          <a:bodyPr/>
          <a:lstStyle/>
          <a:p>
            <a:pPr marL="0" indent="0" algn="ctr">
              <a:buNone/>
            </a:pPr>
            <a:r>
              <a:rPr lang="de-DE" dirty="0" smtClean="0"/>
              <a:t>Vielen Dank für Ihre Aufmerksamkeit!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449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Literatur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050" dirty="0"/>
              <a:t>W. </a:t>
            </a:r>
            <a:r>
              <a:rPr lang="de-DE" sz="1050" dirty="0" err="1"/>
              <a:t>Abramowicz</a:t>
            </a:r>
            <a:r>
              <a:rPr lang="de-DE" sz="1050" dirty="0"/>
              <a:t>, A. </a:t>
            </a:r>
            <a:r>
              <a:rPr lang="de-DE" sz="1050" dirty="0" err="1"/>
              <a:t>Koschmider</a:t>
            </a:r>
            <a:r>
              <a:rPr lang="de-DE" sz="1050" dirty="0"/>
              <a:t>, S. Stein, K. </a:t>
            </a:r>
            <a:r>
              <a:rPr lang="de-DE" sz="1050" dirty="0" err="1"/>
              <a:t>Wecel</a:t>
            </a:r>
            <a:r>
              <a:rPr lang="de-DE" sz="1050" dirty="0"/>
              <a:t>, M. Kaczmarek</a:t>
            </a:r>
            <a:r>
              <a:rPr lang="de-DE" sz="1050" dirty="0" smtClean="0"/>
              <a:t>, </a:t>
            </a:r>
            <a:r>
              <a:rPr lang="en-US" sz="1050" dirty="0" smtClean="0"/>
              <a:t>and </a:t>
            </a:r>
            <a:r>
              <a:rPr lang="en-US" sz="1050" dirty="0"/>
              <a:t>A. </a:t>
            </a:r>
            <a:r>
              <a:rPr lang="en-US" sz="1050" dirty="0" err="1"/>
              <a:t>Filipowska</a:t>
            </a:r>
            <a:r>
              <a:rPr lang="en-US" sz="1050" dirty="0"/>
              <a:t>, “Social software and semantics for business </a:t>
            </a:r>
            <a:r>
              <a:rPr lang="en-US" sz="1050" dirty="0" smtClean="0"/>
              <a:t>process management </a:t>
            </a:r>
            <a:r>
              <a:rPr lang="en-US" sz="1050" dirty="0"/>
              <a:t>- alternative or synergy?” Journal of Systems Integration</a:t>
            </a:r>
            <a:r>
              <a:rPr lang="en-US" sz="1050" dirty="0" smtClean="0"/>
              <a:t>, </a:t>
            </a:r>
            <a:r>
              <a:rPr lang="de-DE" sz="1050" dirty="0" err="1" smtClean="0"/>
              <a:t>no</a:t>
            </a:r>
            <a:r>
              <a:rPr lang="de-DE" sz="1050" dirty="0"/>
              <a:t>. 3, pp. 54–69, 2011</a:t>
            </a:r>
            <a:r>
              <a:rPr lang="de-DE" sz="1050" dirty="0" smtClean="0"/>
              <a:t>.</a:t>
            </a:r>
          </a:p>
          <a:p>
            <a:r>
              <a:rPr lang="de-DE" sz="1050" dirty="0"/>
              <a:t>M. </a:t>
            </a:r>
            <a:r>
              <a:rPr lang="de-DE" sz="1050" dirty="0" err="1"/>
              <a:t>Brambilla</a:t>
            </a:r>
            <a:r>
              <a:rPr lang="de-DE" sz="1050" dirty="0"/>
              <a:t>, P. </a:t>
            </a:r>
            <a:r>
              <a:rPr lang="de-DE" sz="1050" dirty="0" err="1"/>
              <a:t>Fraternali</a:t>
            </a:r>
            <a:r>
              <a:rPr lang="de-DE" sz="1050" dirty="0"/>
              <a:t>, </a:t>
            </a:r>
            <a:r>
              <a:rPr lang="de-DE" sz="1050" dirty="0" err="1"/>
              <a:t>and</a:t>
            </a:r>
            <a:r>
              <a:rPr lang="de-DE" sz="1050" dirty="0"/>
              <a:t> C. K. </a:t>
            </a:r>
            <a:r>
              <a:rPr lang="de-DE" sz="1050" dirty="0" err="1"/>
              <a:t>Vaca</a:t>
            </a:r>
            <a:r>
              <a:rPr lang="de-DE" sz="1050" dirty="0"/>
              <a:t> Ruiz, “</a:t>
            </a:r>
            <a:r>
              <a:rPr lang="de-DE" sz="1050" dirty="0" err="1"/>
              <a:t>Combining</a:t>
            </a:r>
            <a:r>
              <a:rPr lang="de-DE" sz="1050" dirty="0"/>
              <a:t> </a:t>
            </a:r>
            <a:r>
              <a:rPr lang="de-DE" sz="1050" dirty="0" err="1" smtClean="0"/>
              <a:t>social</a:t>
            </a:r>
            <a:r>
              <a:rPr lang="de-DE" sz="1050" dirty="0" smtClean="0"/>
              <a:t> </a:t>
            </a:r>
            <a:r>
              <a:rPr lang="en-US" sz="1050" dirty="0" smtClean="0"/>
              <a:t>web </a:t>
            </a:r>
            <a:r>
              <a:rPr lang="en-US" sz="1050" dirty="0"/>
              <a:t>and </a:t>
            </a:r>
            <a:r>
              <a:rPr lang="en-US" sz="1050" dirty="0" err="1"/>
              <a:t>bpm</a:t>
            </a:r>
            <a:r>
              <a:rPr lang="en-US" sz="1050" dirty="0"/>
              <a:t> for improving enterprise performances: the </a:t>
            </a:r>
            <a:r>
              <a:rPr lang="en-US" sz="1050" dirty="0" smtClean="0"/>
              <a:t>bpm4people approach </a:t>
            </a:r>
            <a:r>
              <a:rPr lang="en-US" sz="1050" dirty="0"/>
              <a:t>to social </a:t>
            </a:r>
            <a:r>
              <a:rPr lang="en-US" sz="1050" dirty="0" err="1"/>
              <a:t>bpm</a:t>
            </a:r>
            <a:r>
              <a:rPr lang="en-US" sz="1050" dirty="0"/>
              <a:t>,” in Proceedings of the 21st </a:t>
            </a:r>
            <a:r>
              <a:rPr lang="en-US" sz="1050" dirty="0" smtClean="0"/>
              <a:t>international conference </a:t>
            </a:r>
            <a:r>
              <a:rPr lang="en-US" sz="1050" dirty="0"/>
              <a:t>companion on World Wide Web, ser. WWW ’12 </a:t>
            </a:r>
            <a:r>
              <a:rPr lang="en-US" sz="1050" dirty="0" smtClean="0"/>
              <a:t>Companion. </a:t>
            </a:r>
            <a:r>
              <a:rPr lang="nn-NO" sz="1050" dirty="0" smtClean="0"/>
              <a:t>New </a:t>
            </a:r>
            <a:r>
              <a:rPr lang="nn-NO" sz="1050" dirty="0"/>
              <a:t>York, NY, USA: ACM, 2012, pp. 223–226.</a:t>
            </a:r>
            <a:endParaRPr lang="de-DE" sz="1050" dirty="0" smtClean="0"/>
          </a:p>
          <a:p>
            <a:r>
              <a:rPr lang="de-DE" sz="1050" dirty="0"/>
              <a:t>G. Bruno, F. Dengler, B. Jennings, R. Khalaf, S. Nurcan, M. </a:t>
            </a:r>
            <a:r>
              <a:rPr lang="de-DE" sz="1050" dirty="0" err="1"/>
              <a:t>Prilla</a:t>
            </a:r>
            <a:r>
              <a:rPr lang="de-DE" sz="1050" dirty="0" smtClean="0"/>
              <a:t>, </a:t>
            </a:r>
            <a:r>
              <a:rPr lang="en-US" sz="1050" dirty="0" smtClean="0"/>
              <a:t>M</a:t>
            </a:r>
            <a:r>
              <a:rPr lang="en-US" sz="1050" dirty="0"/>
              <a:t>. </a:t>
            </a:r>
            <a:r>
              <a:rPr lang="en-US" sz="1050" dirty="0" err="1"/>
              <a:t>Sarini</a:t>
            </a:r>
            <a:r>
              <a:rPr lang="en-US" sz="1050" dirty="0"/>
              <a:t>, R. Schmidt, and R. Silva, “Key challenges for enabling </a:t>
            </a:r>
            <a:r>
              <a:rPr lang="en-US" sz="1050" dirty="0" smtClean="0"/>
              <a:t>agile </a:t>
            </a:r>
            <a:r>
              <a:rPr lang="en-US" sz="1050" dirty="0" err="1" smtClean="0"/>
              <a:t>bpm</a:t>
            </a:r>
            <a:r>
              <a:rPr lang="en-US" sz="1050" dirty="0" smtClean="0"/>
              <a:t> </a:t>
            </a:r>
            <a:r>
              <a:rPr lang="en-US" sz="1050" dirty="0"/>
              <a:t>with social software,” Journal of Software Maintenance, vol. 23</a:t>
            </a:r>
            <a:r>
              <a:rPr lang="en-US" sz="1050" dirty="0" smtClean="0"/>
              <a:t>, </a:t>
            </a:r>
            <a:r>
              <a:rPr lang="de-DE" sz="1050" dirty="0" err="1" smtClean="0"/>
              <a:t>no</a:t>
            </a:r>
            <a:r>
              <a:rPr lang="de-DE" sz="1050" dirty="0"/>
              <a:t>. 4, pp. 297–326, 2011</a:t>
            </a:r>
            <a:r>
              <a:rPr lang="de-DE" sz="1050" dirty="0" smtClean="0"/>
              <a:t>.</a:t>
            </a:r>
          </a:p>
          <a:p>
            <a:r>
              <a:rPr lang="de-DE" sz="1050" dirty="0"/>
              <a:t>C. M. </a:t>
            </a:r>
            <a:r>
              <a:rPr lang="de-DE" sz="1050" dirty="0" err="1"/>
              <a:t>Chiao</a:t>
            </a:r>
            <a:r>
              <a:rPr lang="de-DE" sz="1050" dirty="0"/>
              <a:t>, V. </a:t>
            </a:r>
            <a:r>
              <a:rPr lang="de-DE" sz="1050" dirty="0" err="1" smtClean="0"/>
              <a:t>Künzle</a:t>
            </a:r>
            <a:r>
              <a:rPr lang="de-DE" sz="1050" dirty="0"/>
              <a:t>, </a:t>
            </a:r>
            <a:r>
              <a:rPr lang="de-DE" sz="1050" dirty="0" err="1"/>
              <a:t>and</a:t>
            </a:r>
            <a:r>
              <a:rPr lang="de-DE" sz="1050" dirty="0"/>
              <a:t> M. Reichert, “Schema </a:t>
            </a:r>
            <a:r>
              <a:rPr lang="de-DE" sz="1050" dirty="0" err="1"/>
              <a:t>evolution</a:t>
            </a:r>
            <a:r>
              <a:rPr lang="de-DE" sz="1050" dirty="0"/>
              <a:t> in </a:t>
            </a:r>
            <a:r>
              <a:rPr lang="de-DE" sz="1050" dirty="0" err="1" smtClean="0"/>
              <a:t>object</a:t>
            </a:r>
            <a:r>
              <a:rPr lang="de-DE" sz="1050" dirty="0" smtClean="0"/>
              <a:t> </a:t>
            </a:r>
            <a:r>
              <a:rPr lang="en-US" sz="1050" dirty="0" smtClean="0"/>
              <a:t>and </a:t>
            </a:r>
            <a:r>
              <a:rPr lang="en-US" sz="1050" dirty="0"/>
              <a:t>process-aware information systems: Issues and challenges,” in </a:t>
            </a:r>
            <a:r>
              <a:rPr lang="en-US" sz="1050" dirty="0" smtClean="0"/>
              <a:t>1</a:t>
            </a:r>
            <a:r>
              <a:rPr lang="en-US" sz="1050" baseline="30000" dirty="0" smtClean="0"/>
              <a:t>st</a:t>
            </a:r>
            <a:r>
              <a:rPr lang="en-US" sz="1050" dirty="0" smtClean="0"/>
              <a:t> Int</a:t>
            </a:r>
            <a:r>
              <a:rPr lang="en-US" sz="1050" dirty="0"/>
              <a:t>. Workshop on Data- and Artifact-centric BPM (DAB’12), </a:t>
            </a:r>
            <a:r>
              <a:rPr lang="en-US" sz="1050" dirty="0" smtClean="0"/>
              <a:t>BPM’12 </a:t>
            </a:r>
            <a:r>
              <a:rPr lang="nb-NO" sz="1050" dirty="0" smtClean="0"/>
              <a:t>Workshops</a:t>
            </a:r>
            <a:r>
              <a:rPr lang="nb-NO" sz="1050" dirty="0"/>
              <a:t>, ser. LNBIP. Springer, September 2012.</a:t>
            </a:r>
            <a:endParaRPr lang="de-DE" sz="1050" dirty="0" smtClean="0"/>
          </a:p>
          <a:p>
            <a:r>
              <a:rPr lang="en-US" sz="1050" dirty="0"/>
              <a:t>T. </a:t>
            </a:r>
            <a:r>
              <a:rPr lang="en-US" sz="1050" dirty="0" err="1"/>
              <a:t>Dollmann</a:t>
            </a:r>
            <a:r>
              <a:rPr lang="en-US" sz="1050" dirty="0"/>
              <a:t>, C. </a:t>
            </a:r>
            <a:r>
              <a:rPr lang="en-US" sz="1050" dirty="0" err="1"/>
              <a:t>Houy</a:t>
            </a:r>
            <a:r>
              <a:rPr lang="en-US" sz="1050" dirty="0"/>
              <a:t>, P. </a:t>
            </a:r>
            <a:r>
              <a:rPr lang="en-US" sz="1050" dirty="0" err="1"/>
              <a:t>Fettke</a:t>
            </a:r>
            <a:r>
              <a:rPr lang="en-US" sz="1050" dirty="0"/>
              <a:t>, and P. Loos, “Collaborative </a:t>
            </a:r>
            <a:r>
              <a:rPr lang="en-US" sz="1050" dirty="0" smtClean="0"/>
              <a:t>business process </a:t>
            </a:r>
            <a:r>
              <a:rPr lang="en-US" sz="1050" dirty="0"/>
              <a:t>modeling with </a:t>
            </a:r>
            <a:r>
              <a:rPr lang="en-US" sz="1050" dirty="0" err="1"/>
              <a:t>comomod</a:t>
            </a:r>
            <a:r>
              <a:rPr lang="en-US" sz="1050" dirty="0"/>
              <a:t> - a toolkit for model integration </a:t>
            </a:r>
            <a:r>
              <a:rPr lang="en-US" sz="1050" dirty="0" smtClean="0"/>
              <a:t>in distributed </a:t>
            </a:r>
            <a:r>
              <a:rPr lang="en-US" sz="1050" dirty="0"/>
              <a:t>cooperation environments.” in International Workshops </a:t>
            </a:r>
            <a:r>
              <a:rPr lang="en-US" sz="1050" dirty="0" smtClean="0"/>
              <a:t>on </a:t>
            </a:r>
            <a:r>
              <a:rPr lang="de-DE" sz="1050" dirty="0" err="1" smtClean="0"/>
              <a:t>Enabling</a:t>
            </a:r>
            <a:r>
              <a:rPr lang="de-DE" sz="1050" dirty="0" smtClean="0"/>
              <a:t> </a:t>
            </a:r>
            <a:r>
              <a:rPr lang="de-DE" sz="1050" dirty="0"/>
              <a:t>Technologies: </a:t>
            </a:r>
            <a:r>
              <a:rPr lang="de-DE" sz="1050" dirty="0" err="1"/>
              <a:t>Infrastructures</a:t>
            </a:r>
            <a:r>
              <a:rPr lang="de-DE" sz="1050" dirty="0"/>
              <a:t> </a:t>
            </a:r>
            <a:r>
              <a:rPr lang="de-DE" sz="1050" dirty="0" err="1"/>
              <a:t>for</a:t>
            </a:r>
            <a:r>
              <a:rPr lang="de-DE" sz="1050" dirty="0"/>
              <a:t> Collaborative Enterprises</a:t>
            </a:r>
            <a:r>
              <a:rPr lang="de-DE" sz="1050" dirty="0" smtClean="0"/>
              <a:t>, </a:t>
            </a:r>
            <a:r>
              <a:rPr lang="en-US" sz="1050" dirty="0" smtClean="0"/>
              <a:t>S</a:t>
            </a:r>
            <a:r>
              <a:rPr lang="en-US" sz="1050" dirty="0"/>
              <a:t>. Reddy and S. Tata, Eds. IEEE Computer Society, 2011, pp. 217</a:t>
            </a:r>
            <a:r>
              <a:rPr lang="en-US" sz="1050" dirty="0" smtClean="0"/>
              <a:t>– </a:t>
            </a:r>
            <a:r>
              <a:rPr lang="de-DE" sz="1050" dirty="0" smtClean="0"/>
              <a:t>222.</a:t>
            </a:r>
          </a:p>
          <a:p>
            <a:r>
              <a:rPr lang="de-DE" sz="1050" dirty="0"/>
              <a:t>S. Erol, M. </a:t>
            </a:r>
            <a:r>
              <a:rPr lang="de-DE" sz="1050" dirty="0" err="1"/>
              <a:t>Granitzer</a:t>
            </a:r>
            <a:r>
              <a:rPr lang="de-DE" sz="1050" dirty="0"/>
              <a:t>, S. Happ, S. </a:t>
            </a:r>
            <a:r>
              <a:rPr lang="de-DE" sz="1050" dirty="0" err="1"/>
              <a:t>Jantunen</a:t>
            </a:r>
            <a:r>
              <a:rPr lang="de-DE" sz="1050" dirty="0"/>
              <a:t>, B. Jennings, P. </a:t>
            </a:r>
            <a:r>
              <a:rPr lang="de-DE" sz="1050" dirty="0" err="1" smtClean="0"/>
              <a:t>Johannesson</a:t>
            </a:r>
            <a:r>
              <a:rPr lang="de-DE" sz="1050" dirty="0" smtClean="0"/>
              <a:t>, </a:t>
            </a:r>
            <a:r>
              <a:rPr lang="en-US" sz="1050" dirty="0" smtClean="0"/>
              <a:t>A</a:t>
            </a:r>
            <a:r>
              <a:rPr lang="en-US" sz="1050" dirty="0"/>
              <a:t>. </a:t>
            </a:r>
            <a:r>
              <a:rPr lang="en-US" sz="1050" dirty="0" err="1"/>
              <a:t>Koschmider</a:t>
            </a:r>
            <a:r>
              <a:rPr lang="en-US" sz="1050" dirty="0"/>
              <a:t>, S. </a:t>
            </a:r>
            <a:r>
              <a:rPr lang="en-US" sz="1050" dirty="0" err="1"/>
              <a:t>Nurcan</a:t>
            </a:r>
            <a:r>
              <a:rPr lang="en-US" sz="1050" dirty="0"/>
              <a:t>, D. Rossi, and R. Schmidt, “Combining </a:t>
            </a:r>
            <a:r>
              <a:rPr lang="en-US" sz="1050" dirty="0" smtClean="0"/>
              <a:t>BPM and </a:t>
            </a:r>
            <a:r>
              <a:rPr lang="en-US" sz="1050" dirty="0"/>
              <a:t>Social Software: Contradiction or Chance?” Business, vol. 22, no</a:t>
            </a:r>
            <a:r>
              <a:rPr lang="en-US" sz="1050" dirty="0" smtClean="0"/>
              <a:t>. </a:t>
            </a:r>
            <a:r>
              <a:rPr lang="de-DE" sz="1050" dirty="0" smtClean="0"/>
              <a:t>April</a:t>
            </a:r>
            <a:r>
              <a:rPr lang="de-DE" sz="1050" dirty="0"/>
              <a:t>, pp. 449–476, 2009.</a:t>
            </a:r>
            <a:endParaRPr lang="de-DE" sz="1050" dirty="0" smtClean="0"/>
          </a:p>
          <a:p>
            <a:r>
              <a:rPr lang="en-US" sz="1050" dirty="0" smtClean="0"/>
              <a:t>M</a:t>
            </a:r>
            <a:r>
              <a:rPr lang="en-US" sz="1050" dirty="0"/>
              <a:t>. </a:t>
            </a:r>
            <a:r>
              <a:rPr lang="en-US" sz="1050" dirty="0" err="1"/>
              <a:t>Hauder</a:t>
            </a:r>
            <a:r>
              <a:rPr lang="en-US" sz="1050" dirty="0"/>
              <a:t>, "Bridging the Gap between Social Software and Business Process Management: A </a:t>
            </a:r>
            <a:r>
              <a:rPr lang="en-US" sz="1050" dirty="0" err="1"/>
              <a:t>Reserach</a:t>
            </a:r>
            <a:r>
              <a:rPr lang="en-US" sz="1050" dirty="0"/>
              <a:t> Agenda", RCIS, 2013</a:t>
            </a:r>
            <a:r>
              <a:rPr lang="en-US" sz="1050" dirty="0" smtClean="0"/>
              <a:t>.</a:t>
            </a:r>
          </a:p>
          <a:p>
            <a:r>
              <a:rPr lang="en-US" sz="1050" dirty="0" smtClean="0"/>
              <a:t>M. </a:t>
            </a:r>
            <a:r>
              <a:rPr lang="en-US" sz="1050" dirty="0" err="1" smtClean="0"/>
              <a:t>Hauder</a:t>
            </a:r>
            <a:r>
              <a:rPr lang="en-US" sz="1050" dirty="0" smtClean="0"/>
              <a:t>, “</a:t>
            </a:r>
            <a:r>
              <a:rPr lang="en-US" sz="1050" dirty="0" err="1" smtClean="0"/>
              <a:t>Ziele</a:t>
            </a:r>
            <a:r>
              <a:rPr lang="en-US" sz="1050" dirty="0" smtClean="0"/>
              <a:t> und </a:t>
            </a:r>
            <a:r>
              <a:rPr lang="en-US" sz="1050" dirty="0" err="1" smtClean="0"/>
              <a:t>aktueller</a:t>
            </a:r>
            <a:r>
              <a:rPr lang="en-US" sz="1050" dirty="0" smtClean="0"/>
              <a:t> Stand des </a:t>
            </a:r>
            <a:r>
              <a:rPr lang="en-US" sz="1050" dirty="0" err="1" smtClean="0"/>
              <a:t>Forschungsprojekts</a:t>
            </a:r>
            <a:r>
              <a:rPr lang="en-US" sz="1050" dirty="0" smtClean="0"/>
              <a:t> Darwin”, </a:t>
            </a:r>
            <a:r>
              <a:rPr lang="en-US" sz="1050" dirty="0" err="1" smtClean="0"/>
              <a:t>Halbjahres</a:t>
            </a:r>
            <a:r>
              <a:rPr lang="en-US" sz="1050" dirty="0"/>
              <a:t> </a:t>
            </a:r>
            <a:r>
              <a:rPr lang="en-US" sz="1050" dirty="0" smtClean="0"/>
              <a:t>Workshop Software Campus, </a:t>
            </a:r>
            <a:r>
              <a:rPr lang="en-US" sz="1050" dirty="0" err="1" smtClean="0"/>
              <a:t>Nürnberg</a:t>
            </a:r>
            <a:r>
              <a:rPr lang="en-US" sz="1050" dirty="0" smtClean="0"/>
              <a:t>, Mai 2013</a:t>
            </a:r>
          </a:p>
          <a:p>
            <a:r>
              <a:rPr lang="de-DE" sz="1050" dirty="0"/>
              <a:t>A. </a:t>
            </a:r>
            <a:r>
              <a:rPr lang="de-DE" sz="1050" dirty="0" err="1"/>
              <a:t>Koschmider</a:t>
            </a:r>
            <a:r>
              <a:rPr lang="de-DE" sz="1050" dirty="0"/>
              <a:t>, M. Song, </a:t>
            </a:r>
            <a:r>
              <a:rPr lang="de-DE" sz="1050" dirty="0" err="1"/>
              <a:t>and</a:t>
            </a:r>
            <a:r>
              <a:rPr lang="de-DE" sz="1050" dirty="0"/>
              <a:t> H. A. </a:t>
            </a:r>
            <a:r>
              <a:rPr lang="de-DE" sz="1050" dirty="0" err="1"/>
              <a:t>Reijers</a:t>
            </a:r>
            <a:r>
              <a:rPr lang="de-DE" sz="1050" dirty="0"/>
              <a:t>, “</a:t>
            </a:r>
            <a:r>
              <a:rPr lang="de-DE" sz="1050" dirty="0" err="1"/>
              <a:t>Social</a:t>
            </a:r>
            <a:r>
              <a:rPr lang="de-DE" sz="1050" dirty="0"/>
              <a:t> </a:t>
            </a:r>
            <a:r>
              <a:rPr lang="de-DE" sz="1050" dirty="0" err="1"/>
              <a:t>software</a:t>
            </a:r>
            <a:r>
              <a:rPr lang="de-DE" sz="1050" dirty="0"/>
              <a:t> </a:t>
            </a:r>
            <a:r>
              <a:rPr lang="de-DE" sz="1050" dirty="0" err="1" smtClean="0"/>
              <a:t>for</a:t>
            </a:r>
            <a:r>
              <a:rPr lang="de-DE" sz="1050" dirty="0" smtClean="0"/>
              <a:t> </a:t>
            </a:r>
            <a:r>
              <a:rPr lang="en-US" sz="1050" dirty="0" smtClean="0"/>
              <a:t>business </a:t>
            </a:r>
            <a:r>
              <a:rPr lang="en-US" sz="1050" dirty="0"/>
              <a:t>process modeling,” JIT, vol. 25, no. 3, pp. 308–322, 2010.</a:t>
            </a:r>
            <a:endParaRPr lang="en-US" sz="1050" dirty="0" smtClean="0"/>
          </a:p>
          <a:p>
            <a:r>
              <a:rPr lang="en-US" sz="1050" dirty="0"/>
              <a:t>V. </a:t>
            </a:r>
            <a:r>
              <a:rPr lang="en-US" sz="1050" dirty="0" err="1" smtClean="0"/>
              <a:t>Künzle</a:t>
            </a:r>
            <a:r>
              <a:rPr lang="en-US" sz="1050" dirty="0" smtClean="0"/>
              <a:t> </a:t>
            </a:r>
            <a:r>
              <a:rPr lang="en-US" sz="1050" dirty="0"/>
              <a:t>and M. Reichert, “</a:t>
            </a:r>
            <a:r>
              <a:rPr lang="en-US" sz="1050" dirty="0" err="1"/>
              <a:t>Philharmonicflows</a:t>
            </a:r>
            <a:r>
              <a:rPr lang="en-US" sz="1050" dirty="0"/>
              <a:t>: towards a </a:t>
            </a:r>
            <a:r>
              <a:rPr lang="en-US" sz="1050" dirty="0" smtClean="0"/>
              <a:t>framework for </a:t>
            </a:r>
            <a:r>
              <a:rPr lang="en-US" sz="1050" dirty="0"/>
              <a:t>object-aware process management,” Journal of Software </a:t>
            </a:r>
            <a:r>
              <a:rPr lang="en-US" sz="1050" dirty="0" smtClean="0"/>
              <a:t>Maintenance and </a:t>
            </a:r>
            <a:r>
              <a:rPr lang="en-US" sz="1050" dirty="0"/>
              <a:t>Evolution: Research and Practice, vol. 23, no. 4, pp. </a:t>
            </a:r>
            <a:r>
              <a:rPr lang="en-US" sz="1050" dirty="0" smtClean="0"/>
              <a:t>205–</a:t>
            </a:r>
            <a:r>
              <a:rPr lang="de-DE" sz="1050" dirty="0" smtClean="0"/>
              <a:t>244</a:t>
            </a:r>
            <a:r>
              <a:rPr lang="de-DE" sz="1050" dirty="0"/>
              <a:t>, June 2011</a:t>
            </a:r>
            <a:r>
              <a:rPr lang="de-DE" sz="1050" dirty="0" smtClean="0"/>
              <a:t>.</a:t>
            </a:r>
          </a:p>
          <a:p>
            <a:r>
              <a:rPr lang="en-US" sz="1050" dirty="0"/>
              <a:t>G. Neumann and S. </a:t>
            </a:r>
            <a:r>
              <a:rPr lang="en-US" sz="1050" dirty="0" err="1"/>
              <a:t>Erol</a:t>
            </a:r>
            <a:r>
              <a:rPr lang="en-US" sz="1050" dirty="0"/>
              <a:t>, “From a social wiki to a social </a:t>
            </a:r>
            <a:r>
              <a:rPr lang="en-US" sz="1050" dirty="0" smtClean="0"/>
              <a:t>workflow system</a:t>
            </a:r>
            <a:r>
              <a:rPr lang="en-US" sz="1050" dirty="0"/>
              <a:t>,” in Business Process Management Workshops, D. </a:t>
            </a:r>
            <a:r>
              <a:rPr lang="en-US" sz="1050" dirty="0" err="1"/>
              <a:t>Ardagna</a:t>
            </a:r>
            <a:r>
              <a:rPr lang="en-US" sz="1050" dirty="0" smtClean="0"/>
              <a:t>, M</a:t>
            </a:r>
            <a:r>
              <a:rPr lang="en-US" sz="1050" dirty="0"/>
              <a:t>. </a:t>
            </a:r>
            <a:r>
              <a:rPr lang="en-US" sz="1050" dirty="0" err="1"/>
              <a:t>Mecella</a:t>
            </a:r>
            <a:r>
              <a:rPr lang="en-US" sz="1050" dirty="0"/>
              <a:t>, and J. Yang, Eds., 2009, pp. 698–708</a:t>
            </a:r>
            <a:r>
              <a:rPr lang="en-US" sz="1050" dirty="0" smtClean="0"/>
              <a:t>.</a:t>
            </a:r>
            <a:endParaRPr lang="de-DE" sz="1050" dirty="0" smtClean="0">
              <a:hlinkClick r:id="rId3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498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Abbildungen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1400" b="1" dirty="0" smtClean="0"/>
              <a:t>Folie 3:</a:t>
            </a:r>
            <a:endParaRPr lang="de-DE" sz="1400" b="1" dirty="0"/>
          </a:p>
          <a:p>
            <a:pPr marL="0" indent="0">
              <a:buNone/>
            </a:pPr>
            <a:r>
              <a:rPr lang="de-DE" sz="1400" dirty="0" smtClean="0"/>
              <a:t>Mitarbeiter: </a:t>
            </a:r>
            <a:r>
              <a:rPr lang="de-DE" sz="1400" dirty="0" smtClean="0">
                <a:hlinkClick r:id="rId3"/>
              </a:rPr>
              <a:t>http</a:t>
            </a:r>
            <a:r>
              <a:rPr lang="de-DE" sz="1400" dirty="0">
                <a:hlinkClick r:id="rId3"/>
              </a:rPr>
              <a:t>://www.wzb-klausschmidt.com/img/inhalt/mitarbeiter.jpg</a:t>
            </a:r>
            <a:endParaRPr lang="de-DE" sz="1400" dirty="0"/>
          </a:p>
          <a:p>
            <a:pPr marL="0" indent="0">
              <a:buNone/>
            </a:pPr>
            <a:r>
              <a:rPr lang="de-DE" sz="1400" dirty="0" smtClean="0"/>
              <a:t>Wiki-Logo: </a:t>
            </a:r>
            <a:r>
              <a:rPr lang="de-DE" sz="1400" dirty="0" smtClean="0">
                <a:hlinkClick r:id="rId4"/>
              </a:rPr>
              <a:t>http</a:t>
            </a:r>
            <a:r>
              <a:rPr lang="de-DE" sz="1400" dirty="0">
                <a:hlinkClick r:id="rId4"/>
              </a:rPr>
              <a:t>://a3.mzstatic.com/us/r1000/086/Purple/v4/a1/4a/54/a14a54c8-8054-bef1-997c-58dd6ef3cf85/Wiki_Logo_neu.175x175-75.png</a:t>
            </a:r>
            <a:endParaRPr lang="de-DE" sz="1400" dirty="0"/>
          </a:p>
          <a:p>
            <a:pPr marL="0" indent="0">
              <a:buNone/>
            </a:pPr>
            <a:r>
              <a:rPr lang="de-DE" sz="1400" dirty="0" smtClean="0"/>
              <a:t>BPM-Kreis: </a:t>
            </a:r>
            <a:r>
              <a:rPr lang="de-DE" sz="1400" dirty="0" smtClean="0">
                <a:hlinkClick r:id="rId5"/>
              </a:rPr>
              <a:t>http</a:t>
            </a:r>
            <a:r>
              <a:rPr lang="de-DE" sz="1400" dirty="0">
                <a:hlinkClick r:id="rId5"/>
              </a:rPr>
              <a:t>://</a:t>
            </a:r>
            <a:r>
              <a:rPr lang="de-DE" sz="1400" dirty="0" smtClean="0">
                <a:hlinkClick r:id="rId5"/>
              </a:rPr>
              <a:t>iwarelogicsolutions.com/images/Bpm_chart.jpg</a:t>
            </a:r>
            <a:endParaRPr lang="de-DE" sz="1400" dirty="0" smtClean="0"/>
          </a:p>
          <a:p>
            <a:pPr marL="0" indent="0">
              <a:buNone/>
            </a:pPr>
            <a:endParaRPr lang="de-DE" sz="1400" dirty="0"/>
          </a:p>
          <a:p>
            <a:pPr marL="0" indent="0">
              <a:buNone/>
            </a:pPr>
            <a:r>
              <a:rPr lang="de-DE" sz="1400" b="1" dirty="0" smtClean="0"/>
              <a:t>Folie 6:</a:t>
            </a:r>
          </a:p>
          <a:p>
            <a:pPr marL="0" indent="0">
              <a:buNone/>
            </a:pPr>
            <a:r>
              <a:rPr lang="de-DE" sz="1400" dirty="0" smtClean="0"/>
              <a:t>Play-Logo: </a:t>
            </a:r>
            <a:r>
              <a:rPr lang="de-DE" sz="1400" dirty="0" smtClean="0">
                <a:hlinkClick r:id="rId6"/>
              </a:rPr>
              <a:t>http</a:t>
            </a:r>
            <a:r>
              <a:rPr lang="de-DE" sz="1400" dirty="0">
                <a:hlinkClick r:id="rId6"/>
              </a:rPr>
              <a:t>://www.playframework.com/assets/images/logos/normal.png</a:t>
            </a:r>
            <a:endParaRPr lang="de-DE" sz="1400" dirty="0"/>
          </a:p>
          <a:p>
            <a:pPr marL="0" indent="0">
              <a:buNone/>
            </a:pPr>
            <a:r>
              <a:rPr lang="de-DE" sz="1400" dirty="0" smtClean="0"/>
              <a:t>Scala-Logo: </a:t>
            </a:r>
            <a:r>
              <a:rPr lang="de-DE" sz="1400" dirty="0" smtClean="0">
                <a:hlinkClick r:id="rId7"/>
              </a:rPr>
              <a:t>http</a:t>
            </a:r>
            <a:r>
              <a:rPr lang="de-DE" sz="1400" dirty="0">
                <a:hlinkClick r:id="rId7"/>
              </a:rPr>
              <a:t>://www.appliedvideo.com/images/scala_logo_LG_RGB.jpg</a:t>
            </a:r>
            <a:endParaRPr lang="de-DE" sz="1400" dirty="0"/>
          </a:p>
          <a:p>
            <a:pPr marL="0" indent="0">
              <a:buNone/>
            </a:pPr>
            <a:r>
              <a:rPr lang="de-DE" sz="1400" dirty="0" err="1" smtClean="0"/>
              <a:t>MongoDB</a:t>
            </a:r>
            <a:r>
              <a:rPr lang="de-DE" sz="1400" dirty="0" smtClean="0"/>
              <a:t>-Logo: </a:t>
            </a:r>
            <a:r>
              <a:rPr lang="de-DE" sz="1400" dirty="0" smtClean="0">
                <a:hlinkClick r:id="rId8"/>
              </a:rPr>
              <a:t>http</a:t>
            </a:r>
            <a:r>
              <a:rPr lang="de-DE" sz="1400" dirty="0">
                <a:hlinkClick r:id="rId8"/>
              </a:rPr>
              <a:t>://www.appdynamics.com/blog/wp-content/uploads/2011/08/1605635.png</a:t>
            </a:r>
            <a:endParaRPr lang="de-DE" sz="1400" dirty="0"/>
          </a:p>
          <a:p>
            <a:pPr marL="0" indent="0">
              <a:buNone/>
            </a:pPr>
            <a:r>
              <a:rPr lang="de-DE" sz="1400" dirty="0" err="1" smtClean="0"/>
              <a:t>Jquery</a:t>
            </a:r>
            <a:r>
              <a:rPr lang="de-DE" sz="1400" dirty="0" smtClean="0"/>
              <a:t>-Logo: </a:t>
            </a:r>
            <a:r>
              <a:rPr lang="de-DE" sz="1400" dirty="0" smtClean="0">
                <a:hlinkClick r:id="rId9"/>
              </a:rPr>
              <a:t>http</a:t>
            </a:r>
            <a:r>
              <a:rPr lang="de-DE" sz="1400" dirty="0">
                <a:hlinkClick r:id="rId9"/>
              </a:rPr>
              <a:t>://media.galuba.net/2011/09/jquery.png</a:t>
            </a:r>
            <a:endParaRPr lang="de-DE" sz="1400" dirty="0"/>
          </a:p>
          <a:p>
            <a:pPr marL="0" indent="0">
              <a:buNone/>
            </a:pPr>
            <a:r>
              <a:rPr lang="de-DE" sz="1400" dirty="0" smtClean="0"/>
              <a:t>Bootstrap-Logo: </a:t>
            </a:r>
            <a:r>
              <a:rPr lang="de-DE" sz="1400" dirty="0" smtClean="0">
                <a:hlinkClick r:id="rId10"/>
              </a:rPr>
              <a:t>http</a:t>
            </a:r>
            <a:r>
              <a:rPr lang="de-DE" sz="1400" dirty="0">
                <a:hlinkClick r:id="rId10"/>
              </a:rPr>
              <a:t>://netzlogbuch.de/wp-content/uploads/2012/05/Twitter-Bootstrap.jpg</a:t>
            </a:r>
            <a:endParaRPr lang="de-DE" sz="1400" dirty="0"/>
          </a:p>
          <a:p>
            <a:pPr marL="0" indent="0">
              <a:buNone/>
            </a:pPr>
            <a:r>
              <a:rPr lang="de-DE" sz="1400" dirty="0" err="1" smtClean="0"/>
              <a:t>Hadoop</a:t>
            </a:r>
            <a:r>
              <a:rPr lang="de-DE" sz="1400" dirty="0" smtClean="0"/>
              <a:t>-Logo: </a:t>
            </a:r>
            <a:r>
              <a:rPr lang="de-DE" sz="1400" dirty="0" smtClean="0">
                <a:hlinkClick r:id="rId11"/>
              </a:rPr>
              <a:t>http</a:t>
            </a:r>
            <a:r>
              <a:rPr lang="de-DE" sz="1400" dirty="0">
                <a:hlinkClick r:id="rId11"/>
              </a:rPr>
              <a:t>://hadoop.apache.org/images/hadoop-logo.jpg</a:t>
            </a:r>
            <a:endParaRPr lang="de-DE" sz="1400" dirty="0"/>
          </a:p>
          <a:p>
            <a:pPr marL="0" indent="0" eaLnBrk="0" hangingPunct="0">
              <a:spcBef>
                <a:spcPct val="30000"/>
              </a:spcBef>
              <a:buNone/>
              <a:defRPr/>
            </a:pPr>
            <a:r>
              <a:rPr lang="de-DE" sz="1400" dirty="0" smtClean="0"/>
              <a:t>Roter Kringel: </a:t>
            </a:r>
            <a:r>
              <a:rPr lang="de-DE" sz="1400" dirty="0" smtClean="0">
                <a:hlinkClick r:id="rId12"/>
              </a:rPr>
              <a:t>http</a:t>
            </a:r>
            <a:r>
              <a:rPr lang="de-DE" sz="1400" dirty="0">
                <a:hlinkClick r:id="rId12"/>
              </a:rPr>
              <a:t>://keetfoundation.ch/mkt/images/stories/lp_5-schritte-formel/roter_kringel.png</a:t>
            </a:r>
            <a:endParaRPr lang="de-DE" sz="1400" dirty="0"/>
          </a:p>
          <a:p>
            <a:pPr marL="0" indent="0">
              <a:buNone/>
            </a:pPr>
            <a:endParaRPr lang="de-DE" sz="1400" dirty="0">
              <a:hlinkClick r:id="rId3"/>
            </a:endParaRPr>
          </a:p>
          <a:p>
            <a:pPr marL="0" indent="0">
              <a:buNone/>
            </a:pPr>
            <a:r>
              <a:rPr lang="de-DE" sz="1400" b="1" dirty="0" smtClean="0"/>
              <a:t>Alle Links zuletzt besucht am 13. Mai 2013</a:t>
            </a:r>
            <a:endParaRPr lang="de-DE" sz="1400" b="1" dirty="0" smtClean="0">
              <a:hlinkClick r:id="rId3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766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2925" y="1456790"/>
            <a:ext cx="8128000" cy="1295400"/>
          </a:xfrm>
        </p:spPr>
        <p:txBody>
          <a:bodyPr/>
          <a:lstStyle/>
          <a:p>
            <a:pPr eaLnBrk="1" hangingPunct="1"/>
            <a:r>
              <a:rPr lang="en-US" b="1" dirty="0" smtClean="0"/>
              <a:t>Backup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8000" y="3246941"/>
            <a:ext cx="8128000" cy="811844"/>
          </a:xfrm>
        </p:spPr>
        <p:txBody>
          <a:bodyPr/>
          <a:lstStyle/>
          <a:p>
            <a:pPr eaLnBrk="1" hangingPunct="1"/>
            <a:endParaRPr lang="en-US" dirty="0" smtClean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701496"/>
              </p:ext>
            </p:extLst>
          </p:nvPr>
        </p:nvGraphicFramePr>
        <p:xfrm>
          <a:off x="1873634" y="4518214"/>
          <a:ext cx="5728446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7411"/>
                <a:gridCol w="3801035"/>
              </a:tblGrid>
              <a:tr h="396240"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73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1. Motivation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1800" dirty="0" smtClean="0"/>
              <a:t>Was </a:t>
            </a:r>
            <a:r>
              <a:rPr lang="en-US" sz="1800" dirty="0" err="1" smtClean="0"/>
              <a:t>ist</a:t>
            </a:r>
            <a:r>
              <a:rPr lang="en-US" sz="1800" dirty="0" smtClean="0"/>
              <a:t> </a:t>
            </a:r>
            <a:r>
              <a:rPr lang="en-US" sz="1800" dirty="0" err="1" smtClean="0"/>
              <a:t>soziale</a:t>
            </a:r>
            <a:r>
              <a:rPr lang="en-US" sz="1800" dirty="0" smtClean="0"/>
              <a:t> Software? – Blogs, </a:t>
            </a:r>
            <a:r>
              <a:rPr lang="en-US" sz="1800" dirty="0" err="1" smtClean="0"/>
              <a:t>soziale</a:t>
            </a:r>
            <a:r>
              <a:rPr lang="en-US" sz="1800" dirty="0" smtClean="0"/>
              <a:t> Apps, </a:t>
            </a:r>
            <a:r>
              <a:rPr lang="en-US" sz="1800" dirty="0" err="1" smtClean="0"/>
              <a:t>soziale</a:t>
            </a:r>
            <a:r>
              <a:rPr lang="en-US" sz="1800" dirty="0" smtClean="0"/>
              <a:t> </a:t>
            </a:r>
            <a:r>
              <a:rPr lang="en-US" sz="1800" dirty="0" err="1" smtClean="0"/>
              <a:t>Netzwerke</a:t>
            </a:r>
            <a:r>
              <a:rPr lang="en-US" sz="1800" dirty="0" smtClean="0"/>
              <a:t> (</a:t>
            </a:r>
            <a:r>
              <a:rPr lang="en-US" sz="1800" dirty="0" err="1" smtClean="0"/>
              <a:t>eg</a:t>
            </a:r>
            <a:r>
              <a:rPr lang="en-US" sz="1800" dirty="0" smtClean="0"/>
              <a:t>. Facebook) und </a:t>
            </a:r>
            <a:r>
              <a:rPr lang="en-US" sz="1800" b="1" dirty="0" smtClean="0"/>
              <a:t>Wikis</a:t>
            </a:r>
          </a:p>
          <a:p>
            <a:pPr marL="0" indent="0" eaLnBrk="1" hangingPunct="1">
              <a:buNone/>
            </a:pPr>
            <a:endParaRPr lang="en-US" sz="1800" b="1" dirty="0" smtClean="0"/>
          </a:p>
          <a:p>
            <a:pPr marL="0" indent="0" eaLnBrk="1" hangingPunct="1">
              <a:buNone/>
            </a:pPr>
            <a:r>
              <a:rPr lang="en-US" sz="1800" dirty="0" smtClean="0"/>
              <a:t>Was </a:t>
            </a:r>
            <a:r>
              <a:rPr lang="en-US" sz="1800" dirty="0" err="1" smtClean="0"/>
              <a:t>ist</a:t>
            </a:r>
            <a:r>
              <a:rPr lang="en-US" sz="1800" dirty="0" smtClean="0"/>
              <a:t> (</a:t>
            </a:r>
            <a:r>
              <a:rPr lang="en-US" sz="1800" dirty="0" err="1" smtClean="0"/>
              <a:t>kollaboratives</a:t>
            </a:r>
            <a:r>
              <a:rPr lang="en-US" sz="1800" dirty="0" smtClean="0"/>
              <a:t>) BPM? – </a:t>
            </a:r>
            <a:r>
              <a:rPr lang="en-US" sz="1800" dirty="0" err="1" smtClean="0"/>
              <a:t>Erschaffung</a:t>
            </a:r>
            <a:r>
              <a:rPr lang="en-US" sz="1800" dirty="0" smtClean="0"/>
              <a:t>/</a:t>
            </a:r>
            <a:r>
              <a:rPr lang="en-US" sz="1800" dirty="0" err="1" smtClean="0"/>
              <a:t>Gestaltung</a:t>
            </a:r>
            <a:r>
              <a:rPr lang="en-US" sz="1800" dirty="0" smtClean="0"/>
              <a:t>, </a:t>
            </a:r>
            <a:r>
              <a:rPr lang="en-US" sz="1800" dirty="0" err="1" smtClean="0"/>
              <a:t>Umsetzung</a:t>
            </a:r>
            <a:r>
              <a:rPr lang="en-US" sz="1800" dirty="0" smtClean="0"/>
              <a:t>, </a:t>
            </a:r>
            <a:r>
              <a:rPr lang="en-US" sz="1800" dirty="0" err="1" smtClean="0"/>
              <a:t>Verbesserung</a:t>
            </a:r>
            <a:r>
              <a:rPr lang="en-US" sz="1800" dirty="0" smtClean="0"/>
              <a:t> und </a:t>
            </a:r>
            <a:r>
              <a:rPr lang="en-US" sz="1800" dirty="0" err="1" smtClean="0"/>
              <a:t>Dokumentation</a:t>
            </a:r>
            <a:r>
              <a:rPr lang="en-US" sz="1800" dirty="0" smtClean="0"/>
              <a:t> von </a:t>
            </a:r>
            <a:r>
              <a:rPr lang="en-US" sz="1800" dirty="0" err="1" smtClean="0"/>
              <a:t>Geschäftsprozessen</a:t>
            </a:r>
            <a:r>
              <a:rPr lang="en-US" sz="1800" dirty="0" smtClean="0"/>
              <a:t>, also </a:t>
            </a:r>
            <a:r>
              <a:rPr lang="en-US" sz="1800" dirty="0" err="1" smtClean="0"/>
              <a:t>technische</a:t>
            </a:r>
            <a:r>
              <a:rPr lang="en-US" sz="1800" dirty="0" smtClean="0"/>
              <a:t> und </a:t>
            </a:r>
            <a:r>
              <a:rPr lang="en-US" sz="1800" dirty="0" err="1" smtClean="0"/>
              <a:t>organisatorische</a:t>
            </a:r>
            <a:r>
              <a:rPr lang="en-US" sz="1800" dirty="0" smtClean="0"/>
              <a:t> </a:t>
            </a:r>
            <a:r>
              <a:rPr lang="en-US" sz="1800" dirty="0" err="1" smtClean="0"/>
              <a:t>Fragen</a:t>
            </a:r>
            <a:r>
              <a:rPr lang="en-US" sz="1800" dirty="0" smtClean="0"/>
              <a:t>; </a:t>
            </a:r>
            <a:r>
              <a:rPr lang="en-US" sz="1800" dirty="0" err="1" smtClean="0"/>
              <a:t>Wer</a:t>
            </a:r>
            <a:r>
              <a:rPr lang="en-US" sz="1800" dirty="0" smtClean="0"/>
              <a:t>, was, </a:t>
            </a:r>
            <a:r>
              <a:rPr lang="en-US" sz="1800" dirty="0" err="1" smtClean="0"/>
              <a:t>wo</a:t>
            </a:r>
            <a:r>
              <a:rPr lang="en-US" sz="1800" dirty="0" smtClean="0"/>
              <a:t>, </a:t>
            </a:r>
            <a:r>
              <a:rPr lang="en-US" sz="1800" dirty="0" err="1" smtClean="0"/>
              <a:t>wann</a:t>
            </a:r>
            <a:r>
              <a:rPr lang="en-US" sz="1800" dirty="0" smtClean="0"/>
              <a:t>, </a:t>
            </a:r>
            <a:r>
              <a:rPr lang="en-US" sz="1800" dirty="0" err="1" smtClean="0"/>
              <a:t>womit</a:t>
            </a:r>
            <a:r>
              <a:rPr lang="en-US" sz="1800" dirty="0" smtClean="0"/>
              <a:t>? </a:t>
            </a:r>
          </a:p>
          <a:p>
            <a:pPr marL="0" indent="0" eaLnBrk="1" hangingPunct="1">
              <a:buNone/>
            </a:pPr>
            <a:endParaRPr lang="en-US" sz="1800" dirty="0" smtClean="0"/>
          </a:p>
          <a:p>
            <a:pPr marL="0" indent="0" eaLnBrk="1" hangingPunct="1">
              <a:buNone/>
            </a:pPr>
            <a:r>
              <a:rPr lang="en-US" sz="1800" dirty="0" err="1" smtClean="0"/>
              <a:t>Warum</a:t>
            </a:r>
            <a:r>
              <a:rPr lang="en-US" sz="1800" dirty="0" smtClean="0"/>
              <a:t> BPM </a:t>
            </a:r>
            <a:r>
              <a:rPr lang="en-US" sz="1800" dirty="0" err="1" smtClean="0"/>
              <a:t>mit</a:t>
            </a:r>
            <a:r>
              <a:rPr lang="en-US" sz="1800" dirty="0" smtClean="0"/>
              <a:t> </a:t>
            </a:r>
            <a:r>
              <a:rPr lang="en-US" sz="1800" dirty="0" err="1" smtClean="0"/>
              <a:t>sozialer</a:t>
            </a:r>
            <a:r>
              <a:rPr lang="en-US" sz="1800" dirty="0" smtClean="0"/>
              <a:t> Software? – Weil “</a:t>
            </a:r>
            <a:r>
              <a:rPr lang="en-US" sz="1800" dirty="0" err="1" smtClean="0"/>
              <a:t>kollaborativ</a:t>
            </a:r>
            <a:r>
              <a:rPr lang="en-US" sz="1800" dirty="0" smtClean="0"/>
              <a:t>” </a:t>
            </a:r>
            <a:r>
              <a:rPr lang="en-US" sz="1800" dirty="0" err="1" smtClean="0"/>
              <a:t>umsetzbar</a:t>
            </a:r>
            <a:r>
              <a:rPr lang="en-US" sz="1800" dirty="0" smtClean="0"/>
              <a:t> </a:t>
            </a:r>
            <a:r>
              <a:rPr lang="en-US" sz="1800" dirty="0" err="1" smtClean="0"/>
              <a:t>gemacht</a:t>
            </a:r>
            <a:r>
              <a:rPr lang="en-US" sz="1800" dirty="0" smtClean="0"/>
              <a:t> </a:t>
            </a:r>
            <a:r>
              <a:rPr lang="en-US" sz="1800" dirty="0" err="1" smtClean="0"/>
              <a:t>wird</a:t>
            </a:r>
            <a:r>
              <a:rPr lang="en-US" sz="1800" dirty="0" smtClean="0"/>
              <a:t>; von top-down-</a:t>
            </a:r>
            <a:r>
              <a:rPr lang="en-US" sz="1800" dirty="0" err="1" smtClean="0"/>
              <a:t>Ansatz</a:t>
            </a:r>
            <a:r>
              <a:rPr lang="en-US" sz="1800" dirty="0" smtClean="0"/>
              <a:t> </a:t>
            </a:r>
            <a:r>
              <a:rPr lang="en-US" sz="1800" dirty="0" err="1" smtClean="0"/>
              <a:t>zu</a:t>
            </a:r>
            <a:r>
              <a:rPr lang="en-US" sz="1800" dirty="0" smtClean="0"/>
              <a:t> bottom-up; </a:t>
            </a:r>
            <a:r>
              <a:rPr lang="en-US" sz="1800" dirty="0" err="1" smtClean="0"/>
              <a:t>besserer</a:t>
            </a:r>
            <a:r>
              <a:rPr lang="en-US" sz="1800" dirty="0" smtClean="0"/>
              <a:t> </a:t>
            </a:r>
            <a:r>
              <a:rPr lang="en-US" sz="1800" dirty="0" err="1" smtClean="0"/>
              <a:t>Konsens</a:t>
            </a:r>
            <a:r>
              <a:rPr lang="en-US" sz="1800" dirty="0" smtClean="0"/>
              <a:t>, </a:t>
            </a:r>
            <a:r>
              <a:rPr lang="en-US" sz="1800" dirty="0" err="1" smtClean="0"/>
              <a:t>bessere</a:t>
            </a:r>
            <a:r>
              <a:rPr lang="en-US" sz="1800" dirty="0" smtClean="0"/>
              <a:t> </a:t>
            </a:r>
            <a:r>
              <a:rPr lang="en-US" sz="1800" dirty="0" err="1" smtClean="0"/>
              <a:t>Prozesse</a:t>
            </a:r>
            <a:r>
              <a:rPr lang="en-US" sz="1800" dirty="0" smtClean="0"/>
              <a:t>, </a:t>
            </a:r>
            <a:r>
              <a:rPr lang="en-US" sz="1800" dirty="0" err="1" smtClean="0"/>
              <a:t>bessere</a:t>
            </a:r>
            <a:r>
              <a:rPr lang="en-US" sz="1800" dirty="0" smtClean="0"/>
              <a:t> </a:t>
            </a:r>
            <a:r>
              <a:rPr lang="en-US" sz="1800" dirty="0" err="1" smtClean="0"/>
              <a:t>Transparenz</a:t>
            </a:r>
            <a:r>
              <a:rPr lang="en-US" sz="1800" dirty="0" smtClean="0"/>
              <a:t>, </a:t>
            </a:r>
            <a:r>
              <a:rPr lang="en-US" sz="1800" dirty="0" err="1" smtClean="0"/>
              <a:t>bessere</a:t>
            </a:r>
            <a:r>
              <a:rPr lang="en-US" sz="1800" dirty="0" smtClean="0"/>
              <a:t> </a:t>
            </a:r>
            <a:r>
              <a:rPr lang="en-US" sz="1800" dirty="0" err="1" smtClean="0"/>
              <a:t>Akzeptanz</a:t>
            </a:r>
            <a:r>
              <a:rPr lang="en-US" sz="1800" dirty="0" smtClean="0"/>
              <a:t>, </a:t>
            </a:r>
            <a:r>
              <a:rPr lang="en-US" sz="1800" dirty="0" err="1" smtClean="0"/>
              <a:t>bessere</a:t>
            </a:r>
            <a:r>
              <a:rPr lang="en-US" sz="1800" dirty="0" smtClean="0"/>
              <a:t> </a:t>
            </a:r>
            <a:r>
              <a:rPr lang="en-US" sz="1800" dirty="0" err="1" smtClean="0"/>
              <a:t>Anpassungsmöglichkeiten</a:t>
            </a:r>
            <a:r>
              <a:rPr lang="en-US" sz="1800" dirty="0" smtClean="0"/>
              <a:t>, …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077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3. </a:t>
            </a:r>
            <a:r>
              <a:rPr lang="en-US" dirty="0" err="1" smtClean="0"/>
              <a:t>Kontext</a:t>
            </a:r>
            <a:r>
              <a:rPr lang="en-US" dirty="0" smtClean="0"/>
              <a:t>/</a:t>
            </a:r>
            <a:r>
              <a:rPr lang="en-US" dirty="0" err="1" smtClean="0"/>
              <a:t>Technologie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1800" dirty="0" err="1" smtClean="0"/>
              <a:t>Basierend</a:t>
            </a:r>
            <a:r>
              <a:rPr lang="en-US" sz="1800" dirty="0" smtClean="0"/>
              <a:t> auf MA von Stefan </a:t>
            </a:r>
            <a:r>
              <a:rPr lang="en-US" sz="1800" dirty="0" err="1" smtClean="0"/>
              <a:t>Bleibinhaus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(</a:t>
            </a:r>
            <a:r>
              <a:rPr lang="en-US" sz="1800" dirty="0" err="1" smtClean="0"/>
              <a:t>Nachbau</a:t>
            </a:r>
            <a:r>
              <a:rPr lang="en-US" sz="1800" dirty="0"/>
              <a:t> von)Tricia, Play, </a:t>
            </a:r>
            <a:r>
              <a:rPr lang="en-US" sz="1800" dirty="0" err="1" smtClean="0"/>
              <a:t>Scala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Projekt</a:t>
            </a:r>
            <a:r>
              <a:rPr lang="en-US" sz="1800" dirty="0" smtClean="0"/>
              <a:t> Darwin </a:t>
            </a:r>
            <a:r>
              <a:rPr lang="en-US" sz="1800" dirty="0" err="1" smtClean="0"/>
              <a:t>mit</a:t>
            </a:r>
            <a:r>
              <a:rPr lang="en-US" sz="1800" dirty="0" smtClean="0"/>
              <a:t> </a:t>
            </a:r>
            <a:r>
              <a:rPr lang="en-US" sz="1800" dirty="0" err="1" smtClean="0"/>
              <a:t>drei</a:t>
            </a:r>
            <a:r>
              <a:rPr lang="en-US" sz="1800" dirty="0" smtClean="0"/>
              <a:t> </a:t>
            </a:r>
            <a:r>
              <a:rPr lang="en-US" sz="1800" dirty="0" err="1" smtClean="0"/>
              <a:t>Hiwis</a:t>
            </a:r>
            <a:r>
              <a:rPr lang="en-US" sz="1800" dirty="0" smtClean="0"/>
              <a:t> und </a:t>
            </a:r>
            <a:r>
              <a:rPr lang="en-US" sz="1800" dirty="0" err="1" smtClean="0"/>
              <a:t>einer</a:t>
            </a:r>
            <a:r>
              <a:rPr lang="en-US" sz="1800" dirty="0" smtClean="0"/>
              <a:t> BA und </a:t>
            </a:r>
            <a:r>
              <a:rPr lang="en-US" sz="1800" dirty="0" err="1" smtClean="0"/>
              <a:t>noch</a:t>
            </a:r>
            <a:r>
              <a:rPr lang="en-US" sz="1800" dirty="0" smtClean="0"/>
              <a:t> </a:t>
            </a:r>
            <a:r>
              <a:rPr lang="en-US" sz="1800" dirty="0" err="1" smtClean="0"/>
              <a:t>weiteren</a:t>
            </a:r>
            <a:r>
              <a:rPr lang="en-US" sz="1800" dirty="0" smtClean="0"/>
              <a:t> </a:t>
            </a:r>
            <a:r>
              <a:rPr lang="en-US" sz="1800" dirty="0" err="1" smtClean="0"/>
              <a:t>Abschlussarbeiten</a:t>
            </a:r>
            <a:r>
              <a:rPr lang="en-US" sz="1800" dirty="0" smtClean="0"/>
              <a:t> in der </a:t>
            </a:r>
            <a:r>
              <a:rPr lang="en-US" sz="1800" dirty="0" err="1" smtClean="0"/>
              <a:t>Zukunft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Mein Part </a:t>
            </a:r>
            <a:r>
              <a:rPr lang="en-US" sz="1800" dirty="0" err="1" smtClean="0"/>
              <a:t>ist</a:t>
            </a:r>
            <a:r>
              <a:rPr lang="en-US" sz="1800" dirty="0" smtClean="0"/>
              <a:t> </a:t>
            </a:r>
            <a:r>
              <a:rPr lang="en-US" sz="1800" dirty="0" err="1" smtClean="0"/>
              <a:t>mittlere</a:t>
            </a:r>
            <a:r>
              <a:rPr lang="en-US" sz="1800" dirty="0" smtClean="0"/>
              <a:t> </a:t>
            </a:r>
            <a:r>
              <a:rPr lang="en-US" sz="1800" dirty="0" err="1" smtClean="0"/>
              <a:t>Schicht</a:t>
            </a:r>
            <a:r>
              <a:rPr lang="en-US" sz="1800" dirty="0" smtClean="0"/>
              <a:t> </a:t>
            </a:r>
            <a:r>
              <a:rPr lang="en-US" sz="1800" dirty="0" err="1" smtClean="0"/>
              <a:t>zwischen</a:t>
            </a:r>
            <a:r>
              <a:rPr lang="en-US" sz="1800" dirty="0" smtClean="0"/>
              <a:t> </a:t>
            </a:r>
            <a:r>
              <a:rPr lang="en-US" sz="1800" dirty="0" err="1" smtClean="0"/>
              <a:t>Präsentation</a:t>
            </a:r>
            <a:r>
              <a:rPr lang="en-US" sz="1800" dirty="0" smtClean="0"/>
              <a:t> der </a:t>
            </a:r>
            <a:r>
              <a:rPr lang="en-US" sz="1800" dirty="0" err="1" smtClean="0"/>
              <a:t>Daten</a:t>
            </a:r>
            <a:r>
              <a:rPr lang="en-US" sz="1800" dirty="0" smtClean="0"/>
              <a:t> (UI) und </a:t>
            </a:r>
            <a:r>
              <a:rPr lang="en-US" sz="1800" dirty="0" err="1" smtClean="0"/>
              <a:t>Lagerung</a:t>
            </a:r>
            <a:r>
              <a:rPr lang="en-US" sz="1800" dirty="0" smtClean="0"/>
              <a:t> (</a:t>
            </a:r>
            <a:r>
              <a:rPr lang="en-US" sz="1800" dirty="0" err="1" smtClean="0"/>
              <a:t>Datenbank</a:t>
            </a:r>
            <a:r>
              <a:rPr lang="en-US" sz="1800" dirty="0" smtClean="0"/>
              <a:t>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81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dirty="0" err="1" smtClean="0"/>
              <a:t>Zeitplan</a:t>
            </a:r>
            <a:r>
              <a:rPr lang="en-US" dirty="0" smtClean="0"/>
              <a:t>/</a:t>
            </a:r>
            <a:r>
              <a:rPr lang="en-US" dirty="0" err="1" smtClean="0"/>
              <a:t>Weitere</a:t>
            </a:r>
            <a:r>
              <a:rPr lang="en-US" dirty="0" smtClean="0"/>
              <a:t> </a:t>
            </a:r>
            <a:r>
              <a:rPr lang="en-US" dirty="0" err="1" smtClean="0"/>
              <a:t>Schritte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1800" dirty="0" err="1" smtClean="0"/>
              <a:t>Literatur</a:t>
            </a:r>
            <a:r>
              <a:rPr lang="en-US" sz="1800" dirty="0" smtClean="0"/>
              <a:t> </a:t>
            </a:r>
            <a:r>
              <a:rPr lang="en-US" sz="1800" dirty="0" err="1" smtClean="0"/>
              <a:t>suchen</a:t>
            </a:r>
            <a:r>
              <a:rPr lang="en-US" sz="1800" dirty="0" smtClean="0"/>
              <a:t> und </a:t>
            </a:r>
            <a:r>
              <a:rPr lang="en-US" sz="1800" dirty="0" err="1" smtClean="0"/>
              <a:t>lesen</a:t>
            </a:r>
            <a:endParaRPr lang="en-US" sz="1800" dirty="0" smtClean="0"/>
          </a:p>
          <a:p>
            <a:pPr marL="0" indent="0" eaLnBrk="1" hangingPunct="1">
              <a:buNone/>
            </a:pPr>
            <a:r>
              <a:rPr lang="en-US" sz="1800" dirty="0" err="1" smtClean="0"/>
              <a:t>Programmieren</a:t>
            </a:r>
            <a:endParaRPr lang="en-US" sz="1800" dirty="0" smtClean="0"/>
          </a:p>
          <a:p>
            <a:pPr marL="0" indent="0" eaLnBrk="1" hangingPunct="1">
              <a:buNone/>
            </a:pPr>
            <a:r>
              <a:rPr lang="en-US" sz="1800" dirty="0" err="1" smtClean="0"/>
              <a:t>Schreiben</a:t>
            </a:r>
            <a:endParaRPr lang="en-US" sz="1800" dirty="0" smtClean="0"/>
          </a:p>
          <a:p>
            <a:pPr marL="0" indent="0" eaLnBrk="1" hangingPunct="1">
              <a:buNone/>
            </a:pPr>
            <a:endParaRPr lang="en-US" sz="1800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039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Risikofaktoren</a:t>
            </a:r>
            <a:r>
              <a:rPr lang="en-US" dirty="0" smtClean="0"/>
              <a:t>/</a:t>
            </a:r>
            <a:r>
              <a:rPr lang="en-US" dirty="0" err="1" smtClean="0"/>
              <a:t>Erwartete</a:t>
            </a:r>
            <a:r>
              <a:rPr lang="en-US" dirty="0" smtClean="0"/>
              <a:t> </a:t>
            </a:r>
            <a:r>
              <a:rPr lang="en-US" dirty="0" err="1" smtClean="0"/>
              <a:t>Probleme</a:t>
            </a: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1800" dirty="0" smtClean="0"/>
              <a:t>Was </a:t>
            </a:r>
            <a:r>
              <a:rPr lang="en-US" sz="1800" dirty="0" err="1" smtClean="0"/>
              <a:t>könnte</a:t>
            </a:r>
            <a:r>
              <a:rPr lang="en-US" sz="1800" dirty="0" smtClean="0"/>
              <a:t> </a:t>
            </a:r>
            <a:r>
              <a:rPr lang="en-US" sz="1800" dirty="0" err="1" smtClean="0"/>
              <a:t>denn</a:t>
            </a:r>
            <a:r>
              <a:rPr lang="en-US" sz="1800" dirty="0" smtClean="0"/>
              <a:t> so </a:t>
            </a:r>
            <a:r>
              <a:rPr lang="en-US" sz="1800" dirty="0" err="1" smtClean="0"/>
              <a:t>schief</a:t>
            </a:r>
            <a:r>
              <a:rPr lang="en-US" sz="1800" dirty="0" smtClean="0"/>
              <a:t> </a:t>
            </a:r>
            <a:r>
              <a:rPr lang="en-US" sz="1800" dirty="0" err="1" smtClean="0"/>
              <a:t>gehen</a:t>
            </a:r>
            <a:r>
              <a:rPr lang="en-US" sz="1800" dirty="0" smtClean="0"/>
              <a:t>?</a:t>
            </a:r>
          </a:p>
          <a:p>
            <a:pPr marL="0" indent="0" eaLnBrk="1" hangingPunct="1">
              <a:buNone/>
            </a:pPr>
            <a:r>
              <a:rPr lang="en-US" sz="1800" dirty="0" err="1" smtClean="0"/>
              <a:t>Worauf</a:t>
            </a:r>
            <a:r>
              <a:rPr lang="en-US" sz="1800" dirty="0" smtClean="0"/>
              <a:t> </a:t>
            </a:r>
            <a:r>
              <a:rPr lang="en-US" sz="1800" dirty="0" err="1" smtClean="0"/>
              <a:t>ist</a:t>
            </a:r>
            <a:r>
              <a:rPr lang="en-US" sz="1800" dirty="0" smtClean="0"/>
              <a:t> </a:t>
            </a:r>
            <a:r>
              <a:rPr lang="en-US" sz="1800" dirty="0" err="1" smtClean="0"/>
              <a:t>zu</a:t>
            </a:r>
            <a:r>
              <a:rPr lang="en-US" sz="1800" dirty="0" smtClean="0"/>
              <a:t> </a:t>
            </a:r>
            <a:r>
              <a:rPr lang="en-US" sz="1800" dirty="0" err="1" smtClean="0"/>
              <a:t>achten</a:t>
            </a:r>
            <a:r>
              <a:rPr lang="en-US" sz="1800" dirty="0" smtClean="0"/>
              <a:t>?</a:t>
            </a:r>
          </a:p>
          <a:p>
            <a:pPr marL="0" indent="0" eaLnBrk="1" hangingPunct="1">
              <a:buNone/>
            </a:pPr>
            <a:r>
              <a:rPr lang="en-US" sz="1800" dirty="0" err="1" smtClean="0"/>
              <a:t>Gruppenarbeit</a:t>
            </a:r>
            <a:endParaRPr lang="en-US" sz="1800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5254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+mj-lt"/>
              <a:buAutoNum type="arabicPeriod"/>
            </a:pPr>
            <a:r>
              <a:rPr lang="en-US" sz="2000" dirty="0" smtClean="0"/>
              <a:t>Motivation</a:t>
            </a:r>
          </a:p>
          <a:p>
            <a:pPr eaLnBrk="1" hangingPunct="1">
              <a:buFont typeface="+mj-lt"/>
              <a:buAutoNum type="arabicPeriod"/>
            </a:pPr>
            <a:r>
              <a:rPr lang="en-US" sz="2000" dirty="0" smtClean="0"/>
              <a:t>Related Work</a:t>
            </a:r>
          </a:p>
          <a:p>
            <a:pPr eaLnBrk="1" hangingPunct="1">
              <a:buFont typeface="+mj-lt"/>
              <a:buAutoNum type="arabicPeriod"/>
            </a:pPr>
            <a:r>
              <a:rPr lang="en-US" sz="2000" dirty="0" err="1" smtClean="0"/>
              <a:t>Kontext</a:t>
            </a:r>
            <a:endParaRPr lang="en-US" sz="2000" dirty="0" smtClean="0"/>
          </a:p>
          <a:p>
            <a:pPr eaLnBrk="1" hangingPunct="1">
              <a:buFont typeface="+mj-lt"/>
              <a:buAutoNum type="arabicPeriod"/>
            </a:pPr>
            <a:r>
              <a:rPr lang="en-US" sz="2000" dirty="0" err="1" smtClean="0"/>
              <a:t>Zeitplan</a:t>
            </a:r>
            <a:endParaRPr lang="en-US" sz="2000" dirty="0" smtClean="0"/>
          </a:p>
          <a:p>
            <a:pPr eaLnBrk="1" hangingPunct="1">
              <a:buFont typeface="+mj-lt"/>
              <a:buAutoNum type="arabicPeriod"/>
            </a:pPr>
            <a:r>
              <a:rPr lang="en-US" sz="2000" dirty="0" err="1" smtClean="0"/>
              <a:t>Diskussion</a:t>
            </a:r>
            <a:endParaRPr lang="en-US" sz="2000" dirty="0" smtClean="0"/>
          </a:p>
          <a:p>
            <a:pPr eaLnBrk="1" hangingPunct="1"/>
            <a:endParaRPr lang="en-US" sz="2000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13. Mai 2013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en-US" dirty="0" smtClean="0"/>
              <a:t>1. Motivation – </a:t>
            </a:r>
            <a:r>
              <a:rPr lang="en-US" dirty="0" err="1" smtClean="0"/>
              <a:t>Mitarbeiter</a:t>
            </a:r>
            <a:r>
              <a:rPr lang="en-US" dirty="0" smtClean="0"/>
              <a:t> </a:t>
            </a:r>
            <a:r>
              <a:rPr lang="en-US" dirty="0" err="1" smtClean="0"/>
              <a:t>bei</a:t>
            </a:r>
            <a:r>
              <a:rPr lang="en-US" dirty="0" smtClean="0"/>
              <a:t> BPM </a:t>
            </a:r>
            <a:r>
              <a:rPr lang="en-US" dirty="0" err="1" smtClean="0"/>
              <a:t>involvieren</a:t>
            </a:r>
            <a:endParaRPr lang="en-US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1214460" y="1426033"/>
            <a:ext cx="1394934" cy="1739607"/>
            <a:chOff x="957286" y="1767444"/>
            <a:chExt cx="1394934" cy="1739607"/>
          </a:xfrm>
        </p:grpSpPr>
        <p:pic>
          <p:nvPicPr>
            <p:cNvPr id="3" name="Grafik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3817" y="1767444"/>
              <a:ext cx="1321872" cy="1339497"/>
            </a:xfrm>
            <a:prstGeom prst="rect">
              <a:avLst/>
            </a:prstGeom>
          </p:spPr>
        </p:pic>
        <p:sp>
          <p:nvSpPr>
            <p:cNvPr id="7" name="Textfeld 6"/>
            <p:cNvSpPr txBox="1"/>
            <p:nvPr/>
          </p:nvSpPr>
          <p:spPr>
            <a:xfrm>
              <a:off x="957286" y="3106941"/>
              <a:ext cx="13949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Mitarbeiter</a:t>
              </a:r>
              <a:endParaRPr lang="de-DE" dirty="0"/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5793846" y="2048281"/>
            <a:ext cx="2222222" cy="2634208"/>
            <a:chOff x="5574696" y="1462865"/>
            <a:chExt cx="2222222" cy="2634208"/>
          </a:xfrm>
        </p:grpSpPr>
        <p:pic>
          <p:nvPicPr>
            <p:cNvPr id="4" name="Grafik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4696" y="1462865"/>
              <a:ext cx="2222222" cy="2222222"/>
            </a:xfrm>
            <a:prstGeom prst="rect">
              <a:avLst/>
            </a:prstGeom>
          </p:spPr>
        </p:pic>
        <p:sp>
          <p:nvSpPr>
            <p:cNvPr id="10" name="Textfeld 9"/>
            <p:cNvSpPr txBox="1"/>
            <p:nvPr/>
          </p:nvSpPr>
          <p:spPr>
            <a:xfrm>
              <a:off x="6193524" y="3696963"/>
              <a:ext cx="9845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Darwin</a:t>
              </a:r>
              <a:endParaRPr lang="de-DE" dirty="0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838790" y="3553255"/>
            <a:ext cx="2146273" cy="2679565"/>
            <a:chOff x="2679962" y="2573976"/>
            <a:chExt cx="2562225" cy="3489681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9962" y="2573976"/>
              <a:ext cx="2562225" cy="2695575"/>
            </a:xfrm>
            <a:prstGeom prst="rect">
              <a:avLst/>
            </a:prstGeom>
          </p:spPr>
        </p:pic>
        <p:sp>
          <p:nvSpPr>
            <p:cNvPr id="12" name="Textfeld 11"/>
            <p:cNvSpPr txBox="1"/>
            <p:nvPr/>
          </p:nvSpPr>
          <p:spPr>
            <a:xfrm>
              <a:off x="2801141" y="5355771"/>
              <a:ext cx="231986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dirty="0" smtClean="0"/>
                <a:t>Geschäftsprozess-</a:t>
              </a:r>
            </a:p>
            <a:p>
              <a:pPr algn="ctr"/>
              <a:r>
                <a:rPr lang="de-DE" dirty="0" smtClean="0"/>
                <a:t>Management</a:t>
              </a:r>
              <a:endParaRPr lang="de-DE" dirty="0"/>
            </a:p>
          </p:txBody>
        </p:sp>
      </p:grpSp>
      <p:sp>
        <p:nvSpPr>
          <p:cNvPr id="14" name="Gleich 13"/>
          <p:cNvSpPr/>
          <p:nvPr/>
        </p:nvSpPr>
        <p:spPr bwMode="auto">
          <a:xfrm>
            <a:off x="3776352" y="2875961"/>
            <a:ext cx="1389413" cy="978848"/>
          </a:xfrm>
          <a:prstGeom prst="mathEqual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Plus 14"/>
          <p:cNvSpPr/>
          <p:nvPr/>
        </p:nvSpPr>
        <p:spPr bwMode="auto">
          <a:xfrm>
            <a:off x="1698171" y="3165640"/>
            <a:ext cx="427512" cy="399490"/>
          </a:xfrm>
          <a:prstGeom prst="mathPlus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dirty="0" smtClean="0"/>
              <a:t>1. Motivation – BPM mit sozialer Software bringt vielseitige Vorteile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sz="1800" dirty="0" smtClean="0"/>
              <a:t>Definition </a:t>
            </a:r>
            <a:r>
              <a:rPr lang="de-DE" sz="1800" dirty="0"/>
              <a:t>und Anpassung ohne spezielles Sprach- und </a:t>
            </a:r>
            <a:r>
              <a:rPr lang="de-DE" sz="1800" dirty="0" smtClean="0"/>
              <a:t>Modellierungswissen </a:t>
            </a:r>
            <a:r>
              <a:rPr lang="de-DE" sz="1800" dirty="0"/>
              <a:t>möglich</a:t>
            </a:r>
            <a:endParaRPr lang="de-DE" sz="1800" dirty="0" smtClean="0"/>
          </a:p>
          <a:p>
            <a:endParaRPr lang="de-DE" sz="1800" dirty="0" smtClean="0"/>
          </a:p>
          <a:p>
            <a:r>
              <a:rPr lang="de-DE" sz="1800" dirty="0" smtClean="0"/>
              <a:t>Detaillierte Rechtevergabe </a:t>
            </a:r>
            <a:r>
              <a:rPr lang="de-DE" sz="1800" dirty="0"/>
              <a:t>auf Instanz- und </a:t>
            </a:r>
            <a:r>
              <a:rPr lang="de-DE" sz="1800" dirty="0" err="1"/>
              <a:t>Attributeebene</a:t>
            </a:r>
            <a:endParaRPr lang="de-DE" sz="1800" dirty="0" smtClean="0"/>
          </a:p>
          <a:p>
            <a:endParaRPr lang="de-DE" sz="1800" dirty="0" smtClean="0"/>
          </a:p>
          <a:p>
            <a:r>
              <a:rPr lang="de-DE" sz="1800" dirty="0" smtClean="0"/>
              <a:t>Einfaches Zuweisen von Tasks und Verantwortungen</a:t>
            </a:r>
          </a:p>
          <a:p>
            <a:endParaRPr lang="de-DE" sz="1800" dirty="0" smtClean="0"/>
          </a:p>
          <a:p>
            <a:r>
              <a:rPr lang="de-DE" sz="1800" dirty="0" smtClean="0"/>
              <a:t>Unterstützung flexibler Geschäftsprozesse, welche </a:t>
            </a:r>
            <a:r>
              <a:rPr lang="de-DE" sz="1800" dirty="0"/>
              <a:t>bisher nicht ausreichend unterstützt werden</a:t>
            </a:r>
            <a:endParaRPr lang="de-DE" sz="1800" dirty="0" smtClean="0"/>
          </a:p>
          <a:p>
            <a:endParaRPr lang="de-DE" sz="1800" dirty="0" smtClean="0"/>
          </a:p>
          <a:p>
            <a:r>
              <a:rPr lang="de-DE" sz="1800" dirty="0" err="1"/>
              <a:t>Kollaboratives</a:t>
            </a:r>
            <a:r>
              <a:rPr lang="de-DE" sz="1800" dirty="0"/>
              <a:t> Design von Prozessdefinitionen durch die beteiligten </a:t>
            </a:r>
            <a:r>
              <a:rPr lang="de-DE" sz="1800" dirty="0" err="1"/>
              <a:t>Stakeholder</a:t>
            </a:r>
            <a:endParaRPr lang="de-DE" sz="1800" dirty="0" smtClean="0"/>
          </a:p>
          <a:p>
            <a:endParaRPr lang="de-DE" sz="1800" dirty="0"/>
          </a:p>
          <a:p>
            <a:r>
              <a:rPr lang="de-DE" sz="1800" dirty="0" smtClean="0"/>
              <a:t>Erhöhte Akzeptanz </a:t>
            </a:r>
            <a:r>
              <a:rPr lang="de-DE" sz="1800" dirty="0"/>
              <a:t>bei den </a:t>
            </a:r>
            <a:r>
              <a:rPr lang="de-DE" sz="1800" dirty="0" err="1"/>
              <a:t>Stakeholdern</a:t>
            </a:r>
            <a:r>
              <a:rPr lang="de-DE" sz="1800" dirty="0"/>
              <a:t> </a:t>
            </a:r>
            <a:r>
              <a:rPr lang="de-DE" sz="1800" dirty="0" smtClean="0"/>
              <a:t>durch   </a:t>
            </a:r>
            <a:r>
              <a:rPr lang="de-DE" sz="1800" dirty="0"/>
              <a:t>Anpassungsmöglichkeiten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sp>
        <p:nvSpPr>
          <p:cNvPr id="6" name="Plus 5"/>
          <p:cNvSpPr/>
          <p:nvPr/>
        </p:nvSpPr>
        <p:spPr bwMode="auto">
          <a:xfrm>
            <a:off x="474918" y="2695353"/>
            <a:ext cx="318977" cy="329609"/>
          </a:xfrm>
          <a:prstGeom prst="mathPlus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Plus 6"/>
          <p:cNvSpPr/>
          <p:nvPr/>
        </p:nvSpPr>
        <p:spPr bwMode="auto">
          <a:xfrm>
            <a:off x="471374" y="1853610"/>
            <a:ext cx="318977" cy="329609"/>
          </a:xfrm>
          <a:prstGeom prst="mathPlus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Plus 7"/>
          <p:cNvSpPr/>
          <p:nvPr/>
        </p:nvSpPr>
        <p:spPr bwMode="auto">
          <a:xfrm>
            <a:off x="471376" y="3312036"/>
            <a:ext cx="318977" cy="329609"/>
          </a:xfrm>
          <a:prstGeom prst="mathPlus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Plus 8"/>
          <p:cNvSpPr/>
          <p:nvPr/>
        </p:nvSpPr>
        <p:spPr bwMode="auto">
          <a:xfrm>
            <a:off x="471375" y="3928722"/>
            <a:ext cx="318977" cy="329609"/>
          </a:xfrm>
          <a:prstGeom prst="mathPlus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Plus 9"/>
          <p:cNvSpPr/>
          <p:nvPr/>
        </p:nvSpPr>
        <p:spPr bwMode="auto">
          <a:xfrm>
            <a:off x="471376" y="4758068"/>
            <a:ext cx="318977" cy="329609"/>
          </a:xfrm>
          <a:prstGeom prst="mathPlus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Wolke 10"/>
          <p:cNvSpPr/>
          <p:nvPr/>
        </p:nvSpPr>
        <p:spPr bwMode="auto">
          <a:xfrm>
            <a:off x="6283841" y="5333524"/>
            <a:ext cx="2498648" cy="756084"/>
          </a:xfrm>
          <a:prstGeom prst="cloud">
            <a:avLst/>
          </a:prstGeom>
          <a:gradFill>
            <a:gsLst>
              <a:gs pos="100000">
                <a:schemeClr val="bg2">
                  <a:lumMod val="40000"/>
                  <a:lumOff val="60000"/>
                </a:schemeClr>
              </a:gs>
              <a:gs pos="0">
                <a:schemeClr val="bg2"/>
              </a:gs>
              <a:gs pos="17000">
                <a:schemeClr val="bg2"/>
              </a:gs>
              <a:gs pos="100000">
                <a:schemeClr val="bg2">
                  <a:lumMod val="20000"/>
                  <a:lumOff val="80000"/>
                </a:schemeClr>
              </a:gs>
            </a:gsLst>
          </a:gradFill>
          <a:ln>
            <a:solidFill>
              <a:schemeClr val="bg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Nach </a:t>
            </a:r>
            <a:r>
              <a:rPr lang="de-DE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Hauder</a:t>
            </a:r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Software Campus 2013</a:t>
            </a:r>
          </a:p>
        </p:txBody>
      </p:sp>
      <p:sp>
        <p:nvSpPr>
          <p:cNvPr id="12" name="Plus 11"/>
          <p:cNvSpPr/>
          <p:nvPr/>
        </p:nvSpPr>
        <p:spPr bwMode="auto">
          <a:xfrm>
            <a:off x="474918" y="5594617"/>
            <a:ext cx="318977" cy="329609"/>
          </a:xfrm>
          <a:prstGeom prst="mathPlus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6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el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239244"/>
              </p:ext>
            </p:extLst>
          </p:nvPr>
        </p:nvGraphicFramePr>
        <p:xfrm>
          <a:off x="637954" y="1828801"/>
          <a:ext cx="7953153" cy="4114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8893"/>
                <a:gridCol w="3040911"/>
                <a:gridCol w="2073349"/>
              </a:tblGrid>
              <a:tr h="765543"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Nur</a:t>
                      </a:r>
                      <a:r>
                        <a:rPr lang="de-DE" baseline="0" dirty="0" smtClean="0"/>
                        <a:t> theoretische Betrachtung</a:t>
                      </a:r>
                      <a:endParaRPr lang="de-DE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Implementierung mit Mankos</a:t>
                      </a:r>
                      <a:endParaRPr lang="de-DE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Ausgereifte</a:t>
                      </a:r>
                      <a:r>
                        <a:rPr lang="de-DE" baseline="0" dirty="0" smtClean="0"/>
                        <a:t> Implementierung</a:t>
                      </a:r>
                      <a:endParaRPr lang="de-DE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349256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sz="1200" dirty="0" smtClean="0"/>
                        <a:t>Wiki ist ideales Framework,</a:t>
                      </a:r>
                      <a:r>
                        <a:rPr lang="de-DE" sz="1200" baseline="0" dirty="0" smtClean="0"/>
                        <a:t> um Bedürfnis nach Flexibilität und Anpassbarkeit zu decken        [</a:t>
                      </a:r>
                      <a:r>
                        <a:rPr lang="de-DE" sz="1200" baseline="0" dirty="0" err="1" smtClean="0"/>
                        <a:t>Evol</a:t>
                      </a:r>
                      <a:r>
                        <a:rPr lang="de-DE" sz="1200" baseline="0" dirty="0" smtClean="0"/>
                        <a:t> et al, 2009]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sz="1200" baseline="0" dirty="0" smtClean="0"/>
                        <a:t>Daten sollten in Ausführung des Prozesses integriert werden [</a:t>
                      </a:r>
                      <a:r>
                        <a:rPr lang="de-DE" sz="1200" baseline="0" dirty="0" err="1" smtClean="0"/>
                        <a:t>Künzle</a:t>
                      </a:r>
                      <a:r>
                        <a:rPr lang="de-DE" sz="1200" baseline="0" dirty="0" smtClean="0"/>
                        <a:t> et al, 2011]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sz="1200" baseline="0" dirty="0" smtClean="0"/>
                        <a:t>Nicht nur Prozessschemata, sondern auch Daten entwickeln sich weiter [</a:t>
                      </a:r>
                      <a:r>
                        <a:rPr lang="de-DE" sz="1200" baseline="0" dirty="0" err="1" smtClean="0"/>
                        <a:t>Chiao</a:t>
                      </a:r>
                      <a:r>
                        <a:rPr lang="de-DE" sz="1200" baseline="0" dirty="0" smtClean="0"/>
                        <a:t> et al, 2012]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sz="1200" baseline="0" dirty="0" smtClean="0"/>
                        <a:t>Vier Schlüsseleigenschaften von sozialer Software unterstützen agiles BPM [Bruno et al, 2011]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sz="1200" dirty="0" smtClean="0"/>
                        <a:t>Soziale Software</a:t>
                      </a:r>
                      <a:r>
                        <a:rPr lang="de-DE" sz="1200" baseline="0" dirty="0" smtClean="0"/>
                        <a:t> kann diverse Unzulänglichkeiten bei BPMs ausgleichen                 [</a:t>
                      </a:r>
                      <a:r>
                        <a:rPr lang="de-DE" sz="1200" baseline="0" dirty="0" err="1" smtClean="0"/>
                        <a:t>Abramowicz</a:t>
                      </a:r>
                      <a:r>
                        <a:rPr lang="de-DE" sz="1200" baseline="0" dirty="0" smtClean="0"/>
                        <a:t> et al, 2011]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sz="1200" dirty="0" smtClean="0"/>
                        <a:t>Keine ausgeklügelte</a:t>
                      </a:r>
                      <a:r>
                        <a:rPr lang="de-DE" sz="1200" baseline="0" dirty="0" smtClean="0"/>
                        <a:t> Informationsstrukturierung möglich [Neumann et al, 2009]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sz="1200" dirty="0" smtClean="0"/>
                        <a:t>Limitierung auf Petri-Netze und ereignisbasierte</a:t>
                      </a:r>
                      <a:r>
                        <a:rPr lang="de-DE" sz="1200" baseline="0" dirty="0" smtClean="0"/>
                        <a:t> Prozessketten; keine Verbesserung der Flexibilität [</a:t>
                      </a:r>
                      <a:r>
                        <a:rPr lang="de-DE" sz="1200" baseline="0" dirty="0" err="1" smtClean="0"/>
                        <a:t>Dollmann</a:t>
                      </a:r>
                      <a:r>
                        <a:rPr lang="de-DE" sz="1200" baseline="0" dirty="0" smtClean="0"/>
                        <a:t> et al, 2011]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sz="1200" dirty="0" smtClean="0"/>
                        <a:t>Keine Verbesserung der Flexibilität</a:t>
                      </a:r>
                      <a:r>
                        <a:rPr lang="de-DE" sz="1200" baseline="0" dirty="0" smtClean="0"/>
                        <a:t> [</a:t>
                      </a:r>
                      <a:r>
                        <a:rPr lang="de-DE" sz="1200" baseline="0" dirty="0" err="1" smtClean="0"/>
                        <a:t>Brambilla</a:t>
                      </a:r>
                      <a:r>
                        <a:rPr lang="de-DE" sz="1200" baseline="0" dirty="0" smtClean="0"/>
                        <a:t> et al, 2012]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de-DE" sz="1200" baseline="0" dirty="0" smtClean="0"/>
                        <a:t>Vorschlagssystem für Geschäftsprozessmodellierung wäre eine interessante Erweiterung [</a:t>
                      </a:r>
                      <a:r>
                        <a:rPr lang="de-DE" sz="1200" baseline="0" dirty="0" err="1" smtClean="0"/>
                        <a:t>Koschmider</a:t>
                      </a:r>
                      <a:r>
                        <a:rPr lang="de-DE" sz="1200" baseline="0" dirty="0" smtClean="0"/>
                        <a:t> et al, 2010]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800" dirty="0" smtClean="0"/>
                        <a:t>Ø</a:t>
                      </a:r>
                      <a:endParaRPr lang="de-DE" sz="8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dirty="0" smtClean="0"/>
              <a:t>2. </a:t>
            </a:r>
            <a:r>
              <a:rPr lang="de-DE" dirty="0" err="1" smtClean="0"/>
              <a:t>Related</a:t>
            </a:r>
            <a:r>
              <a:rPr lang="de-DE" dirty="0" smtClean="0"/>
              <a:t> Work – Obwohl es umfangreiche Forschung zum Thema gibt, existiert keine umfassende Lösung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  <p:sp>
        <p:nvSpPr>
          <p:cNvPr id="20" name="Wolke 19"/>
          <p:cNvSpPr/>
          <p:nvPr/>
        </p:nvSpPr>
        <p:spPr bwMode="auto">
          <a:xfrm>
            <a:off x="6283841" y="5333524"/>
            <a:ext cx="2498648" cy="756084"/>
          </a:xfrm>
          <a:prstGeom prst="cloud">
            <a:avLst/>
          </a:prstGeom>
          <a:gradFill>
            <a:gsLst>
              <a:gs pos="100000">
                <a:schemeClr val="bg2">
                  <a:lumMod val="40000"/>
                  <a:lumOff val="60000"/>
                </a:schemeClr>
              </a:gs>
              <a:gs pos="0">
                <a:schemeClr val="bg2"/>
              </a:gs>
              <a:gs pos="17000">
                <a:schemeClr val="bg2"/>
              </a:gs>
              <a:gs pos="100000">
                <a:schemeClr val="bg2">
                  <a:lumMod val="20000"/>
                  <a:lumOff val="80000"/>
                </a:schemeClr>
              </a:gs>
            </a:gsLst>
          </a:gradFill>
          <a:ln>
            <a:solidFill>
              <a:schemeClr val="bg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Nach </a:t>
            </a:r>
            <a:r>
              <a:rPr lang="de-DE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Hauder</a:t>
            </a:r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RCIS 2013</a:t>
            </a:r>
          </a:p>
        </p:txBody>
      </p:sp>
    </p:spTree>
    <p:extLst>
      <p:ext uri="{BB962C8B-B14F-4D97-AF65-F5344CB8AC3E}">
        <p14:creationId xmlns:p14="http://schemas.microsoft.com/office/powerpoint/2010/main" val="75443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en-US" dirty="0" smtClean="0"/>
              <a:t>3. </a:t>
            </a:r>
            <a:r>
              <a:rPr lang="en-US" dirty="0" err="1" smtClean="0"/>
              <a:t>Kontext</a:t>
            </a:r>
            <a:r>
              <a:rPr lang="en-US" dirty="0" smtClean="0"/>
              <a:t> – Darwin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en-US" dirty="0" smtClean="0"/>
              <a:t> </a:t>
            </a:r>
            <a:r>
              <a:rPr lang="en-US" dirty="0" err="1" smtClean="0"/>
              <a:t>Gruppenprojekt</a:t>
            </a:r>
            <a:r>
              <a:rPr lang="en-US" dirty="0" smtClean="0"/>
              <a:t> </a:t>
            </a:r>
            <a:r>
              <a:rPr lang="en-US" dirty="0" err="1" smtClean="0"/>
              <a:t>basierend</a:t>
            </a:r>
            <a:r>
              <a:rPr lang="en-US" dirty="0" smtClean="0"/>
              <a:t> auf </a:t>
            </a:r>
            <a:r>
              <a:rPr lang="en-US" dirty="0" err="1" smtClean="0"/>
              <a:t>Trista-Scala</a:t>
            </a:r>
            <a:endParaRPr lang="en-US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  <p:grpSp>
        <p:nvGrpSpPr>
          <p:cNvPr id="4102" name="Gruppieren 4101"/>
          <p:cNvGrpSpPr/>
          <p:nvPr/>
        </p:nvGrpSpPr>
        <p:grpSpPr>
          <a:xfrm>
            <a:off x="1605600" y="5008200"/>
            <a:ext cx="5932288" cy="1229305"/>
            <a:chOff x="1605600" y="5008200"/>
            <a:chExt cx="5932288" cy="1229305"/>
          </a:xfrm>
        </p:grpSpPr>
        <p:grpSp>
          <p:nvGrpSpPr>
            <p:cNvPr id="26" name="Gruppieren 25"/>
            <p:cNvGrpSpPr/>
            <p:nvPr/>
          </p:nvGrpSpPr>
          <p:grpSpPr>
            <a:xfrm>
              <a:off x="1605600" y="5008200"/>
              <a:ext cx="5932288" cy="1229305"/>
              <a:chOff x="2791519" y="4759007"/>
              <a:chExt cx="3600000" cy="1080000"/>
            </a:xfrm>
          </p:grpSpPr>
          <p:sp>
            <p:nvSpPr>
              <p:cNvPr id="23" name="Rechteck 22"/>
              <p:cNvSpPr/>
              <p:nvPr/>
            </p:nvSpPr>
            <p:spPr bwMode="auto">
              <a:xfrm>
                <a:off x="2791519" y="4759007"/>
                <a:ext cx="3600000" cy="1080000"/>
              </a:xfrm>
              <a:prstGeom prst="rect">
                <a:avLst/>
              </a:prstGeom>
              <a:solidFill>
                <a:srgbClr val="FF8000">
                  <a:alpha val="86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0" name="Rechteck 19"/>
              <p:cNvSpPr/>
              <p:nvPr/>
            </p:nvSpPr>
            <p:spPr bwMode="auto">
              <a:xfrm>
                <a:off x="2828033" y="5159117"/>
                <a:ext cx="3526972" cy="6120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7" name="Textfeld 6"/>
              <p:cNvSpPr txBox="1"/>
              <p:nvPr/>
            </p:nvSpPr>
            <p:spPr>
              <a:xfrm>
                <a:off x="4327780" y="4759007"/>
                <a:ext cx="600506" cy="310451"/>
              </a:xfrm>
              <a:prstGeom prst="rect">
                <a:avLst/>
              </a:prstGeom>
              <a:solidFill>
                <a:srgbClr val="FF8000">
                  <a:alpha val="22000"/>
                </a:srgbClr>
              </a:solidFill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de-DE" dirty="0" err="1" smtClean="0"/>
                  <a:t>Trista</a:t>
                </a:r>
                <a:endParaRPr lang="de-DE" dirty="0"/>
              </a:p>
            </p:txBody>
          </p:sp>
          <p:pic>
            <p:nvPicPr>
              <p:cNvPr id="14" name="Grafik 13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76237" y="5202847"/>
                <a:ext cx="319091" cy="54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5" name="Grafik 14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73870" y="5211215"/>
                <a:ext cx="469125" cy="54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6" name="Grafik 15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77408" y="5210798"/>
                <a:ext cx="500400" cy="54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7" name="Grafik 16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45957" y="5202847"/>
                <a:ext cx="567568" cy="540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8" name="Grafik 17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44374" y="5203710"/>
                <a:ext cx="597857" cy="540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8" name="Grafik 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04696" y="5513178"/>
              <a:ext cx="754327" cy="615600"/>
            </a:xfrm>
            <a:prstGeom prst="rect">
              <a:avLst/>
            </a:prstGeom>
          </p:spPr>
        </p:pic>
      </p:grpSp>
      <p:grpSp>
        <p:nvGrpSpPr>
          <p:cNvPr id="24" name="Gruppieren 23"/>
          <p:cNvGrpSpPr/>
          <p:nvPr/>
        </p:nvGrpSpPr>
        <p:grpSpPr>
          <a:xfrm>
            <a:off x="5315666" y="1825171"/>
            <a:ext cx="2222222" cy="2634208"/>
            <a:chOff x="5574696" y="1462865"/>
            <a:chExt cx="2222222" cy="2634208"/>
          </a:xfrm>
        </p:grpSpPr>
        <p:pic>
          <p:nvPicPr>
            <p:cNvPr id="25" name="Grafik 2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4696" y="1462865"/>
              <a:ext cx="2222222" cy="2222222"/>
            </a:xfrm>
            <a:prstGeom prst="rect">
              <a:avLst/>
            </a:prstGeom>
          </p:spPr>
        </p:pic>
        <p:sp>
          <p:nvSpPr>
            <p:cNvPr id="29" name="Textfeld 28"/>
            <p:cNvSpPr txBox="1"/>
            <p:nvPr/>
          </p:nvSpPr>
          <p:spPr>
            <a:xfrm>
              <a:off x="6193524" y="3696963"/>
              <a:ext cx="9845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Darwin</a:t>
              </a:r>
              <a:endParaRPr lang="de-DE" dirty="0"/>
            </a:p>
          </p:txBody>
        </p:sp>
      </p:grpSp>
      <p:grpSp>
        <p:nvGrpSpPr>
          <p:cNvPr id="4100" name="Gruppieren 4099"/>
          <p:cNvGrpSpPr/>
          <p:nvPr/>
        </p:nvGrpSpPr>
        <p:grpSpPr>
          <a:xfrm>
            <a:off x="3409950" y="3605547"/>
            <a:ext cx="1905716" cy="1402652"/>
            <a:chOff x="3409950" y="3605547"/>
            <a:chExt cx="1905716" cy="1402652"/>
          </a:xfrm>
        </p:grpSpPr>
        <p:sp>
          <p:nvSpPr>
            <p:cNvPr id="10" name="Rechteckiger Pfeil 9"/>
            <p:cNvSpPr/>
            <p:nvPr/>
          </p:nvSpPr>
          <p:spPr bwMode="auto">
            <a:xfrm>
              <a:off x="3409950" y="3646490"/>
              <a:ext cx="1905716" cy="1361709"/>
            </a:xfrm>
            <a:prstGeom prst="bentArrow">
              <a:avLst>
                <a:gd name="adj1" fmla="val 25000"/>
                <a:gd name="adj2" fmla="val 12159"/>
                <a:gd name="adj3" fmla="val 32387"/>
                <a:gd name="adj4" fmla="val 4375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4244581" y="3605547"/>
              <a:ext cx="8002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smtClean="0"/>
                <a:t>Hiwis</a:t>
              </a:r>
            </a:p>
          </p:txBody>
        </p:sp>
      </p:grpSp>
      <p:grpSp>
        <p:nvGrpSpPr>
          <p:cNvPr id="4099" name="Gruppieren 4098"/>
          <p:cNvGrpSpPr/>
          <p:nvPr/>
        </p:nvGrpSpPr>
        <p:grpSpPr>
          <a:xfrm>
            <a:off x="1605600" y="1958063"/>
            <a:ext cx="3710066" cy="3050137"/>
            <a:chOff x="1605600" y="1958063"/>
            <a:chExt cx="3710066" cy="3050137"/>
          </a:xfrm>
        </p:grpSpPr>
        <p:sp>
          <p:nvSpPr>
            <p:cNvPr id="12" name="Rechteckiger Pfeil 11"/>
            <p:cNvSpPr/>
            <p:nvPr/>
          </p:nvSpPr>
          <p:spPr bwMode="auto">
            <a:xfrm>
              <a:off x="1605600" y="1971675"/>
              <a:ext cx="3710066" cy="3036525"/>
            </a:xfrm>
            <a:prstGeom prst="bentArrow">
              <a:avLst>
                <a:gd name="adj1" fmla="val 13033"/>
                <a:gd name="adj2" fmla="val 6637"/>
                <a:gd name="adj3" fmla="val 13592"/>
                <a:gd name="adj4" fmla="val 43750"/>
              </a:avLst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6" name="Textfeld 4095"/>
            <p:cNvSpPr txBox="1"/>
            <p:nvPr/>
          </p:nvSpPr>
          <p:spPr>
            <a:xfrm>
              <a:off x="2657506" y="1958063"/>
              <a:ext cx="23204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/>
                <a:t>Bachelorarbeiten</a:t>
              </a:r>
              <a:endParaRPr lang="de-DE" dirty="0"/>
            </a:p>
          </p:txBody>
        </p:sp>
      </p:grpSp>
      <p:sp>
        <p:nvSpPr>
          <p:cNvPr id="11" name="Rechteckiger Pfeil 10"/>
          <p:cNvSpPr/>
          <p:nvPr/>
        </p:nvSpPr>
        <p:spPr bwMode="auto">
          <a:xfrm>
            <a:off x="2159427" y="2519808"/>
            <a:ext cx="3156239" cy="2488391"/>
          </a:xfrm>
          <a:prstGeom prst="bentArrow">
            <a:avLst>
              <a:gd name="adj1" fmla="val 16400"/>
              <a:gd name="adj2" fmla="val 8296"/>
              <a:gd name="adj3" fmla="val 18070"/>
              <a:gd name="adj4" fmla="val 43750"/>
            </a:avLst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7" name="Grafik 409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017" y="2403612"/>
            <a:ext cx="2796375" cy="697384"/>
          </a:xfrm>
          <a:prstGeom prst="rect">
            <a:avLst/>
          </a:prstGeom>
        </p:spPr>
      </p:pic>
      <p:sp>
        <p:nvSpPr>
          <p:cNvPr id="22" name="Textfeld 21"/>
          <p:cNvSpPr txBox="1"/>
          <p:nvPr/>
        </p:nvSpPr>
        <p:spPr>
          <a:xfrm>
            <a:off x="3169534" y="2519808"/>
            <a:ext cx="1893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Masterarbeiten</a:t>
            </a:r>
            <a:endParaRPr lang="de-DE" dirty="0"/>
          </a:p>
        </p:txBody>
      </p:sp>
      <p:sp>
        <p:nvSpPr>
          <p:cNvPr id="32" name="Rechteckiger Pfeil 31"/>
          <p:cNvSpPr/>
          <p:nvPr/>
        </p:nvSpPr>
        <p:spPr bwMode="auto">
          <a:xfrm>
            <a:off x="2848807" y="3167062"/>
            <a:ext cx="2466860" cy="1841138"/>
          </a:xfrm>
          <a:prstGeom prst="bentArrow">
            <a:avLst>
              <a:gd name="adj1" fmla="val 19772"/>
              <a:gd name="adj2" fmla="val 9886"/>
              <a:gd name="adj3" fmla="val 26194"/>
              <a:gd name="adj4" fmla="val 43750"/>
            </a:avLst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3047387" y="3130263"/>
            <a:ext cx="213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Doktorarbeiten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163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dirty="0" smtClean="0"/>
              <a:t>3. Kontext – Wie groß ist das Ausmaß der Verbesserungen?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de-DE" sz="2000" dirty="0"/>
              <a:t>Q1: </a:t>
            </a:r>
            <a:r>
              <a:rPr lang="de-DE" sz="2000" dirty="0" err="1"/>
              <a:t>What</a:t>
            </a:r>
            <a:r>
              <a:rPr lang="de-DE" sz="2000" dirty="0"/>
              <a:t> </a:t>
            </a:r>
            <a:r>
              <a:rPr lang="de-DE" sz="2000" dirty="0" err="1"/>
              <a:t>are</a:t>
            </a:r>
            <a:r>
              <a:rPr lang="de-DE" sz="2000" dirty="0"/>
              <a:t> </a:t>
            </a:r>
            <a:r>
              <a:rPr lang="de-DE" sz="2000" dirty="0" err="1"/>
              <a:t>common</a:t>
            </a:r>
            <a:r>
              <a:rPr lang="de-DE" sz="2000" dirty="0"/>
              <a:t> </a:t>
            </a:r>
            <a:r>
              <a:rPr lang="de-DE" sz="2000" dirty="0" err="1"/>
              <a:t>scenarios</a:t>
            </a:r>
            <a:r>
              <a:rPr lang="de-DE" sz="2000" dirty="0"/>
              <a:t> in </a:t>
            </a:r>
            <a:r>
              <a:rPr lang="de-DE" sz="2000" dirty="0" err="1"/>
              <a:t>organizations</a:t>
            </a:r>
            <a:r>
              <a:rPr lang="de-DE" sz="2000" dirty="0"/>
              <a:t> </a:t>
            </a:r>
            <a:r>
              <a:rPr lang="de-DE" sz="2000" dirty="0" err="1"/>
              <a:t>that</a:t>
            </a:r>
            <a:r>
              <a:rPr lang="de-DE" sz="2000" dirty="0"/>
              <a:t> </a:t>
            </a:r>
            <a:r>
              <a:rPr lang="de-DE" sz="2000" dirty="0" err="1"/>
              <a:t>are</a:t>
            </a:r>
            <a:r>
              <a:rPr lang="de-DE" sz="2000" dirty="0"/>
              <a:t> </a:t>
            </a:r>
            <a:r>
              <a:rPr lang="de-DE" sz="2000" dirty="0" err="1"/>
              <a:t>currently</a:t>
            </a:r>
            <a:r>
              <a:rPr lang="de-DE" sz="2000" dirty="0"/>
              <a:t> not </a:t>
            </a:r>
            <a:r>
              <a:rPr lang="de-DE" sz="2000" dirty="0" err="1"/>
              <a:t>fulfilled</a:t>
            </a:r>
            <a:r>
              <a:rPr lang="de-DE" sz="2000" dirty="0"/>
              <a:t>/</a:t>
            </a:r>
            <a:r>
              <a:rPr lang="de-DE" sz="2000" dirty="0" err="1"/>
              <a:t>covered</a:t>
            </a:r>
            <a:r>
              <a:rPr lang="de-DE" sz="2000" dirty="0"/>
              <a:t> </a:t>
            </a:r>
            <a:r>
              <a:rPr lang="de-DE" sz="2000" dirty="0" err="1"/>
              <a:t>by</a:t>
            </a:r>
            <a:r>
              <a:rPr lang="de-DE" sz="2000" dirty="0"/>
              <a:t> </a:t>
            </a:r>
            <a:r>
              <a:rPr lang="de-DE" sz="2000" dirty="0" err="1"/>
              <a:t>existing</a:t>
            </a:r>
            <a:r>
              <a:rPr lang="de-DE" sz="2000" dirty="0"/>
              <a:t> </a:t>
            </a:r>
            <a:r>
              <a:rPr lang="de-DE" sz="2000" dirty="0" err="1"/>
              <a:t>process</a:t>
            </a:r>
            <a:r>
              <a:rPr lang="de-DE" sz="2000" dirty="0"/>
              <a:t> </a:t>
            </a:r>
            <a:r>
              <a:rPr lang="de-DE" sz="2000" dirty="0" err="1"/>
              <a:t>management</a:t>
            </a:r>
            <a:r>
              <a:rPr lang="de-DE" sz="2000" dirty="0"/>
              <a:t> </a:t>
            </a:r>
            <a:r>
              <a:rPr lang="de-DE" sz="2000" dirty="0" err="1"/>
              <a:t>solutions</a:t>
            </a:r>
            <a:r>
              <a:rPr lang="de-DE" sz="2000" dirty="0"/>
              <a:t>?</a:t>
            </a:r>
            <a:br>
              <a:rPr lang="de-DE" sz="2000" dirty="0"/>
            </a:br>
            <a:endParaRPr lang="de-DE" sz="2000" dirty="0"/>
          </a:p>
          <a:p>
            <a:pPr marL="285750" indent="-285750">
              <a:buFont typeface="Arial"/>
              <a:buChar char="•"/>
            </a:pPr>
            <a:r>
              <a:rPr lang="de-DE" sz="2000" dirty="0"/>
              <a:t>Q2: </a:t>
            </a:r>
            <a:r>
              <a:rPr lang="de-DE" sz="2000" dirty="0" err="1"/>
              <a:t>How</a:t>
            </a:r>
            <a:r>
              <a:rPr lang="de-DE" sz="2000" dirty="0"/>
              <a:t>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existing</a:t>
            </a:r>
            <a:r>
              <a:rPr lang="de-DE" sz="2000" dirty="0"/>
              <a:t> </a:t>
            </a:r>
            <a:r>
              <a:rPr lang="de-DE" sz="2000" dirty="0" err="1"/>
              <a:t>social</a:t>
            </a:r>
            <a:r>
              <a:rPr lang="de-DE" sz="2000" dirty="0"/>
              <a:t> </a:t>
            </a:r>
            <a:r>
              <a:rPr lang="de-DE" sz="2000" dirty="0" err="1"/>
              <a:t>software</a:t>
            </a:r>
            <a:r>
              <a:rPr lang="de-DE" sz="2000" dirty="0"/>
              <a:t> </a:t>
            </a:r>
            <a:r>
              <a:rPr lang="de-DE" sz="2000" dirty="0" err="1"/>
              <a:t>solutions</a:t>
            </a:r>
            <a:r>
              <a:rPr lang="de-DE" sz="2000" dirty="0"/>
              <a:t> </a:t>
            </a:r>
            <a:r>
              <a:rPr lang="de-DE" sz="2000" dirty="0" err="1"/>
              <a:t>benefit</a:t>
            </a:r>
            <a:r>
              <a:rPr lang="de-DE" sz="2000" dirty="0"/>
              <a:t> </a:t>
            </a:r>
            <a:r>
              <a:rPr lang="de-DE" sz="2000" dirty="0" err="1"/>
              <a:t>from</a:t>
            </a:r>
            <a:r>
              <a:rPr lang="de-DE" sz="2000" dirty="0"/>
              <a:t> an </a:t>
            </a:r>
            <a:r>
              <a:rPr lang="de-DE" sz="2000" dirty="0" err="1"/>
              <a:t>extension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</a:t>
            </a:r>
            <a:r>
              <a:rPr lang="de-DE" sz="2000" dirty="0" err="1"/>
              <a:t>process</a:t>
            </a:r>
            <a:r>
              <a:rPr lang="de-DE" sz="2000" dirty="0"/>
              <a:t> </a:t>
            </a:r>
            <a:r>
              <a:rPr lang="de-DE" sz="2000" dirty="0" err="1"/>
              <a:t>management</a:t>
            </a:r>
            <a:r>
              <a:rPr lang="de-DE" sz="2000" dirty="0"/>
              <a:t> </a:t>
            </a:r>
            <a:r>
              <a:rPr lang="de-DE" sz="2000" dirty="0" err="1"/>
              <a:t>capabilites</a:t>
            </a:r>
            <a:r>
              <a:rPr lang="de-DE" sz="2000" dirty="0"/>
              <a:t>?</a:t>
            </a:r>
            <a:br>
              <a:rPr lang="de-DE" sz="2000" dirty="0"/>
            </a:br>
            <a:endParaRPr lang="de-DE" sz="2000" dirty="0"/>
          </a:p>
          <a:p>
            <a:pPr marL="285750" indent="-285750">
              <a:buFont typeface="Arial"/>
              <a:buChar char="•"/>
            </a:pPr>
            <a:r>
              <a:rPr lang="de-DE" sz="2000" dirty="0"/>
              <a:t>Q3: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dirty="0" err="1"/>
              <a:t>it</a:t>
            </a:r>
            <a:r>
              <a:rPr lang="de-DE" sz="2000" dirty="0"/>
              <a:t> </a:t>
            </a:r>
            <a:r>
              <a:rPr lang="de-DE" sz="2000" dirty="0" err="1"/>
              <a:t>possible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empower</a:t>
            </a:r>
            <a:r>
              <a:rPr lang="de-DE" sz="2000" dirty="0"/>
              <a:t> end-users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collaboratively</a:t>
            </a:r>
            <a:r>
              <a:rPr lang="de-DE" sz="2000" dirty="0"/>
              <a:t> design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/>
              <a:t>adapt</a:t>
            </a:r>
            <a:r>
              <a:rPr lang="de-DE" sz="2000" dirty="0"/>
              <a:t> </a:t>
            </a:r>
            <a:r>
              <a:rPr lang="de-DE" sz="2000" dirty="0" err="1"/>
              <a:t>process</a:t>
            </a:r>
            <a:r>
              <a:rPr lang="de-DE" sz="2000" dirty="0"/>
              <a:t> </a:t>
            </a:r>
            <a:r>
              <a:rPr lang="de-DE" sz="2000" dirty="0" err="1"/>
              <a:t>models</a:t>
            </a:r>
            <a:r>
              <a:rPr lang="de-DE" sz="2000" dirty="0"/>
              <a:t> </a:t>
            </a:r>
            <a:r>
              <a:rPr lang="de-DE" sz="2000" dirty="0" err="1"/>
              <a:t>according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their</a:t>
            </a:r>
            <a:r>
              <a:rPr lang="de-DE" sz="2000" dirty="0"/>
              <a:t> </a:t>
            </a:r>
            <a:r>
              <a:rPr lang="de-DE" sz="2000" dirty="0" err="1"/>
              <a:t>specific</a:t>
            </a:r>
            <a:r>
              <a:rPr lang="de-DE" sz="2000" dirty="0"/>
              <a:t> </a:t>
            </a:r>
            <a:r>
              <a:rPr lang="de-DE" sz="2000" dirty="0" err="1"/>
              <a:t>requirements</a:t>
            </a:r>
            <a:r>
              <a:rPr lang="de-DE" sz="2000" dirty="0"/>
              <a:t>?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3831"/>
            <a:ext cx="9143999" cy="1285401"/>
          </a:xfrm>
          <a:prstGeom prst="rect">
            <a:avLst/>
          </a:prstGeom>
        </p:spPr>
      </p:pic>
      <p:sp>
        <p:nvSpPr>
          <p:cNvPr id="9" name="Wolke 8"/>
          <p:cNvSpPr/>
          <p:nvPr/>
        </p:nvSpPr>
        <p:spPr bwMode="auto">
          <a:xfrm>
            <a:off x="6283841" y="5333524"/>
            <a:ext cx="2498648" cy="756084"/>
          </a:xfrm>
          <a:prstGeom prst="cloud">
            <a:avLst/>
          </a:prstGeom>
          <a:gradFill>
            <a:gsLst>
              <a:gs pos="100000">
                <a:schemeClr val="bg2">
                  <a:lumMod val="40000"/>
                  <a:lumOff val="60000"/>
                </a:schemeClr>
              </a:gs>
              <a:gs pos="0">
                <a:schemeClr val="bg2"/>
              </a:gs>
              <a:gs pos="17000">
                <a:schemeClr val="bg2"/>
              </a:gs>
              <a:gs pos="100000">
                <a:schemeClr val="bg2">
                  <a:lumMod val="20000"/>
                  <a:lumOff val="80000"/>
                </a:schemeClr>
              </a:gs>
            </a:gsLst>
          </a:gradFill>
          <a:ln>
            <a:solidFill>
              <a:schemeClr val="bg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Aus </a:t>
            </a:r>
            <a:r>
              <a:rPr lang="de-DE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Hauder</a:t>
            </a:r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RCIS 2013</a:t>
            </a:r>
          </a:p>
        </p:txBody>
      </p:sp>
    </p:spTree>
    <p:extLst>
      <p:ext uri="{BB962C8B-B14F-4D97-AF65-F5344CB8AC3E}">
        <p14:creationId xmlns:p14="http://schemas.microsoft.com/office/powerpoint/2010/main" val="298694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dirty="0" err="1" smtClean="0"/>
              <a:t>Kontext</a:t>
            </a:r>
            <a:r>
              <a:rPr lang="en-US" dirty="0" smtClean="0"/>
              <a:t> – </a:t>
            </a:r>
            <a:r>
              <a:rPr lang="en-US" dirty="0" err="1" smtClean="0"/>
              <a:t>Schwerpunkt</a:t>
            </a:r>
            <a:r>
              <a:rPr lang="en-US" dirty="0" smtClean="0"/>
              <a:t> der </a:t>
            </a:r>
            <a:r>
              <a:rPr lang="en-US" dirty="0" err="1" smtClean="0"/>
              <a:t>Masterarbeit</a:t>
            </a:r>
            <a:r>
              <a:rPr lang="en-US" dirty="0" smtClean="0"/>
              <a:t> </a:t>
            </a:r>
            <a:r>
              <a:rPr lang="en-US" dirty="0" err="1" smtClean="0"/>
              <a:t>ist</a:t>
            </a:r>
            <a:r>
              <a:rPr lang="en-US" dirty="0" smtClean="0"/>
              <a:t> die </a:t>
            </a:r>
            <a:r>
              <a:rPr lang="en-US" dirty="0" err="1" smtClean="0"/>
              <a:t>Fachkonzept-Schicht</a:t>
            </a:r>
            <a:endParaRPr lang="en-US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13. Mai 2013</a:t>
            </a:r>
            <a:endParaRPr lang="de-DE" dirty="0"/>
          </a:p>
        </p:txBody>
      </p:sp>
      <p:grpSp>
        <p:nvGrpSpPr>
          <p:cNvPr id="20" name="Gruppieren 19"/>
          <p:cNvGrpSpPr/>
          <p:nvPr/>
        </p:nvGrpSpPr>
        <p:grpSpPr>
          <a:xfrm>
            <a:off x="2707200" y="1928747"/>
            <a:ext cx="3728852" cy="4071257"/>
            <a:chOff x="2458191" y="1757548"/>
            <a:chExt cx="3728852" cy="4071257"/>
          </a:xfrm>
        </p:grpSpPr>
        <p:grpSp>
          <p:nvGrpSpPr>
            <p:cNvPr id="6" name="Gruppieren 5"/>
            <p:cNvGrpSpPr/>
            <p:nvPr/>
          </p:nvGrpSpPr>
          <p:grpSpPr>
            <a:xfrm>
              <a:off x="2458191" y="1757548"/>
              <a:ext cx="3728852" cy="1104405"/>
              <a:chOff x="2636321" y="2695699"/>
              <a:chExt cx="3728852" cy="1104405"/>
            </a:xfrm>
          </p:grpSpPr>
          <p:sp>
            <p:nvSpPr>
              <p:cNvPr id="3" name="Rechteck 2"/>
              <p:cNvSpPr/>
              <p:nvPr/>
            </p:nvSpPr>
            <p:spPr bwMode="auto">
              <a:xfrm>
                <a:off x="2636321" y="3028208"/>
                <a:ext cx="3728852" cy="771896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DE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GUI</a:t>
                </a:r>
              </a:p>
            </p:txBody>
          </p:sp>
          <p:sp>
            <p:nvSpPr>
              <p:cNvPr id="4" name="Rechteck 3"/>
              <p:cNvSpPr/>
              <p:nvPr/>
            </p:nvSpPr>
            <p:spPr bwMode="auto">
              <a:xfrm>
                <a:off x="2636321" y="2695699"/>
                <a:ext cx="1282536" cy="332509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8" name="Gruppieren 7"/>
            <p:cNvGrpSpPr/>
            <p:nvPr/>
          </p:nvGrpSpPr>
          <p:grpSpPr>
            <a:xfrm>
              <a:off x="2458191" y="3239984"/>
              <a:ext cx="3728852" cy="1104405"/>
              <a:chOff x="2636321" y="2695699"/>
              <a:chExt cx="3728852" cy="1104405"/>
            </a:xfrm>
          </p:grpSpPr>
          <p:sp>
            <p:nvSpPr>
              <p:cNvPr id="9" name="Rechteck 8"/>
              <p:cNvSpPr/>
              <p:nvPr/>
            </p:nvSpPr>
            <p:spPr bwMode="auto">
              <a:xfrm>
                <a:off x="2636321" y="3028208"/>
                <a:ext cx="3728852" cy="771896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DE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Fachkonzept/Controller</a:t>
                </a:r>
              </a:p>
            </p:txBody>
          </p:sp>
          <p:sp>
            <p:nvSpPr>
              <p:cNvPr id="10" name="Rechteck 9"/>
              <p:cNvSpPr/>
              <p:nvPr/>
            </p:nvSpPr>
            <p:spPr bwMode="auto">
              <a:xfrm>
                <a:off x="2636321" y="2695699"/>
                <a:ext cx="1282536" cy="332509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1" name="Gruppieren 10"/>
            <p:cNvGrpSpPr/>
            <p:nvPr/>
          </p:nvGrpSpPr>
          <p:grpSpPr>
            <a:xfrm>
              <a:off x="2458191" y="4724400"/>
              <a:ext cx="3728852" cy="1104405"/>
              <a:chOff x="2636321" y="2695699"/>
              <a:chExt cx="3728852" cy="1104405"/>
            </a:xfrm>
          </p:grpSpPr>
          <p:sp>
            <p:nvSpPr>
              <p:cNvPr id="12" name="Rechteck 11"/>
              <p:cNvSpPr/>
              <p:nvPr/>
            </p:nvSpPr>
            <p:spPr bwMode="auto">
              <a:xfrm>
                <a:off x="2636321" y="3028208"/>
                <a:ext cx="3728852" cy="771896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de-DE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Datenhaltung</a:t>
                </a:r>
              </a:p>
            </p:txBody>
          </p:sp>
          <p:sp>
            <p:nvSpPr>
              <p:cNvPr id="13" name="Rechteck 12"/>
              <p:cNvSpPr/>
              <p:nvPr/>
            </p:nvSpPr>
            <p:spPr bwMode="auto">
              <a:xfrm>
                <a:off x="2636321" y="2695699"/>
                <a:ext cx="1282536" cy="332509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cxnSp>
          <p:nvCxnSpPr>
            <p:cNvPr id="14" name="Gerade Verbindung mit Pfeil 13"/>
            <p:cNvCxnSpPr>
              <a:stCxn id="3" idx="2"/>
              <a:endCxn id="9" idx="0"/>
            </p:cNvCxnSpPr>
            <p:nvPr/>
          </p:nvCxnSpPr>
          <p:spPr bwMode="auto">
            <a:xfrm>
              <a:off x="4322617" y="2861953"/>
              <a:ext cx="0" cy="71054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lg" len="lg"/>
            </a:ln>
            <a:effectLst/>
          </p:spPr>
        </p:cxnSp>
        <p:cxnSp>
          <p:nvCxnSpPr>
            <p:cNvPr id="19" name="Gerade Verbindung mit Pfeil 18"/>
            <p:cNvCxnSpPr/>
            <p:nvPr/>
          </p:nvCxnSpPr>
          <p:spPr bwMode="auto">
            <a:xfrm>
              <a:off x="4322617" y="4344389"/>
              <a:ext cx="0" cy="71054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lg" len="lg"/>
            </a:ln>
            <a:effectLst/>
          </p:spPr>
        </p:cxnSp>
        <p:pic>
          <p:nvPicPr>
            <p:cNvPr id="18" name="Grafik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97649" y="3434869"/>
              <a:ext cx="3049933" cy="10471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39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ieren 32"/>
          <p:cNvGrpSpPr/>
          <p:nvPr/>
        </p:nvGrpSpPr>
        <p:grpSpPr>
          <a:xfrm>
            <a:off x="749468" y="1476000"/>
            <a:ext cx="7361973" cy="4617269"/>
            <a:chOff x="976268" y="1476000"/>
            <a:chExt cx="7361973" cy="4617269"/>
          </a:xfrm>
        </p:grpSpPr>
        <p:grpSp>
          <p:nvGrpSpPr>
            <p:cNvPr id="17" name="Gruppieren 16"/>
            <p:cNvGrpSpPr/>
            <p:nvPr/>
          </p:nvGrpSpPr>
          <p:grpSpPr>
            <a:xfrm>
              <a:off x="976268" y="1476000"/>
              <a:ext cx="881973" cy="4617269"/>
              <a:chOff x="576868" y="1524224"/>
              <a:chExt cx="881973" cy="4617269"/>
            </a:xfrm>
          </p:grpSpPr>
          <p:cxnSp>
            <p:nvCxnSpPr>
              <p:cNvPr id="6" name="Gerade Verbindung 5"/>
              <p:cNvCxnSpPr/>
              <p:nvPr/>
            </p:nvCxnSpPr>
            <p:spPr bwMode="auto">
              <a:xfrm>
                <a:off x="1159721" y="1924334"/>
                <a:ext cx="0" cy="421715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5" name="Textfeld 14"/>
              <p:cNvSpPr txBox="1"/>
              <p:nvPr/>
            </p:nvSpPr>
            <p:spPr>
              <a:xfrm>
                <a:off x="576868" y="1524224"/>
                <a:ext cx="8819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1. Mai</a:t>
                </a:r>
                <a:endParaRPr lang="de-DE" dirty="0"/>
              </a:p>
            </p:txBody>
          </p:sp>
        </p:grpSp>
        <p:grpSp>
          <p:nvGrpSpPr>
            <p:cNvPr id="37" name="Gruppieren 36"/>
            <p:cNvGrpSpPr/>
            <p:nvPr/>
          </p:nvGrpSpPr>
          <p:grpSpPr>
            <a:xfrm>
              <a:off x="6392298" y="1476000"/>
              <a:ext cx="865943" cy="4617269"/>
              <a:chOff x="592898" y="1524224"/>
              <a:chExt cx="865943" cy="4617269"/>
            </a:xfrm>
          </p:grpSpPr>
          <p:cxnSp>
            <p:nvCxnSpPr>
              <p:cNvPr id="38" name="Gerade Verbindung 37"/>
              <p:cNvCxnSpPr/>
              <p:nvPr/>
            </p:nvCxnSpPr>
            <p:spPr bwMode="auto">
              <a:xfrm>
                <a:off x="1159721" y="1924334"/>
                <a:ext cx="0" cy="421715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9" name="Textfeld 38"/>
              <p:cNvSpPr txBox="1"/>
              <p:nvPr/>
            </p:nvSpPr>
            <p:spPr>
              <a:xfrm>
                <a:off x="592898" y="1524224"/>
                <a:ext cx="86594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1. Okt</a:t>
                </a:r>
                <a:endParaRPr lang="de-DE" dirty="0"/>
              </a:p>
            </p:txBody>
          </p:sp>
        </p:grpSp>
        <p:grpSp>
          <p:nvGrpSpPr>
            <p:cNvPr id="40" name="Gruppieren 39"/>
            <p:cNvGrpSpPr/>
            <p:nvPr/>
          </p:nvGrpSpPr>
          <p:grpSpPr>
            <a:xfrm>
              <a:off x="7412988" y="1476000"/>
              <a:ext cx="925253" cy="4617269"/>
              <a:chOff x="533588" y="1524224"/>
              <a:chExt cx="925253" cy="4617269"/>
            </a:xfrm>
          </p:grpSpPr>
          <p:cxnSp>
            <p:nvCxnSpPr>
              <p:cNvPr id="41" name="Gerade Verbindung 40"/>
              <p:cNvCxnSpPr/>
              <p:nvPr/>
            </p:nvCxnSpPr>
            <p:spPr bwMode="auto">
              <a:xfrm>
                <a:off x="1159721" y="1924334"/>
                <a:ext cx="0" cy="421715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2" name="Textfeld 41"/>
              <p:cNvSpPr txBox="1"/>
              <p:nvPr/>
            </p:nvSpPr>
            <p:spPr>
              <a:xfrm>
                <a:off x="533588" y="1524224"/>
                <a:ext cx="92525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1. Nov</a:t>
                </a:r>
                <a:endParaRPr lang="de-DE" dirty="0"/>
              </a:p>
            </p:txBody>
          </p:sp>
        </p:grpSp>
        <p:grpSp>
          <p:nvGrpSpPr>
            <p:cNvPr id="43" name="Gruppieren 42"/>
            <p:cNvGrpSpPr/>
            <p:nvPr/>
          </p:nvGrpSpPr>
          <p:grpSpPr>
            <a:xfrm>
              <a:off x="5252988" y="1476000"/>
              <a:ext cx="925253" cy="4617269"/>
              <a:chOff x="533588" y="1524224"/>
              <a:chExt cx="925253" cy="4617269"/>
            </a:xfrm>
          </p:grpSpPr>
          <p:cxnSp>
            <p:nvCxnSpPr>
              <p:cNvPr id="44" name="Gerade Verbindung 43"/>
              <p:cNvCxnSpPr/>
              <p:nvPr/>
            </p:nvCxnSpPr>
            <p:spPr bwMode="auto">
              <a:xfrm>
                <a:off x="1159721" y="1924334"/>
                <a:ext cx="0" cy="421715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5" name="Textfeld 44"/>
              <p:cNvSpPr txBox="1"/>
              <p:nvPr/>
            </p:nvSpPr>
            <p:spPr>
              <a:xfrm>
                <a:off x="533588" y="1524224"/>
                <a:ext cx="92525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1. Sep</a:t>
                </a:r>
                <a:endParaRPr lang="de-DE" dirty="0"/>
              </a:p>
            </p:txBody>
          </p:sp>
        </p:grpSp>
        <p:grpSp>
          <p:nvGrpSpPr>
            <p:cNvPr id="46" name="Gruppieren 45"/>
            <p:cNvGrpSpPr/>
            <p:nvPr/>
          </p:nvGrpSpPr>
          <p:grpSpPr>
            <a:xfrm>
              <a:off x="4187158" y="1476000"/>
              <a:ext cx="911083" cy="4617269"/>
              <a:chOff x="547758" y="1524224"/>
              <a:chExt cx="911083" cy="4617269"/>
            </a:xfrm>
          </p:grpSpPr>
          <p:cxnSp>
            <p:nvCxnSpPr>
              <p:cNvPr id="47" name="Gerade Verbindung 46"/>
              <p:cNvCxnSpPr/>
              <p:nvPr/>
            </p:nvCxnSpPr>
            <p:spPr bwMode="auto">
              <a:xfrm>
                <a:off x="1159721" y="1924334"/>
                <a:ext cx="0" cy="421715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8" name="Textfeld 47"/>
              <p:cNvSpPr txBox="1"/>
              <p:nvPr/>
            </p:nvSpPr>
            <p:spPr>
              <a:xfrm>
                <a:off x="547758" y="1524224"/>
                <a:ext cx="91108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1. Aug</a:t>
                </a:r>
                <a:endParaRPr lang="de-DE" dirty="0"/>
              </a:p>
            </p:txBody>
          </p:sp>
        </p:grpSp>
        <p:grpSp>
          <p:nvGrpSpPr>
            <p:cNvPr id="49" name="Gruppieren 48"/>
            <p:cNvGrpSpPr/>
            <p:nvPr/>
          </p:nvGrpSpPr>
          <p:grpSpPr>
            <a:xfrm>
              <a:off x="3163520" y="1476000"/>
              <a:ext cx="854721" cy="4617269"/>
              <a:chOff x="604120" y="1524224"/>
              <a:chExt cx="854721" cy="4617269"/>
            </a:xfrm>
          </p:grpSpPr>
          <p:cxnSp>
            <p:nvCxnSpPr>
              <p:cNvPr id="50" name="Gerade Verbindung 49"/>
              <p:cNvCxnSpPr/>
              <p:nvPr/>
            </p:nvCxnSpPr>
            <p:spPr bwMode="auto">
              <a:xfrm>
                <a:off x="1159721" y="1924334"/>
                <a:ext cx="0" cy="421715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1" name="Textfeld 50"/>
              <p:cNvSpPr txBox="1"/>
              <p:nvPr/>
            </p:nvSpPr>
            <p:spPr>
              <a:xfrm>
                <a:off x="604120" y="1524224"/>
                <a:ext cx="85472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1. Juli</a:t>
                </a:r>
                <a:endParaRPr lang="de-DE" dirty="0"/>
              </a:p>
            </p:txBody>
          </p:sp>
        </p:grpSp>
        <p:grpSp>
          <p:nvGrpSpPr>
            <p:cNvPr id="52" name="Gruppieren 51"/>
            <p:cNvGrpSpPr/>
            <p:nvPr/>
          </p:nvGrpSpPr>
          <p:grpSpPr>
            <a:xfrm>
              <a:off x="1998560" y="1476000"/>
              <a:ext cx="939681" cy="4617269"/>
              <a:chOff x="519160" y="1524224"/>
              <a:chExt cx="939681" cy="4617269"/>
            </a:xfrm>
          </p:grpSpPr>
          <p:cxnSp>
            <p:nvCxnSpPr>
              <p:cNvPr id="53" name="Gerade Verbindung 52"/>
              <p:cNvCxnSpPr/>
              <p:nvPr/>
            </p:nvCxnSpPr>
            <p:spPr bwMode="auto">
              <a:xfrm>
                <a:off x="1159721" y="1924334"/>
                <a:ext cx="0" cy="421715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" name="Textfeld 53"/>
              <p:cNvSpPr txBox="1"/>
              <p:nvPr/>
            </p:nvSpPr>
            <p:spPr>
              <a:xfrm>
                <a:off x="519160" y="1524224"/>
                <a:ext cx="93968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 smtClean="0"/>
                  <a:t>1. Juni</a:t>
                </a:r>
                <a:endParaRPr lang="de-DE" dirty="0"/>
              </a:p>
            </p:txBody>
          </p:sp>
        </p:grpSp>
      </p:grp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dirty="0" err="1" smtClean="0"/>
              <a:t>Zeitplan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Abgabe</a:t>
            </a:r>
            <a:r>
              <a:rPr lang="en-US" dirty="0" smtClean="0"/>
              <a:t> </a:t>
            </a:r>
            <a:r>
              <a:rPr lang="en-US" dirty="0" err="1" smtClean="0"/>
              <a:t>bis</a:t>
            </a:r>
            <a:r>
              <a:rPr lang="en-US" dirty="0" smtClean="0"/>
              <a:t> </a:t>
            </a:r>
            <a:r>
              <a:rPr lang="en-US" dirty="0" err="1" smtClean="0"/>
              <a:t>zum</a:t>
            </a:r>
            <a:r>
              <a:rPr lang="en-US" dirty="0" smtClean="0"/>
              <a:t> 15. November 2013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041AAB-A658-4FDC-9A7D-8B53FE31A98F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13. Mai 2013</a:t>
            </a:r>
            <a:endParaRPr lang="de-DE" dirty="0"/>
          </a:p>
        </p:txBody>
      </p:sp>
      <p:sp>
        <p:nvSpPr>
          <p:cNvPr id="56" name="Rechteck 55"/>
          <p:cNvSpPr/>
          <p:nvPr/>
        </p:nvSpPr>
        <p:spPr bwMode="auto">
          <a:xfrm>
            <a:off x="1883391" y="1955229"/>
            <a:ext cx="4848930" cy="43200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>
                <a:solidFill>
                  <a:schemeClr val="bg1"/>
                </a:solidFill>
                <a:latin typeface="Arial" pitchFamily="34" charset="0"/>
              </a:rPr>
              <a:t>MA</a:t>
            </a: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 schreiben</a:t>
            </a:r>
          </a:p>
        </p:txBody>
      </p:sp>
      <p:sp>
        <p:nvSpPr>
          <p:cNvPr id="57" name="Rechteck 56"/>
          <p:cNvSpPr/>
          <p:nvPr/>
        </p:nvSpPr>
        <p:spPr bwMode="auto">
          <a:xfrm>
            <a:off x="1332321" y="2532625"/>
            <a:ext cx="1604399" cy="647301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" pitchFamily="34" charset="0"/>
              </a:rPr>
              <a:t>Literatur-suche</a:t>
            </a:r>
          </a:p>
        </p:txBody>
      </p:sp>
      <p:sp>
        <p:nvSpPr>
          <p:cNvPr id="58" name="Rechteck 57"/>
          <p:cNvSpPr/>
          <p:nvPr/>
        </p:nvSpPr>
        <p:spPr bwMode="auto">
          <a:xfrm>
            <a:off x="1608168" y="3254440"/>
            <a:ext cx="647080" cy="43200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dirty="0" smtClean="0">
                <a:solidFill>
                  <a:schemeClr val="bg1"/>
                </a:solidFill>
                <a:latin typeface="Arial" pitchFamily="34" charset="0"/>
              </a:rPr>
              <a:t>SD</a:t>
            </a:r>
            <a:endParaRPr lang="de-DE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" name="Rechteck 58"/>
          <p:cNvSpPr/>
          <p:nvPr/>
        </p:nvSpPr>
        <p:spPr bwMode="auto">
          <a:xfrm>
            <a:off x="2255897" y="3686440"/>
            <a:ext cx="4476423" cy="43200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" pitchFamily="34" charset="0"/>
              </a:rPr>
              <a:t>Implementierung &amp; Test</a:t>
            </a:r>
          </a:p>
        </p:txBody>
      </p:sp>
      <p:sp>
        <p:nvSpPr>
          <p:cNvPr id="60" name="Rechteck 59"/>
          <p:cNvSpPr/>
          <p:nvPr/>
        </p:nvSpPr>
        <p:spPr bwMode="auto">
          <a:xfrm>
            <a:off x="6732320" y="4126337"/>
            <a:ext cx="1770235" cy="64800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" pitchFamily="34" charset="0"/>
              </a:rPr>
              <a:t>MA und Code </a:t>
            </a:r>
            <a:r>
              <a:rPr lang="de-DE" dirty="0" smtClean="0">
                <a:solidFill>
                  <a:schemeClr val="bg1"/>
                </a:solidFill>
                <a:latin typeface="Arial" pitchFamily="34" charset="0"/>
              </a:rPr>
              <a:t>abschließen</a:t>
            </a:r>
            <a:endParaRPr lang="de-DE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" name="Rechteck 60"/>
          <p:cNvSpPr/>
          <p:nvPr/>
        </p:nvSpPr>
        <p:spPr bwMode="auto">
          <a:xfrm>
            <a:off x="7031441" y="4839038"/>
            <a:ext cx="1471113" cy="648000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dirty="0">
                <a:solidFill>
                  <a:schemeClr val="bg1"/>
                </a:solidFill>
                <a:latin typeface="Arial" pitchFamily="34" charset="0"/>
              </a:rPr>
              <a:t>Ober-seminar</a:t>
            </a:r>
          </a:p>
        </p:txBody>
      </p:sp>
      <p:sp>
        <p:nvSpPr>
          <p:cNvPr id="63" name="Wolke 62"/>
          <p:cNvSpPr/>
          <p:nvPr/>
        </p:nvSpPr>
        <p:spPr bwMode="auto">
          <a:xfrm>
            <a:off x="926739" y="5547001"/>
            <a:ext cx="2009981" cy="546268"/>
          </a:xfrm>
          <a:prstGeom prst="cloud">
            <a:avLst/>
          </a:prstGeom>
          <a:gradFill>
            <a:gsLst>
              <a:gs pos="100000">
                <a:schemeClr val="bg2">
                  <a:lumMod val="40000"/>
                  <a:lumOff val="60000"/>
                </a:schemeClr>
              </a:gs>
              <a:gs pos="0">
                <a:schemeClr val="bg2"/>
              </a:gs>
              <a:gs pos="17000">
                <a:schemeClr val="bg2"/>
              </a:gs>
              <a:gs pos="100000">
                <a:schemeClr val="bg2">
                  <a:lumMod val="20000"/>
                  <a:lumOff val="80000"/>
                </a:schemeClr>
              </a:gs>
            </a:gsLst>
          </a:gradFill>
          <a:ln>
            <a:solidFill>
              <a:schemeClr val="bg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SD = System Design</a:t>
            </a:r>
          </a:p>
        </p:txBody>
      </p:sp>
    </p:spTree>
    <p:extLst>
      <p:ext uri="{BB962C8B-B14F-4D97-AF65-F5344CB8AC3E}">
        <p14:creationId xmlns:p14="http://schemas.microsoft.com/office/powerpoint/2010/main" val="286159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UM_Vorlage_weiss">
  <a:themeElements>
    <a:clrScheme name="Benutzerdefiniert 1">
      <a:dk1>
        <a:srgbClr val="000000"/>
      </a:dk1>
      <a:lt1>
        <a:srgbClr val="FFFFFF"/>
      </a:lt1>
      <a:dk2>
        <a:srgbClr val="005293"/>
      </a:dk2>
      <a:lt2>
        <a:srgbClr val="0065BD"/>
      </a:lt2>
      <a:accent1>
        <a:srgbClr val="A2AD00"/>
      </a:accent1>
      <a:accent2>
        <a:srgbClr val="E37222"/>
      </a:accent2>
      <a:accent3>
        <a:srgbClr val="FFFFFF"/>
      </a:accent3>
      <a:accent4>
        <a:srgbClr val="000000"/>
      </a:accent4>
      <a:accent5>
        <a:srgbClr val="CED3AA"/>
      </a:accent5>
      <a:accent6>
        <a:srgbClr val="CE671E"/>
      </a:accent6>
      <a:hlink>
        <a:srgbClr val="7030A0"/>
      </a:hlink>
      <a:folHlink>
        <a:srgbClr val="0065BD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5293"/>
        </a:dk2>
        <a:lt2>
          <a:srgbClr val="0065BD"/>
        </a:lt2>
        <a:accent1>
          <a:srgbClr val="A2AD00"/>
        </a:accent1>
        <a:accent2>
          <a:srgbClr val="E37222"/>
        </a:accent2>
        <a:accent3>
          <a:srgbClr val="FFFFFF"/>
        </a:accent3>
        <a:accent4>
          <a:srgbClr val="000000"/>
        </a:accent4>
        <a:accent5>
          <a:srgbClr val="CED3AA"/>
        </a:accent5>
        <a:accent6>
          <a:srgbClr val="CE671E"/>
        </a:accent6>
        <a:hlink>
          <a:srgbClr val="DAD7CB"/>
        </a:hlink>
        <a:folHlink>
          <a:srgbClr val="9C9D9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TUM_Vorlage_weiss</Template>
  <TotalTime>0</TotalTime>
  <Words>1775</Words>
  <Application>Microsoft Office PowerPoint</Application>
  <PresentationFormat>Bildschirmpräsentation (4:3)</PresentationFormat>
  <Paragraphs>265</Paragraphs>
  <Slides>17</Slides>
  <Notes>17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17</vt:i4>
      </vt:variant>
    </vt:vector>
  </HeadingPairs>
  <TitlesOfParts>
    <vt:vector size="19" baseType="lpstr">
      <vt:lpstr>TUM_Vorlage_weiss</vt:lpstr>
      <vt:lpstr>Benutzerdefiniertes Design</vt:lpstr>
      <vt:lpstr>Design und Implementierung einer wiki-basierten Anwendung für kollaboratives Prozessmanagement</vt:lpstr>
      <vt:lpstr>Agenda</vt:lpstr>
      <vt:lpstr>1. Motivation – Mitarbeiter bei BPM involvieren</vt:lpstr>
      <vt:lpstr>1. Motivation – BPM mit sozialer Software bringt vielseitige Vorteile</vt:lpstr>
      <vt:lpstr>2. Related Work – Obwohl es umfangreiche Forschung zum Thema gibt, existiert keine umfassende Lösung</vt:lpstr>
      <vt:lpstr>3. Kontext – Darwin ist ein Gruppenprojekt basierend auf Trista-Scala</vt:lpstr>
      <vt:lpstr>3. Kontext – Wie groß ist das Ausmaß der Verbesserungen?</vt:lpstr>
      <vt:lpstr>3. Kontext – Schwerpunkt der Masterarbeit ist die Fachkonzept-Schicht</vt:lpstr>
      <vt:lpstr>4. Zeitplan – Abgabe bis zum 15. November 2013</vt:lpstr>
      <vt:lpstr>5. Diskussion</vt:lpstr>
      <vt:lpstr>Literatur</vt:lpstr>
      <vt:lpstr>Abbildungen</vt:lpstr>
      <vt:lpstr>Backup</vt:lpstr>
      <vt:lpstr>1. Motivation</vt:lpstr>
      <vt:lpstr>3. Kontext/Technologie</vt:lpstr>
      <vt:lpstr>4. Zeitplan/Weitere Schritte</vt:lpstr>
      <vt:lpstr>Risikofaktoren/Erwartete Probleme</vt:lpstr>
    </vt:vector>
  </TitlesOfParts>
  <Company>privat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Einflussfaktoren auf den Projekterfolg: Eine quantitativ-empirische Analyse</dc:title>
  <dc:creator>Moe</dc:creator>
  <cp:lastModifiedBy>Moe</cp:lastModifiedBy>
  <cp:revision>249</cp:revision>
  <dcterms:created xsi:type="dcterms:W3CDTF">2012-01-14T10:54:07Z</dcterms:created>
  <dcterms:modified xsi:type="dcterms:W3CDTF">2013-10-08T13:10:32Z</dcterms:modified>
</cp:coreProperties>
</file>