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25" r:id="rId1"/>
  </p:sldMasterIdLst>
  <p:notesMasterIdLst>
    <p:notesMasterId r:id="rId31"/>
  </p:notesMasterIdLst>
  <p:handoutMasterIdLst>
    <p:handoutMasterId r:id="rId32"/>
  </p:handoutMasterIdLst>
  <p:sldIdLst>
    <p:sldId id="668" r:id="rId2"/>
    <p:sldId id="458" r:id="rId3"/>
    <p:sldId id="643" r:id="rId4"/>
    <p:sldId id="644" r:id="rId5"/>
    <p:sldId id="645" r:id="rId6"/>
    <p:sldId id="669" r:id="rId7"/>
    <p:sldId id="674" r:id="rId8"/>
    <p:sldId id="675" r:id="rId9"/>
    <p:sldId id="670" r:id="rId10"/>
    <p:sldId id="676" r:id="rId11"/>
    <p:sldId id="680" r:id="rId12"/>
    <p:sldId id="679" r:id="rId13"/>
    <p:sldId id="671" r:id="rId14"/>
    <p:sldId id="682" r:id="rId15"/>
    <p:sldId id="686" r:id="rId16"/>
    <p:sldId id="689" r:id="rId17"/>
    <p:sldId id="687" r:id="rId18"/>
    <p:sldId id="688" r:id="rId19"/>
    <p:sldId id="690" r:id="rId20"/>
    <p:sldId id="691" r:id="rId21"/>
    <p:sldId id="681" r:id="rId22"/>
    <p:sldId id="694" r:id="rId23"/>
    <p:sldId id="693" r:id="rId24"/>
    <p:sldId id="672" r:id="rId25"/>
    <p:sldId id="684" r:id="rId26"/>
    <p:sldId id="673" r:id="rId27"/>
    <p:sldId id="685" r:id="rId28"/>
    <p:sldId id="651" r:id="rId29"/>
    <p:sldId id="667" r:id="rId30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0000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72" autoAdjust="0"/>
    <p:restoredTop sz="85729" autoAdjust="0"/>
  </p:normalViewPr>
  <p:slideViewPr>
    <p:cSldViewPr>
      <p:cViewPr>
        <p:scale>
          <a:sx n="100" d="100"/>
          <a:sy n="100" d="100"/>
        </p:scale>
        <p:origin x="30" y="132"/>
      </p:cViewPr>
      <p:guideLst>
        <p:guide orient="horz" pos="2160"/>
        <p:guide orient="horz" pos="618"/>
        <p:guide orient="horz" pos="4042"/>
        <p:guide pos="5624"/>
        <p:guide pos="158"/>
        <p:guide pos="288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47312-E9A9-48A3-9350-5BAC3A1D3636}" type="doc">
      <dgm:prSet loTypeId="urn:microsoft.com/office/officeart/2005/8/layout/gear1" loCatId="cycle" qsTypeId="urn:microsoft.com/office/officeart/2005/8/quickstyle/simple1" qsCatId="simple" csTypeId="urn:microsoft.com/office/officeart/2005/8/colors/accent4_4" csCatId="accent4" phldr="1"/>
      <dgm:spPr/>
    </dgm:pt>
    <dgm:pt modelId="{6F3F8AD7-BB7A-42F8-8E62-8051FCB988ED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 smtClean="0"/>
            <a:t> </a:t>
          </a:r>
          <a:endParaRPr lang="en-US" dirty="0"/>
        </a:p>
      </dgm:t>
    </dgm:pt>
    <dgm:pt modelId="{4311D7C2-B9E8-4286-B518-AC51AC5EC3F6}" type="parTrans" cxnId="{28A02DC1-9756-4DCF-871A-F3C0FB8F0BFC}">
      <dgm:prSet/>
      <dgm:spPr/>
      <dgm:t>
        <a:bodyPr/>
        <a:lstStyle/>
        <a:p>
          <a:endParaRPr lang="en-US"/>
        </a:p>
      </dgm:t>
    </dgm:pt>
    <dgm:pt modelId="{CF26572A-A836-4AE6-9716-4CCCCEDAE14F}" type="sibTrans" cxnId="{28A02DC1-9756-4DCF-871A-F3C0FB8F0BF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D94942CE-6F85-40AB-A982-974D22A0C19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 smtClean="0"/>
            <a:t> </a:t>
          </a:r>
          <a:endParaRPr lang="en-US" dirty="0"/>
        </a:p>
      </dgm:t>
    </dgm:pt>
    <dgm:pt modelId="{D2CEE08C-DF41-4B82-912B-17B877D9B621}" type="parTrans" cxnId="{1F277816-3065-4629-9FB7-CAE695DAD8BD}">
      <dgm:prSet/>
      <dgm:spPr/>
      <dgm:t>
        <a:bodyPr/>
        <a:lstStyle/>
        <a:p>
          <a:endParaRPr lang="en-US"/>
        </a:p>
      </dgm:t>
    </dgm:pt>
    <dgm:pt modelId="{938092AA-A6ED-4FF5-AA1F-F2D0DD50BE98}" type="sibTrans" cxnId="{1F277816-3065-4629-9FB7-CAE695DAD8B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A1269B94-F60E-4A61-924C-7885E6A40D4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 smtClean="0"/>
            <a:t> </a:t>
          </a:r>
          <a:endParaRPr lang="en-US" dirty="0"/>
        </a:p>
      </dgm:t>
    </dgm:pt>
    <dgm:pt modelId="{D4C7AC16-5D91-471B-8298-6A4E54804B5E}" type="parTrans" cxnId="{0C32E0A1-3E21-4B20-8C94-72F9FF34C20B}">
      <dgm:prSet/>
      <dgm:spPr/>
      <dgm:t>
        <a:bodyPr/>
        <a:lstStyle/>
        <a:p>
          <a:endParaRPr lang="en-US"/>
        </a:p>
      </dgm:t>
    </dgm:pt>
    <dgm:pt modelId="{FFF03C9C-B7D3-4B71-B5ED-9F4D59B168BB}" type="sibTrans" cxnId="{0C32E0A1-3E21-4B20-8C94-72F9FF34C20B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AA769E69-C56A-4B4D-903C-BECE58539F7B}" type="pres">
      <dgm:prSet presAssocID="{76647312-E9A9-48A3-9350-5BAC3A1D363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89E4043-E48C-434D-B097-7435310979DE}" type="pres">
      <dgm:prSet presAssocID="{6F3F8AD7-BB7A-42F8-8E62-8051FCB988ED}" presName="gear1" presStyleLbl="node1" presStyleIdx="0" presStyleCnt="3" custLinFactNeighborX="54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8903C-F084-41E7-B9DF-D096F03156D6}" type="pres">
      <dgm:prSet presAssocID="{6F3F8AD7-BB7A-42F8-8E62-8051FCB988ED}" presName="gear1srcNode" presStyleLbl="node1" presStyleIdx="0" presStyleCnt="3"/>
      <dgm:spPr/>
      <dgm:t>
        <a:bodyPr/>
        <a:lstStyle/>
        <a:p>
          <a:endParaRPr lang="en-US"/>
        </a:p>
      </dgm:t>
    </dgm:pt>
    <dgm:pt modelId="{A06DCE4F-8348-4493-8F36-21F7ADCDB6AF}" type="pres">
      <dgm:prSet presAssocID="{6F3F8AD7-BB7A-42F8-8E62-8051FCB988ED}" presName="gear1dstNode" presStyleLbl="node1" presStyleIdx="0" presStyleCnt="3"/>
      <dgm:spPr/>
      <dgm:t>
        <a:bodyPr/>
        <a:lstStyle/>
        <a:p>
          <a:endParaRPr lang="en-US"/>
        </a:p>
      </dgm:t>
    </dgm:pt>
    <dgm:pt modelId="{B8D7B493-982A-4703-B922-0674DC8698D3}" type="pres">
      <dgm:prSet presAssocID="{D94942CE-6F85-40AB-A982-974D22A0C19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3286A-6403-4C13-A077-9C08704FAB5A}" type="pres">
      <dgm:prSet presAssocID="{D94942CE-6F85-40AB-A982-974D22A0C19F}" presName="gear2srcNode" presStyleLbl="node1" presStyleIdx="1" presStyleCnt="3"/>
      <dgm:spPr/>
      <dgm:t>
        <a:bodyPr/>
        <a:lstStyle/>
        <a:p>
          <a:endParaRPr lang="en-US"/>
        </a:p>
      </dgm:t>
    </dgm:pt>
    <dgm:pt modelId="{139F65A7-6D95-4794-A6EF-B63902DE961F}" type="pres">
      <dgm:prSet presAssocID="{D94942CE-6F85-40AB-A982-974D22A0C19F}" presName="gear2dstNode" presStyleLbl="node1" presStyleIdx="1" presStyleCnt="3"/>
      <dgm:spPr/>
      <dgm:t>
        <a:bodyPr/>
        <a:lstStyle/>
        <a:p>
          <a:endParaRPr lang="en-US"/>
        </a:p>
      </dgm:t>
    </dgm:pt>
    <dgm:pt modelId="{9BCD60D7-E247-429D-8080-E0E904D0DD1A}" type="pres">
      <dgm:prSet presAssocID="{A1269B94-F60E-4A61-924C-7885E6A40D41}" presName="gear3" presStyleLbl="node1" presStyleIdx="2" presStyleCnt="3"/>
      <dgm:spPr/>
      <dgm:t>
        <a:bodyPr/>
        <a:lstStyle/>
        <a:p>
          <a:endParaRPr lang="en-US"/>
        </a:p>
      </dgm:t>
    </dgm:pt>
    <dgm:pt modelId="{0343B8DA-B69B-4B1C-9954-5187DC8AD843}" type="pres">
      <dgm:prSet presAssocID="{A1269B94-F60E-4A61-924C-7885E6A40D4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C6829-0B6F-4323-84C1-11F735D499A2}" type="pres">
      <dgm:prSet presAssocID="{A1269B94-F60E-4A61-924C-7885E6A40D41}" presName="gear3srcNode" presStyleLbl="node1" presStyleIdx="2" presStyleCnt="3"/>
      <dgm:spPr/>
      <dgm:t>
        <a:bodyPr/>
        <a:lstStyle/>
        <a:p>
          <a:endParaRPr lang="en-US"/>
        </a:p>
      </dgm:t>
    </dgm:pt>
    <dgm:pt modelId="{BFAFDC3F-DBBE-485D-A0F9-034075CEB07C}" type="pres">
      <dgm:prSet presAssocID="{A1269B94-F60E-4A61-924C-7885E6A40D41}" presName="gear3dstNode" presStyleLbl="node1" presStyleIdx="2" presStyleCnt="3"/>
      <dgm:spPr/>
      <dgm:t>
        <a:bodyPr/>
        <a:lstStyle/>
        <a:p>
          <a:endParaRPr lang="en-US"/>
        </a:p>
      </dgm:t>
    </dgm:pt>
    <dgm:pt modelId="{1E272B82-D32C-4104-9ADA-8C5A6958A790}" type="pres">
      <dgm:prSet presAssocID="{CF26572A-A836-4AE6-9716-4CCCCEDAE14F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5B1E3347-BDC9-45C8-8DA0-1DD05A7BD4C0}" type="pres">
      <dgm:prSet presAssocID="{938092AA-A6ED-4FF5-AA1F-F2D0DD50BE98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D6E9A032-FDCD-491C-ABF2-D17A5568391F}" type="pres">
      <dgm:prSet presAssocID="{FFF03C9C-B7D3-4B71-B5ED-9F4D59B168BB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90D0DCC-3903-45D6-A6EF-FC90B02C200C}" type="presOf" srcId="{A1269B94-F60E-4A61-924C-7885E6A40D41}" destId="{9BCD60D7-E247-429D-8080-E0E904D0DD1A}" srcOrd="0" destOrd="0" presId="urn:microsoft.com/office/officeart/2005/8/layout/gear1"/>
    <dgm:cxn modelId="{74C77039-A011-442F-9099-2EAC91582173}" type="presOf" srcId="{A1269B94-F60E-4A61-924C-7885E6A40D41}" destId="{FB2C6829-0B6F-4323-84C1-11F735D499A2}" srcOrd="2" destOrd="0" presId="urn:microsoft.com/office/officeart/2005/8/layout/gear1"/>
    <dgm:cxn modelId="{97679472-43E1-465B-8563-75E7CA44550D}" type="presOf" srcId="{A1269B94-F60E-4A61-924C-7885E6A40D41}" destId="{BFAFDC3F-DBBE-485D-A0F9-034075CEB07C}" srcOrd="3" destOrd="0" presId="urn:microsoft.com/office/officeart/2005/8/layout/gear1"/>
    <dgm:cxn modelId="{8EF94BDB-22E0-4252-989A-086CFEEF9DEE}" type="presOf" srcId="{CF26572A-A836-4AE6-9716-4CCCCEDAE14F}" destId="{1E272B82-D32C-4104-9ADA-8C5A6958A790}" srcOrd="0" destOrd="0" presId="urn:microsoft.com/office/officeart/2005/8/layout/gear1"/>
    <dgm:cxn modelId="{7CD3D67A-2484-4090-8C90-3D984A159E67}" type="presOf" srcId="{6F3F8AD7-BB7A-42F8-8E62-8051FCB988ED}" destId="{789E4043-E48C-434D-B097-7435310979DE}" srcOrd="0" destOrd="0" presId="urn:microsoft.com/office/officeart/2005/8/layout/gear1"/>
    <dgm:cxn modelId="{CC821361-946D-4F7A-854D-5D101E689FCE}" type="presOf" srcId="{FFF03C9C-B7D3-4B71-B5ED-9F4D59B168BB}" destId="{D6E9A032-FDCD-491C-ABF2-D17A5568391F}" srcOrd="0" destOrd="0" presId="urn:microsoft.com/office/officeart/2005/8/layout/gear1"/>
    <dgm:cxn modelId="{0FDD0BBF-1C38-4BF0-B009-4B57CA60EDC4}" type="presOf" srcId="{D94942CE-6F85-40AB-A982-974D22A0C19F}" destId="{B8D7B493-982A-4703-B922-0674DC8698D3}" srcOrd="0" destOrd="0" presId="urn:microsoft.com/office/officeart/2005/8/layout/gear1"/>
    <dgm:cxn modelId="{1CF02D1E-0DB4-4DFA-A02B-C6CD440C5AC8}" type="presOf" srcId="{D94942CE-6F85-40AB-A982-974D22A0C19F}" destId="{139F65A7-6D95-4794-A6EF-B63902DE961F}" srcOrd="2" destOrd="0" presId="urn:microsoft.com/office/officeart/2005/8/layout/gear1"/>
    <dgm:cxn modelId="{DD708774-6DE2-4F06-B52F-312D7ED14791}" type="presOf" srcId="{A1269B94-F60E-4A61-924C-7885E6A40D41}" destId="{0343B8DA-B69B-4B1C-9954-5187DC8AD843}" srcOrd="1" destOrd="0" presId="urn:microsoft.com/office/officeart/2005/8/layout/gear1"/>
    <dgm:cxn modelId="{8D5DCAF6-66C0-4A12-BC75-950E2AA7B4AE}" type="presOf" srcId="{76647312-E9A9-48A3-9350-5BAC3A1D3636}" destId="{AA769E69-C56A-4B4D-903C-BECE58539F7B}" srcOrd="0" destOrd="0" presId="urn:microsoft.com/office/officeart/2005/8/layout/gear1"/>
    <dgm:cxn modelId="{0C32E0A1-3E21-4B20-8C94-72F9FF34C20B}" srcId="{76647312-E9A9-48A3-9350-5BAC3A1D3636}" destId="{A1269B94-F60E-4A61-924C-7885E6A40D41}" srcOrd="2" destOrd="0" parTransId="{D4C7AC16-5D91-471B-8298-6A4E54804B5E}" sibTransId="{FFF03C9C-B7D3-4B71-B5ED-9F4D59B168BB}"/>
    <dgm:cxn modelId="{FF6AA2FD-2E10-4655-AA22-B2ED8E388FAA}" type="presOf" srcId="{D94942CE-6F85-40AB-A982-974D22A0C19F}" destId="{C173286A-6403-4C13-A077-9C08704FAB5A}" srcOrd="1" destOrd="0" presId="urn:microsoft.com/office/officeart/2005/8/layout/gear1"/>
    <dgm:cxn modelId="{1F277816-3065-4629-9FB7-CAE695DAD8BD}" srcId="{76647312-E9A9-48A3-9350-5BAC3A1D3636}" destId="{D94942CE-6F85-40AB-A982-974D22A0C19F}" srcOrd="1" destOrd="0" parTransId="{D2CEE08C-DF41-4B82-912B-17B877D9B621}" sibTransId="{938092AA-A6ED-4FF5-AA1F-F2D0DD50BE98}"/>
    <dgm:cxn modelId="{9827110B-FEB0-4866-B297-87392C69CC65}" type="presOf" srcId="{938092AA-A6ED-4FF5-AA1F-F2D0DD50BE98}" destId="{5B1E3347-BDC9-45C8-8DA0-1DD05A7BD4C0}" srcOrd="0" destOrd="0" presId="urn:microsoft.com/office/officeart/2005/8/layout/gear1"/>
    <dgm:cxn modelId="{28A02DC1-9756-4DCF-871A-F3C0FB8F0BFC}" srcId="{76647312-E9A9-48A3-9350-5BAC3A1D3636}" destId="{6F3F8AD7-BB7A-42F8-8E62-8051FCB988ED}" srcOrd="0" destOrd="0" parTransId="{4311D7C2-B9E8-4286-B518-AC51AC5EC3F6}" sibTransId="{CF26572A-A836-4AE6-9716-4CCCCEDAE14F}"/>
    <dgm:cxn modelId="{084F753D-0CDF-47FE-9951-9B4F87EC6755}" type="presOf" srcId="{6F3F8AD7-BB7A-42F8-8E62-8051FCB988ED}" destId="{A06DCE4F-8348-4493-8F36-21F7ADCDB6AF}" srcOrd="2" destOrd="0" presId="urn:microsoft.com/office/officeart/2005/8/layout/gear1"/>
    <dgm:cxn modelId="{2DF1F183-0C5D-4F18-B3F8-0770934B27D3}" type="presOf" srcId="{6F3F8AD7-BB7A-42F8-8E62-8051FCB988ED}" destId="{ED78903C-F084-41E7-B9DF-D096F03156D6}" srcOrd="1" destOrd="0" presId="urn:microsoft.com/office/officeart/2005/8/layout/gear1"/>
    <dgm:cxn modelId="{FB222055-167B-484A-AF95-8E00D0C2BC3A}" type="presParOf" srcId="{AA769E69-C56A-4B4D-903C-BECE58539F7B}" destId="{789E4043-E48C-434D-B097-7435310979DE}" srcOrd="0" destOrd="0" presId="urn:microsoft.com/office/officeart/2005/8/layout/gear1"/>
    <dgm:cxn modelId="{5EBD7F7E-07C7-4922-AC5B-B83B0AC5EA4B}" type="presParOf" srcId="{AA769E69-C56A-4B4D-903C-BECE58539F7B}" destId="{ED78903C-F084-41E7-B9DF-D096F03156D6}" srcOrd="1" destOrd="0" presId="urn:microsoft.com/office/officeart/2005/8/layout/gear1"/>
    <dgm:cxn modelId="{C4EC9C6F-8C5C-4D01-92E1-A0596661CC77}" type="presParOf" srcId="{AA769E69-C56A-4B4D-903C-BECE58539F7B}" destId="{A06DCE4F-8348-4493-8F36-21F7ADCDB6AF}" srcOrd="2" destOrd="0" presId="urn:microsoft.com/office/officeart/2005/8/layout/gear1"/>
    <dgm:cxn modelId="{FB72FA95-6DB7-423F-8827-6517C99B206D}" type="presParOf" srcId="{AA769E69-C56A-4B4D-903C-BECE58539F7B}" destId="{B8D7B493-982A-4703-B922-0674DC8698D3}" srcOrd="3" destOrd="0" presId="urn:microsoft.com/office/officeart/2005/8/layout/gear1"/>
    <dgm:cxn modelId="{956D2D40-C36C-428A-BBB8-1A49FA74B2C5}" type="presParOf" srcId="{AA769E69-C56A-4B4D-903C-BECE58539F7B}" destId="{C173286A-6403-4C13-A077-9C08704FAB5A}" srcOrd="4" destOrd="0" presId="urn:microsoft.com/office/officeart/2005/8/layout/gear1"/>
    <dgm:cxn modelId="{334AFBAB-6EF6-4BD4-B74A-B7CF9763BDA0}" type="presParOf" srcId="{AA769E69-C56A-4B4D-903C-BECE58539F7B}" destId="{139F65A7-6D95-4794-A6EF-B63902DE961F}" srcOrd="5" destOrd="0" presId="urn:microsoft.com/office/officeart/2005/8/layout/gear1"/>
    <dgm:cxn modelId="{3CD756A2-6F2E-4D9D-A7BC-EADC6DB09F1F}" type="presParOf" srcId="{AA769E69-C56A-4B4D-903C-BECE58539F7B}" destId="{9BCD60D7-E247-429D-8080-E0E904D0DD1A}" srcOrd="6" destOrd="0" presId="urn:microsoft.com/office/officeart/2005/8/layout/gear1"/>
    <dgm:cxn modelId="{F8213FF3-B464-4915-A71A-0554738617BB}" type="presParOf" srcId="{AA769E69-C56A-4B4D-903C-BECE58539F7B}" destId="{0343B8DA-B69B-4B1C-9954-5187DC8AD843}" srcOrd="7" destOrd="0" presId="urn:microsoft.com/office/officeart/2005/8/layout/gear1"/>
    <dgm:cxn modelId="{F752D1FA-0150-42C0-B353-E95FACA1EDCA}" type="presParOf" srcId="{AA769E69-C56A-4B4D-903C-BECE58539F7B}" destId="{FB2C6829-0B6F-4323-84C1-11F735D499A2}" srcOrd="8" destOrd="0" presId="urn:microsoft.com/office/officeart/2005/8/layout/gear1"/>
    <dgm:cxn modelId="{0AB84F93-2082-4F5E-94D0-6D2C15BD2DDF}" type="presParOf" srcId="{AA769E69-C56A-4B4D-903C-BECE58539F7B}" destId="{BFAFDC3F-DBBE-485D-A0F9-034075CEB07C}" srcOrd="9" destOrd="0" presId="urn:microsoft.com/office/officeart/2005/8/layout/gear1"/>
    <dgm:cxn modelId="{F9AFE607-63EE-4DF6-977C-53AAEDFE6E4F}" type="presParOf" srcId="{AA769E69-C56A-4B4D-903C-BECE58539F7B}" destId="{1E272B82-D32C-4104-9ADA-8C5A6958A790}" srcOrd="10" destOrd="0" presId="urn:microsoft.com/office/officeart/2005/8/layout/gear1"/>
    <dgm:cxn modelId="{D904F978-724C-4F15-872A-41DBAC55F4DC}" type="presParOf" srcId="{AA769E69-C56A-4B4D-903C-BECE58539F7B}" destId="{5B1E3347-BDC9-45C8-8DA0-1DD05A7BD4C0}" srcOrd="11" destOrd="0" presId="urn:microsoft.com/office/officeart/2005/8/layout/gear1"/>
    <dgm:cxn modelId="{2C9028BA-D3A9-4763-8038-880268C43D74}" type="presParOf" srcId="{AA769E69-C56A-4B4D-903C-BECE58539F7B}" destId="{D6E9A032-FDCD-491C-ABF2-D17A5568391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E4043-E48C-434D-B097-7435310979DE}">
      <dsp:nvSpPr>
        <dsp:cNvPr id="0" name=""/>
        <dsp:cNvSpPr/>
      </dsp:nvSpPr>
      <dsp:spPr>
        <a:xfrm>
          <a:off x="1261923" y="648072"/>
          <a:ext cx="792088" cy="792088"/>
        </a:xfrm>
        <a:prstGeom prst="gear9">
          <a:avLst/>
        </a:prstGeom>
        <a:solidFill>
          <a:schemeClr val="dk1">
            <a:tint val="65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 </a:t>
          </a:r>
          <a:endParaRPr lang="en-US" sz="1800" kern="1200" dirty="0"/>
        </a:p>
      </dsp:txBody>
      <dsp:txXfrm>
        <a:off x="1421168" y="833615"/>
        <a:ext cx="473598" cy="407149"/>
      </dsp:txXfrm>
    </dsp:sp>
    <dsp:sp modelId="{B8D7B493-982A-4703-B922-0674DC8698D3}">
      <dsp:nvSpPr>
        <dsp:cNvPr id="0" name=""/>
        <dsp:cNvSpPr/>
      </dsp:nvSpPr>
      <dsp:spPr>
        <a:xfrm>
          <a:off x="757800" y="460851"/>
          <a:ext cx="576064" cy="576064"/>
        </a:xfrm>
        <a:prstGeom prst="gear6">
          <a:avLst/>
        </a:prstGeom>
        <a:solidFill>
          <a:schemeClr val="dk1">
            <a:tint val="65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 </a:t>
          </a:r>
          <a:endParaRPr lang="en-US" sz="1800" kern="1200" dirty="0"/>
        </a:p>
      </dsp:txBody>
      <dsp:txXfrm>
        <a:off x="902826" y="606753"/>
        <a:ext cx="286012" cy="284260"/>
      </dsp:txXfrm>
    </dsp:sp>
    <dsp:sp modelId="{9BCD60D7-E247-429D-8080-E0E904D0DD1A}">
      <dsp:nvSpPr>
        <dsp:cNvPr id="0" name=""/>
        <dsp:cNvSpPr/>
      </dsp:nvSpPr>
      <dsp:spPr>
        <a:xfrm rot="20700000">
          <a:off x="1080454" y="63425"/>
          <a:ext cx="564425" cy="564425"/>
        </a:xfrm>
        <a:prstGeom prst="gear6">
          <a:avLst/>
        </a:prstGeom>
        <a:solidFill>
          <a:schemeClr val="dk1">
            <a:tint val="65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 </a:t>
          </a:r>
          <a:endParaRPr lang="en-US" sz="1800" kern="1200" dirty="0"/>
        </a:p>
      </dsp:txBody>
      <dsp:txXfrm rot="-20700000">
        <a:off x="1204249" y="187220"/>
        <a:ext cx="316835" cy="316835"/>
      </dsp:txXfrm>
    </dsp:sp>
    <dsp:sp modelId="{1E272B82-D32C-4104-9ADA-8C5A6958A790}">
      <dsp:nvSpPr>
        <dsp:cNvPr id="0" name=""/>
        <dsp:cNvSpPr/>
      </dsp:nvSpPr>
      <dsp:spPr>
        <a:xfrm>
          <a:off x="1131595" y="542551"/>
          <a:ext cx="1013872" cy="1013872"/>
        </a:xfrm>
        <a:prstGeom prst="circularArrow">
          <a:avLst>
            <a:gd name="adj1" fmla="val 4688"/>
            <a:gd name="adj2" fmla="val 299029"/>
            <a:gd name="adj3" fmla="val 2364996"/>
            <a:gd name="adj4" fmla="val 16237462"/>
            <a:gd name="adj5" fmla="val 5469"/>
          </a:avLst>
        </a:prstGeom>
        <a:solidFill>
          <a:schemeClr val="dk1">
            <a:tint val="65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B1E3347-BDC9-45C8-8DA0-1DD05A7BD4C0}">
      <dsp:nvSpPr>
        <dsp:cNvPr id="0" name=""/>
        <dsp:cNvSpPr/>
      </dsp:nvSpPr>
      <dsp:spPr>
        <a:xfrm>
          <a:off x="655780" y="345209"/>
          <a:ext cx="736641" cy="73664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1">
            <a:tint val="65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D6E9A032-FDCD-491C-ABF2-D17A5568391F}">
      <dsp:nvSpPr>
        <dsp:cNvPr id="0" name=""/>
        <dsp:cNvSpPr/>
      </dsp:nvSpPr>
      <dsp:spPr>
        <a:xfrm>
          <a:off x="949897" y="-48385"/>
          <a:ext cx="794248" cy="79424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1">
            <a:tint val="65000"/>
          </a:schemeClr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‹Nr.›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project.files.wordpress.com/2013/08/jointjs.jpg?w=58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static-dbs1.dbsclients.com/dbswebsite.com/wp-content/uploads/2013/01/json.png" TargetMode="External"/><Relationship Id="rId5" Type="http://schemas.openxmlformats.org/officeDocument/2006/relationships/hyperlink" Target="http://www.finiteinfotech.com/subimages/21977.png" TargetMode="External"/><Relationship Id="rId4" Type="http://schemas.openxmlformats.org/officeDocument/2006/relationships/hyperlink" Target="http://b.cksource.com/a/1/10th/ckeditor10years.png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ychair.org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k.de/content/dam/hukde/images/logo_huk.png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aseline="0" dirty="0" smtClean="0"/>
              <a:t>Part of group project </a:t>
            </a:r>
            <a:r>
              <a:rPr lang="en-GB" baseline="0" dirty="0" err="1" smtClean="0"/>
              <a:t>ModelWiki</a:t>
            </a:r>
            <a:r>
              <a:rPr lang="en-GB" baseline="0" dirty="0" smtClean="0"/>
              <a:t> of </a:t>
            </a:r>
            <a:r>
              <a:rPr lang="en-GB" baseline="0" dirty="0" err="1" smtClean="0"/>
              <a:t>Matheus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Hauder</a:t>
            </a:r>
            <a:endParaRPr lang="en-GB" baseline="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aseline="0" dirty="0" smtClean="0"/>
              <a:t>First peek on title: Using a wiki, it’s about processes that are hard to plan, and source code is written</a:t>
            </a:r>
            <a:endParaRPr lang="en-GB" dirty="0" smtClean="0"/>
          </a:p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356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>
                <a:sym typeface="Wingdings" pitchFamily="2" charset="2"/>
              </a:rPr>
              <a:t>“Model” some kind of folder for project/production cycle/what ever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aseline="0" dirty="0" smtClean="0">
                <a:sym typeface="Wingdings" pitchFamily="2" charset="2"/>
              </a:rPr>
              <a:t>“Application” in Case Management Tool often “Case”: </a:t>
            </a:r>
            <a:r>
              <a:rPr lang="en-GB" sz="1200" noProof="0" dirty="0" smtClean="0"/>
              <a:t>one process that can be instantiated</a:t>
            </a:r>
            <a:endParaRPr lang="en-GB" baseline="0" dirty="0" smtClean="0"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>
                <a:sym typeface="Wingdings" pitchFamily="2" charset="2"/>
              </a:rPr>
              <a:t>In </a:t>
            </a:r>
            <a:r>
              <a:rPr lang="en-GB" baseline="0" dirty="0" err="1" smtClean="0">
                <a:sym typeface="Wingdings" pitchFamily="2" charset="2"/>
              </a:rPr>
              <a:t>center</a:t>
            </a:r>
            <a:r>
              <a:rPr lang="en-GB" baseline="0" dirty="0" smtClean="0">
                <a:sym typeface="Wingdings" pitchFamily="2" charset="2"/>
              </a:rPr>
              <a:t>: “State” und “Lifecycle”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aseline="0" dirty="0" smtClean="0"/>
              <a:t>“States” and “Attributes” global, but can be adapted locally (new)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aseline="0" dirty="0" smtClean="0">
                <a:sym typeface="Wingdings" pitchFamily="2" charset="2"/>
              </a:rPr>
              <a:t>Lifecycle consists of several states, belongs to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aseline="0" dirty="0" smtClean="0">
                <a:sym typeface="Wingdings" pitchFamily="2" charset="2"/>
              </a:rPr>
              <a:t>Type, description page like class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>
                <a:sym typeface="Wingdings" pitchFamily="2" charset="2"/>
              </a:rPr>
              <a:t>“</a:t>
            </a:r>
            <a:r>
              <a:rPr lang="en-GB" baseline="0" dirty="0" err="1" smtClean="0">
                <a:sym typeface="Wingdings" pitchFamily="2" charset="2"/>
              </a:rPr>
              <a:t>Action”en</a:t>
            </a:r>
            <a:r>
              <a:rPr lang="en-GB" baseline="0" dirty="0" smtClean="0">
                <a:sym typeface="Wingdings" pitchFamily="2" charset="2"/>
              </a:rPr>
              <a:t> hang at “User” and data (=difference to conventional </a:t>
            </a:r>
            <a:r>
              <a:rPr lang="en-GB" baseline="0" dirty="0" err="1" smtClean="0">
                <a:sym typeface="Wingdings" pitchFamily="2" charset="2"/>
              </a:rPr>
              <a:t>Workflowmanagement</a:t>
            </a:r>
            <a:r>
              <a:rPr lang="en-GB" baseline="0" dirty="0" smtClean="0">
                <a:sym typeface="Wingdings" pitchFamily="2" charset="2"/>
              </a:rPr>
              <a:t>: action only at User)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>
                <a:sym typeface="Wingdings" pitchFamily="2" charset="2"/>
              </a:rPr>
              <a:t>As indicated user in different roles (see next slides)</a:t>
            </a:r>
          </a:p>
          <a:p>
            <a:pPr marL="171450" indent="-171450">
              <a:buFont typeface="Arial" pitchFamily="34" charset="0"/>
              <a:buChar char="•"/>
            </a:pPr>
            <a:endParaRPr lang="en-GB" baseline="0" dirty="0" smtClean="0"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GB" baseline="0" dirty="0" smtClean="0"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GB" baseline="0" dirty="0" smtClean="0">
              <a:sym typeface="Wingdings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5655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136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err="1" smtClean="0"/>
              <a:t>Deploymentdiagram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unseres</a:t>
            </a:r>
            <a:r>
              <a:rPr lang="en-GB" baseline="0" dirty="0" smtClean="0"/>
              <a:t> Systems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Mein </a:t>
            </a:r>
            <a:r>
              <a:rPr lang="en-GB" baseline="0" dirty="0" err="1" smtClean="0"/>
              <a:t>Aufgabenbereich</a:t>
            </a: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de-DE" dirty="0" smtClean="0">
                <a:hlinkClick r:id="rId3"/>
              </a:rPr>
              <a:t>http://creativeproject.files.wordpress.com/2013/08/jointjs.jpg%3Fw%3D580</a:t>
            </a:r>
            <a:endParaRPr lang="de-DE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de-DE" dirty="0" smtClean="0">
                <a:hlinkClick r:id="rId4"/>
              </a:rPr>
              <a:t>http://b.cksource.com/a/1/10th/ckeditor10years.png</a:t>
            </a:r>
            <a:endParaRPr lang="de-DE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de-DE" dirty="0" smtClean="0">
                <a:hlinkClick r:id="rId5"/>
              </a:rPr>
              <a:t>http://www.finiteinfotech.com/subimages/21977.png</a:t>
            </a:r>
            <a:endParaRPr lang="de-DE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de-DE" dirty="0" smtClean="0">
                <a:hlinkClick r:id="rId6"/>
              </a:rPr>
              <a:t>http://static-dbs1.dbsclients.com/dbswebsite.com/wp-content/uploads/2013/01/json.png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8941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aseline="0" dirty="0" smtClean="0"/>
              <a:t>Tool/Platform </a:t>
            </a:r>
            <a:r>
              <a:rPr lang="en-GB" baseline="0" dirty="0" err="1" smtClean="0"/>
              <a:t>vorstellen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Bild</a:t>
            </a:r>
            <a:r>
              <a:rPr lang="en-GB" baseline="0" dirty="0" smtClean="0"/>
              <a:t> der </a:t>
            </a:r>
            <a:r>
              <a:rPr lang="en-GB" baseline="0" dirty="0" err="1" smtClean="0"/>
              <a:t>Architekturkomponenten</a:t>
            </a:r>
            <a:r>
              <a:rPr lang="en-GB" baseline="0" dirty="0" smtClean="0"/>
              <a:t>/</a:t>
            </a:r>
            <a:r>
              <a:rPr lang="en-GB" baseline="0" dirty="0" err="1" smtClean="0"/>
              <a:t>Deploymentdiagramm</a:t>
            </a:r>
            <a:r>
              <a:rPr lang="en-GB" baseline="0" dirty="0" smtClean="0"/>
              <a:t>;</a:t>
            </a:r>
          </a:p>
          <a:p>
            <a:pPr marL="0" indent="0">
              <a:buNone/>
            </a:pPr>
            <a:r>
              <a:rPr lang="en-GB" baseline="0" dirty="0" smtClean="0"/>
              <a:t>Was </a:t>
            </a:r>
            <a:r>
              <a:rPr lang="en-GB" baseline="0" dirty="0" err="1" smtClean="0"/>
              <a:t>ist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EasyChair</a:t>
            </a:r>
            <a:r>
              <a:rPr lang="en-GB" baseline="0" dirty="0" smtClean="0"/>
              <a:t>? </a:t>
            </a:r>
          </a:p>
          <a:p>
            <a:pPr marL="0" indent="0">
              <a:buNone/>
            </a:pPr>
            <a:r>
              <a:rPr lang="en-GB" baseline="0" dirty="0" err="1" smtClean="0"/>
              <a:t>Rollen</a:t>
            </a:r>
            <a:r>
              <a:rPr lang="en-GB" baseline="0" dirty="0" smtClean="0"/>
              <a:t>, was </a:t>
            </a:r>
            <a:r>
              <a:rPr lang="en-GB" baseline="0" dirty="0" err="1" smtClean="0"/>
              <a:t>ist</a:t>
            </a:r>
            <a:r>
              <a:rPr lang="en-GB" baseline="0" dirty="0" smtClean="0"/>
              <a:t> das, etc.;</a:t>
            </a:r>
          </a:p>
          <a:p>
            <a:pPr marL="0" indent="0">
              <a:buNone/>
            </a:pPr>
            <a:r>
              <a:rPr lang="en-GB" baseline="0" dirty="0" smtClean="0"/>
              <a:t>Screenshots </a:t>
            </a:r>
            <a:r>
              <a:rPr lang="en-GB" baseline="0" dirty="0" err="1" smtClean="0"/>
              <a:t>mit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anlegen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Zustand</a:t>
            </a:r>
            <a:r>
              <a:rPr lang="en-GB" baseline="0" dirty="0" smtClean="0"/>
              <a:t>, Link etc.;</a:t>
            </a:r>
          </a:p>
          <a:p>
            <a:pPr marL="0" indent="0">
              <a:buNone/>
            </a:pPr>
            <a:r>
              <a:rPr lang="en-GB" baseline="0" dirty="0" err="1" smtClean="0"/>
              <a:t>danach</a:t>
            </a:r>
            <a:r>
              <a:rPr lang="en-GB" baseline="0" dirty="0" smtClean="0"/>
              <a:t> Demo; </a:t>
            </a:r>
            <a:r>
              <a:rPr lang="en-GB" baseline="0" dirty="0" err="1" smtClean="0"/>
              <a:t>Prozess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zeigen</a:t>
            </a:r>
            <a:endParaRPr lang="en-GB" baseline="0" dirty="0" smtClean="0"/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768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General</a:t>
            </a:r>
            <a:r>
              <a:rPr lang="en-GB" baseline="0" dirty="0" smtClean="0"/>
              <a:t> layout</a:t>
            </a:r>
            <a:r>
              <a:rPr lang="en-GB" dirty="0" smtClean="0"/>
              <a:t>: </a:t>
            </a:r>
            <a:r>
              <a:rPr lang="en-GB" dirty="0" err="1" smtClean="0"/>
              <a:t>Favs</a:t>
            </a:r>
            <a:r>
              <a:rPr lang="en-GB" dirty="0" smtClean="0"/>
              <a:t>/Repository on left, search bar on top and content in centre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Two tabs: View for data and Lifecycle</a:t>
            </a:r>
            <a:endParaRPr lang="en-GB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Editing lifecycle as Contributor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Start state initially set (black dot)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Hover start</a:t>
            </a:r>
            <a:r>
              <a:rPr lang="en-GB" baseline="0" dirty="0" smtClean="0"/>
              <a:t> state: new (local) link and state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2947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Choice</a:t>
            </a:r>
            <a:r>
              <a:rPr lang="en-GB" baseline="0" dirty="0" smtClean="0"/>
              <a:t> of new state opens modal/dialog to enter name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8639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Same</a:t>
            </a:r>
            <a:r>
              <a:rPr lang="en-GB" baseline="0" dirty="0" smtClean="0"/>
              <a:t> for states: Hovering offers possible actions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Delete state or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New link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701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Some states have been added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Dashed</a:t>
            </a:r>
            <a:r>
              <a:rPr lang="en-GB" baseline="0" dirty="0" smtClean="0"/>
              <a:t> lines mean ‘local’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Also modal for links: select target in drop down box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Result: dashed arrow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0453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Want to delete a link? –</a:t>
            </a:r>
            <a:r>
              <a:rPr lang="en-GB" baseline="0" dirty="0" smtClean="0"/>
              <a:t> Hovering pops up icon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510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Other role: </a:t>
            </a:r>
            <a:r>
              <a:rPr lang="en-GB" dirty="0" err="1" smtClean="0"/>
              <a:t>Modeler</a:t>
            </a:r>
            <a:endParaRPr lang="en-GB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Icon</a:t>
            </a:r>
            <a:r>
              <a:rPr lang="en-GB" baseline="0" dirty="0" smtClean="0"/>
              <a:t> to apply globally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Usage rate as decision support</a:t>
            </a:r>
          </a:p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Rolle </a:t>
            </a:r>
            <a:r>
              <a:rPr lang="en-GB" baseline="0" dirty="0" err="1" smtClean="0"/>
              <a:t>als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Bild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reinnehmen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861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Motivation</a:t>
            </a:r>
          </a:p>
          <a:p>
            <a:pPr marL="228600" indent="-228600">
              <a:buAutoNum type="arabicPeriod"/>
            </a:pPr>
            <a:r>
              <a:rPr lang="en-GB" dirty="0" smtClean="0"/>
              <a:t>Applied procedure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Outcome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Example process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What’s to do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768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Same icon to apply globally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50% usage rate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Some states and links have</a:t>
            </a:r>
            <a:r>
              <a:rPr lang="en-GB" baseline="0" dirty="0" smtClean="0"/>
              <a:t> been made global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5654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err="1" smtClean="0"/>
              <a:t>Quelle</a:t>
            </a:r>
            <a:r>
              <a:rPr lang="en-GB" dirty="0" smtClean="0"/>
              <a:t>:</a:t>
            </a:r>
            <a:r>
              <a:rPr lang="en-GB" baseline="0" dirty="0" smtClean="0"/>
              <a:t> </a:t>
            </a:r>
            <a:r>
              <a:rPr lang="de-DE" dirty="0" smtClean="0">
                <a:hlinkClick r:id="rId3"/>
              </a:rPr>
              <a:t>http://www.easychair.org/</a:t>
            </a:r>
            <a:endParaRPr lang="en-GB" dirty="0" smtClean="0">
              <a:hlinkClick r:id="rId3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GB" dirty="0" smtClean="0">
              <a:hlinkClick r:id="rId3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dirty="0" err="1" smtClean="0">
                <a:hlinkClick r:id="rId3"/>
              </a:rPr>
              <a:t>P</a:t>
            </a:r>
            <a:r>
              <a:rPr lang="en-GB" dirty="0" err="1" smtClean="0"/>
              <a:t>rototypisch</a:t>
            </a:r>
            <a:r>
              <a:rPr lang="en-GB" dirty="0" smtClean="0"/>
              <a:t> </a:t>
            </a:r>
            <a:r>
              <a:rPr lang="en-GB" dirty="0" err="1" smtClean="0"/>
              <a:t>implementiert</a:t>
            </a:r>
            <a:endParaRPr lang="en-GB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dirty="0" err="1" smtClean="0"/>
              <a:t>Übergänge</a:t>
            </a:r>
            <a:r>
              <a:rPr lang="en-GB" dirty="0" smtClean="0"/>
              <a:t> </a:t>
            </a:r>
            <a:r>
              <a:rPr lang="en-GB" dirty="0" err="1" smtClean="0"/>
              <a:t>noch</a:t>
            </a:r>
            <a:r>
              <a:rPr lang="en-GB" dirty="0" smtClean="0"/>
              <a:t> “hart </a:t>
            </a:r>
            <a:r>
              <a:rPr lang="en-GB" dirty="0" err="1" smtClean="0"/>
              <a:t>codiert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35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Text </a:t>
            </a:r>
            <a:r>
              <a:rPr lang="en-GB" dirty="0" err="1" smtClean="0"/>
              <a:t>über</a:t>
            </a:r>
            <a:r>
              <a:rPr lang="en-GB" dirty="0" smtClean="0"/>
              <a:t> </a:t>
            </a:r>
            <a:r>
              <a:rPr lang="en-GB" dirty="0" err="1" smtClean="0"/>
              <a:t>unstr</a:t>
            </a:r>
            <a:r>
              <a:rPr lang="en-GB" dirty="0" smtClean="0"/>
              <a:t>. </a:t>
            </a:r>
            <a:r>
              <a:rPr lang="en-GB" dirty="0" err="1" smtClean="0"/>
              <a:t>Teil</a:t>
            </a:r>
            <a:r>
              <a:rPr lang="en-GB" dirty="0" smtClean="0"/>
              <a:t> </a:t>
            </a:r>
            <a:r>
              <a:rPr lang="en-GB" dirty="0" err="1" smtClean="0"/>
              <a:t>legen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5654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5654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768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First insight: graphical UI possible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err="1" smtClean="0"/>
              <a:t>Alexej’s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Arbeit</a:t>
            </a:r>
            <a:r>
              <a:rPr lang="en-GB" baseline="0" dirty="0" smtClean="0"/>
              <a:t>: Definition of actions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baseline="0" dirty="0" smtClean="0"/>
              <a:t>How can they be described?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baseline="0" dirty="0" smtClean="0"/>
              <a:t>How can end-users define them?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 smtClean="0"/>
              <a:t>Integrate other applications</a:t>
            </a:r>
            <a:endParaRPr lang="en-GB" dirty="0" smtClean="0"/>
          </a:p>
          <a:p>
            <a:endParaRPr lang="en-GB" dirty="0" smtClean="0"/>
          </a:p>
          <a:p>
            <a:r>
              <a:rPr lang="de-DE" dirty="0" smtClean="0">
                <a:hlinkClick r:id="rId3"/>
              </a:rPr>
              <a:t>http://www.huk.de/content/dam/hukde/images/logo_huk.png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2601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aseline="0" dirty="0" err="1" smtClean="0"/>
              <a:t>Wichtigste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Quellen</a:t>
            </a:r>
            <a:r>
              <a:rPr lang="en-GB" baseline="0" dirty="0" smtClean="0"/>
              <a:t> auf </a:t>
            </a:r>
            <a:r>
              <a:rPr lang="en-GB" baseline="0" dirty="0" err="1" smtClean="0"/>
              <a:t>zwei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Folien</a:t>
            </a:r>
            <a:r>
              <a:rPr lang="en-GB" baseline="0" dirty="0" smtClean="0"/>
              <a:t> </a:t>
            </a:r>
            <a:r>
              <a:rPr lang="en-GB" baseline="0" dirty="0" smtClean="0">
                <a:sym typeface="Wingdings" panose="05000000000000000000" pitchFamily="2" charset="2"/>
              </a:rPr>
              <a:t> </a:t>
            </a:r>
            <a:r>
              <a:rPr lang="en-GB" baseline="0" dirty="0" err="1" smtClean="0">
                <a:sym typeface="Wingdings" panose="05000000000000000000" pitchFamily="2" charset="2"/>
              </a:rPr>
              <a:t>menedely</a:t>
            </a:r>
            <a:endParaRPr lang="en-GB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768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524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Society and business change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From assembly line/routine processes </a:t>
            </a:r>
            <a:r>
              <a:rPr lang="en-GB" baseline="0" dirty="0" smtClean="0"/>
              <a:t>to BPM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aseline="0" dirty="0" smtClean="0">
                <a:sym typeface="Wingdings" panose="05000000000000000000" pitchFamily="2" charset="2"/>
              </a:rPr>
              <a:t>Study about case management: 40% knowledge work  considerable part of processes not 100% structured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aseline="0" dirty="0" smtClean="0">
                <a:sym typeface="Wingdings" panose="05000000000000000000" pitchFamily="2" charset="2"/>
              </a:rPr>
              <a:t>Organizations profit from change and/or they have to change in order to stay competitive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aseline="0" dirty="0" smtClean="0">
                <a:sym typeface="Wingdings" panose="05000000000000000000" pitchFamily="2" charset="2"/>
              </a:rPr>
              <a:t>Need for tool that support flexible, unstructured processes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baseline="0" dirty="0" smtClean="0"/>
          </a:p>
          <a:p>
            <a:r>
              <a:rPr lang="en-GB" baseline="0" dirty="0" err="1" smtClean="0">
                <a:sym typeface="Wingdings" panose="05000000000000000000" pitchFamily="2" charset="2"/>
              </a:rPr>
              <a:t>Quelle</a:t>
            </a:r>
            <a:r>
              <a:rPr lang="en-GB" baseline="0" dirty="0" smtClean="0">
                <a:sym typeface="Wingdings" panose="05000000000000000000" pitchFamily="2" charset="2"/>
              </a:rPr>
              <a:t> </a:t>
            </a:r>
            <a:r>
              <a:rPr lang="en-GB" baseline="0" dirty="0" err="1" smtClean="0">
                <a:sym typeface="Wingdings" panose="05000000000000000000" pitchFamily="2" charset="2"/>
              </a:rPr>
              <a:t>für</a:t>
            </a:r>
            <a:r>
              <a:rPr lang="en-GB" baseline="0" dirty="0" smtClean="0">
                <a:sym typeface="Wingdings" panose="05000000000000000000" pitchFamily="2" charset="2"/>
              </a:rPr>
              <a:t> “40%”: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Adaptive Case Management: Overview and Research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Challenges</a:t>
            </a:r>
            <a:endParaRPr lang="en-GB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931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Slide tries</a:t>
            </a:r>
            <a:r>
              <a:rPr lang="en-GB" baseline="0" dirty="0" smtClean="0"/>
              <a:t> to illustrate matter</a:t>
            </a:r>
            <a:endParaRPr lang="en-GB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dirty="0" err="1" smtClean="0"/>
              <a:t>Bisher</a:t>
            </a:r>
            <a:r>
              <a:rPr lang="en-GB" dirty="0" smtClean="0"/>
              <a:t>: </a:t>
            </a:r>
            <a:r>
              <a:rPr lang="en-GB" dirty="0" err="1" smtClean="0"/>
              <a:t>viele</a:t>
            </a:r>
            <a:r>
              <a:rPr lang="en-GB" dirty="0" smtClean="0"/>
              <a:t> </a:t>
            </a:r>
            <a:r>
              <a:rPr lang="en-GB" dirty="0" err="1" smtClean="0"/>
              <a:t>Lösungen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“</a:t>
            </a:r>
            <a:r>
              <a:rPr lang="en-GB" dirty="0" err="1" smtClean="0"/>
              <a:t>linke</a:t>
            </a:r>
            <a:r>
              <a:rPr lang="en-GB" dirty="0" smtClean="0"/>
              <a:t> </a:t>
            </a:r>
            <a:r>
              <a:rPr lang="en-GB" dirty="0" err="1" smtClean="0"/>
              <a:t>Seite</a:t>
            </a:r>
            <a:r>
              <a:rPr lang="en-GB" dirty="0" smtClean="0"/>
              <a:t>”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hochfrequentierte</a:t>
            </a:r>
            <a:r>
              <a:rPr lang="en-GB" dirty="0" smtClean="0"/>
              <a:t> </a:t>
            </a:r>
            <a:r>
              <a:rPr lang="en-GB" dirty="0" err="1" smtClean="0"/>
              <a:t>Prozesse</a:t>
            </a:r>
            <a:r>
              <a:rPr lang="en-GB" dirty="0" smtClean="0"/>
              <a:t> </a:t>
            </a:r>
            <a:r>
              <a:rPr lang="en-GB" dirty="0" err="1" smtClean="0"/>
              <a:t>ohne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Sonderfälle</a:t>
            </a:r>
            <a:endParaRPr lang="en-GB" baseline="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aseline="0" dirty="0" err="1" smtClean="0"/>
              <a:t>Prozesse</a:t>
            </a:r>
            <a:r>
              <a:rPr lang="en-GB" baseline="0" dirty="0" smtClean="0"/>
              <a:t>, die </a:t>
            </a:r>
            <a:r>
              <a:rPr lang="en-GB" baseline="0" dirty="0" err="1" smtClean="0"/>
              <a:t>vor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Ausführung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entwickelt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werden</a:t>
            </a:r>
            <a:r>
              <a:rPr lang="en-GB" baseline="0" dirty="0" smtClean="0"/>
              <a:t> </a:t>
            </a:r>
            <a:r>
              <a:rPr lang="en-GB" baseline="0" dirty="0" smtClean="0">
                <a:sym typeface="Wingdings" panose="05000000000000000000" pitchFamily="2" charset="2"/>
              </a:rPr>
              <a:t> </a:t>
            </a:r>
            <a:r>
              <a:rPr lang="en-GB" baseline="0" dirty="0" err="1" smtClean="0">
                <a:sym typeface="Wingdings" panose="05000000000000000000" pitchFamily="2" charset="2"/>
              </a:rPr>
              <a:t>Prozesse</a:t>
            </a:r>
            <a:r>
              <a:rPr lang="en-GB" baseline="0" dirty="0" smtClean="0">
                <a:sym typeface="Wingdings" panose="05000000000000000000" pitchFamily="2" charset="2"/>
              </a:rPr>
              <a:t>, die </a:t>
            </a:r>
            <a:r>
              <a:rPr lang="en-GB" baseline="0" dirty="0" err="1" smtClean="0">
                <a:sym typeface="Wingdings" panose="05000000000000000000" pitchFamily="2" charset="2"/>
              </a:rPr>
              <a:t>während</a:t>
            </a:r>
            <a:r>
              <a:rPr lang="en-GB" baseline="0" dirty="0" smtClean="0">
                <a:sym typeface="Wingdings" panose="05000000000000000000" pitchFamily="2" charset="2"/>
              </a:rPr>
              <a:t> </a:t>
            </a:r>
            <a:r>
              <a:rPr lang="en-GB" baseline="0" dirty="0" err="1" smtClean="0">
                <a:sym typeface="Wingdings" panose="05000000000000000000" pitchFamily="2" charset="2"/>
              </a:rPr>
              <a:t>Laufzeit</a:t>
            </a:r>
            <a:r>
              <a:rPr lang="en-GB" baseline="0" dirty="0" smtClean="0">
                <a:sym typeface="Wingdings" panose="05000000000000000000" pitchFamily="2" charset="2"/>
              </a:rPr>
              <a:t> </a:t>
            </a:r>
            <a:r>
              <a:rPr lang="en-GB" baseline="0" dirty="0" err="1" smtClean="0">
                <a:sym typeface="Wingdings" panose="05000000000000000000" pitchFamily="2" charset="2"/>
              </a:rPr>
              <a:t>entwickelt</a:t>
            </a:r>
            <a:r>
              <a:rPr lang="en-GB" baseline="0" dirty="0" smtClean="0">
                <a:sym typeface="Wingdings" panose="05000000000000000000" pitchFamily="2" charset="2"/>
              </a:rPr>
              <a:t> </a:t>
            </a:r>
            <a:r>
              <a:rPr lang="en-GB" baseline="0" dirty="0" err="1" smtClean="0">
                <a:sym typeface="Wingdings" panose="05000000000000000000" pitchFamily="2" charset="2"/>
              </a:rPr>
              <a:t>werden</a:t>
            </a:r>
            <a:endParaRPr lang="en-GB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dirty="0" err="1" smtClean="0"/>
              <a:t>Zustände</a:t>
            </a:r>
            <a:r>
              <a:rPr lang="en-GB" dirty="0" smtClean="0"/>
              <a:t>/</a:t>
            </a:r>
            <a:r>
              <a:rPr lang="en-GB" dirty="0" err="1" smtClean="0"/>
              <a:t>Änderungen</a:t>
            </a:r>
            <a:r>
              <a:rPr lang="en-GB" dirty="0" smtClean="0"/>
              <a:t>/</a:t>
            </a:r>
            <a:r>
              <a:rPr lang="en-GB" dirty="0" err="1" smtClean="0"/>
              <a:t>Erweiterungen</a:t>
            </a:r>
            <a:r>
              <a:rPr lang="en-GB" dirty="0" smtClean="0"/>
              <a:t> </a:t>
            </a:r>
            <a:r>
              <a:rPr lang="en-GB" dirty="0" err="1" smtClean="0"/>
              <a:t>müssen</a:t>
            </a:r>
            <a:r>
              <a:rPr lang="en-GB" dirty="0" smtClean="0"/>
              <a:t> (</a:t>
            </a:r>
            <a:r>
              <a:rPr lang="en-GB" dirty="0" err="1" smtClean="0"/>
              <a:t>während</a:t>
            </a:r>
            <a:r>
              <a:rPr lang="en-GB" dirty="0" smtClean="0"/>
              <a:t> </a:t>
            </a:r>
            <a:r>
              <a:rPr lang="en-GB" dirty="0" err="1" smtClean="0"/>
              <a:t>Laufzeit</a:t>
            </a:r>
            <a:r>
              <a:rPr lang="en-GB" dirty="0" smtClean="0"/>
              <a:t>) </a:t>
            </a:r>
            <a:r>
              <a:rPr lang="en-GB" dirty="0" err="1" smtClean="0"/>
              <a:t>modelliert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 </a:t>
            </a:r>
            <a:r>
              <a:rPr lang="en-GB" dirty="0" err="1" smtClean="0"/>
              <a:t>können</a:t>
            </a:r>
            <a:endParaRPr lang="en-GB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err="1" smtClean="0"/>
              <a:t>Beides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zusammenbringen</a:t>
            </a:r>
            <a:r>
              <a:rPr lang="en-GB" baseline="0" dirty="0" smtClean="0"/>
              <a:t>/</a:t>
            </a:r>
            <a:r>
              <a:rPr lang="en-GB" baseline="0" dirty="0" err="1" smtClean="0"/>
              <a:t>erlauben</a:t>
            </a:r>
            <a:r>
              <a:rPr lang="en-GB" baseline="0" dirty="0" smtClean="0"/>
              <a:t> = Case Management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>
                <a:sym typeface="Wingdings" panose="05000000000000000000" pitchFamily="2" charset="2"/>
              </a:rPr>
              <a:t>(</a:t>
            </a:r>
            <a:r>
              <a:rPr lang="en-GB" baseline="0" dirty="0" err="1" smtClean="0">
                <a:sym typeface="Wingdings" panose="05000000000000000000" pitchFamily="2" charset="2"/>
              </a:rPr>
              <a:t>Noch</a:t>
            </a:r>
            <a:r>
              <a:rPr lang="en-GB" baseline="0" dirty="0" smtClean="0">
                <a:sym typeface="Wingdings" panose="05000000000000000000" pitchFamily="2" charset="2"/>
              </a:rPr>
              <a:t>) </a:t>
            </a:r>
            <a:r>
              <a:rPr lang="en-GB" baseline="0" dirty="0" err="1" smtClean="0">
                <a:sym typeface="Wingdings" panose="05000000000000000000" pitchFamily="2" charset="2"/>
              </a:rPr>
              <a:t>keine</a:t>
            </a:r>
            <a:r>
              <a:rPr lang="en-GB" baseline="0" dirty="0" smtClean="0">
                <a:sym typeface="Wingdings" panose="05000000000000000000" pitchFamily="2" charset="2"/>
              </a:rPr>
              <a:t> </a:t>
            </a:r>
            <a:r>
              <a:rPr lang="en-GB" baseline="0" dirty="0" err="1" smtClean="0">
                <a:sym typeface="Wingdings" panose="05000000000000000000" pitchFamily="2" charset="2"/>
              </a:rPr>
              <a:t>Standardlösung</a:t>
            </a:r>
            <a:r>
              <a:rPr lang="en-GB" baseline="0" dirty="0" smtClean="0">
                <a:sym typeface="Wingdings" panose="05000000000000000000" pitchFamily="2" charset="2"/>
              </a:rPr>
              <a:t> </a:t>
            </a:r>
            <a:r>
              <a:rPr lang="en-GB" baseline="0" dirty="0" err="1" smtClean="0">
                <a:sym typeface="Wingdings" panose="05000000000000000000" pitchFamily="2" charset="2"/>
              </a:rPr>
              <a:t>im</a:t>
            </a:r>
            <a:r>
              <a:rPr lang="en-GB" baseline="0" dirty="0" smtClean="0">
                <a:sym typeface="Wingdings" panose="05000000000000000000" pitchFamily="2" charset="2"/>
              </a:rPr>
              <a:t> Case Management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789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aseline="0" dirty="0" smtClean="0"/>
              <a:t>Main thesis of project: Support knowledge work that can have both structured and unstructured processes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aseline="0" dirty="0" smtClean="0"/>
              <a:t>My master thesis only a part that deals with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aseline="0" dirty="0" smtClean="0"/>
              <a:t>Difficulty to enable end user (no modelling expert) to adapt processes any time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aseline="0" dirty="0" smtClean="0"/>
              <a:t>Support from </a:t>
            </a:r>
            <a:r>
              <a:rPr lang="en-GB" baseline="0" dirty="0" err="1" smtClean="0"/>
              <a:t>Datev</a:t>
            </a:r>
            <a:r>
              <a:rPr lang="en-GB" baseline="0" dirty="0" smtClean="0"/>
              <a:t>, e.g. </a:t>
            </a:r>
            <a:r>
              <a:rPr lang="en-GB" baseline="0" dirty="0" err="1" smtClean="0"/>
              <a:t>Innovationsprozess</a:t>
            </a:r>
            <a:r>
              <a:rPr lang="en-GB" baseline="0" dirty="0" smtClean="0"/>
              <a:t> (similar to </a:t>
            </a:r>
            <a:r>
              <a:rPr lang="en-GB" baseline="0" dirty="0" err="1" smtClean="0"/>
              <a:t>EasyChair</a:t>
            </a:r>
            <a:r>
              <a:rPr lang="en-GB" baseline="0" dirty="0" smtClean="0"/>
              <a:t>): submit ideas, voted/ranked, when selected money bonus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aseline="0" dirty="0" smtClean="0"/>
              <a:t>Some tools put logic in code, we aspire to a more flexible, intuitive solution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8288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 smtClean="0"/>
              <a:t>Presented you the general problem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 smtClean="0"/>
              <a:t>How did we advance…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768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Few meetings</a:t>
            </a:r>
            <a:r>
              <a:rPr lang="en-GB" baseline="0" dirty="0" smtClean="0"/>
              <a:t> where the team gathered ideas</a:t>
            </a:r>
            <a:endParaRPr lang="en-GB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Global model as</a:t>
            </a:r>
            <a:r>
              <a:rPr lang="en-GB" baseline="0" dirty="0" smtClean="0"/>
              <a:t> standard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Global </a:t>
            </a:r>
            <a:r>
              <a:rPr lang="en-GB" baseline="0" dirty="0" err="1" smtClean="0"/>
              <a:t>modell</a:t>
            </a:r>
            <a:r>
              <a:rPr lang="en-GB" baseline="0" dirty="0" smtClean="0"/>
              <a:t> can be adjusted anytime, when new findings/laws/habits/condition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Local models adaptable to special cases of business object (new local states)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Local changes on global model possible (locally deleted states)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Overviews for authorized users to draw conclusions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7496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Then made</a:t>
            </a:r>
            <a:r>
              <a:rPr lang="en-GB" baseline="0" dirty="0" smtClean="0"/>
              <a:t> up use cases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Four roles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Reader:</a:t>
            </a:r>
            <a:r>
              <a:rPr lang="en-GB" baseline="0" dirty="0" smtClean="0"/>
              <a:t> Execute process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Contributor: Fit to local specialities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Modeller: merge local modifications to global model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Editor: Supervise and validate</a:t>
            </a:r>
            <a:endParaRPr lang="en-GB" baseline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Which concepts; UI; implementation; demo/example on a real problem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8002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See how requirements implemented</a:t>
            </a:r>
            <a:endParaRPr lang="en-GB" baseline="0" dirty="0" smtClean="0"/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76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matthes.in.tum.de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1" b="1826"/>
          <a:stretch/>
        </p:blipFill>
        <p:spPr>
          <a:xfrm>
            <a:off x="-507" y="864066"/>
            <a:ext cx="9144508" cy="5993934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457199" y="2465917"/>
            <a:ext cx="8722802" cy="1302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sp>
        <p:nvSpPr>
          <p:cNvPr id="16" name="Textfeld 15">
            <a:hlinkClick r:id="rId3"/>
          </p:cNvPr>
          <p:cNvSpPr txBox="1"/>
          <p:nvPr userDrawn="1"/>
        </p:nvSpPr>
        <p:spPr>
          <a:xfrm>
            <a:off x="0" y="4821509"/>
            <a:ext cx="8133646" cy="1360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540000" tIns="140400" rIns="144000" bIns="140400" rtlCol="0">
            <a:spAutoFit/>
          </a:bodyPr>
          <a:lstStyle/>
          <a:p>
            <a:pPr marL="180000"/>
            <a:r>
              <a:rPr lang="en-US" sz="1400" b="0" i="0" noProof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Software Engineering for Business Information Systems (sebis) </a:t>
            </a:r>
          </a:p>
          <a:p>
            <a:pPr marL="180000"/>
            <a:r>
              <a:rPr lang="en-US" sz="1400" b="0" i="0" noProof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Department of Informatics</a:t>
            </a:r>
          </a:p>
          <a:p>
            <a:pPr marL="180000"/>
            <a:r>
              <a:rPr lang="en-US" sz="1400" b="0" i="0" noProof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Technische Universität München, Germany</a:t>
            </a:r>
          </a:p>
          <a:p>
            <a:pPr marL="180000"/>
            <a:endParaRPr lang="en-US" sz="1400" b="0" i="0" noProof="1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  <a:cs typeface="Arial"/>
            </a:endParaRPr>
          </a:p>
          <a:p>
            <a:pPr marL="180000"/>
            <a:r>
              <a:rPr lang="en-US" sz="1400" b="0" i="0" u="none" noProof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  <a:hlinkClick r:id="rId3"/>
              </a:rPr>
              <a:t>wwwmatthes.in.tum.de</a:t>
            </a:r>
            <a:endParaRPr lang="en-US" sz="1400" b="0" i="0" u="none" noProof="1">
              <a:solidFill>
                <a:schemeClr val="tx1">
                  <a:lumMod val="60000"/>
                  <a:lumOff val="4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465387"/>
            <a:ext cx="8686800" cy="1302763"/>
          </a:xfrm>
          <a:prstGeom prst="rect">
            <a:avLst/>
          </a:prstGeom>
          <a:noFill/>
          <a:ln>
            <a:noFill/>
          </a:ln>
        </p:spPr>
        <p:txBody>
          <a:bodyPr anchor="b" anchorCtr="0">
            <a:normAutofit/>
          </a:bodyPr>
          <a:lstStyle>
            <a:lvl1pPr marL="180000" algn="l">
              <a:defRPr sz="3200" b="1" i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 smtClean="0"/>
              <a:t>&lt;Title&gt;</a:t>
            </a:r>
            <a:endParaRPr lang="en-US" noProof="0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3766608"/>
            <a:ext cx="8722802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>
            <a:lvl1pPr marL="180000" indent="0">
              <a:buFontTx/>
              <a:buNone/>
              <a:defRPr sz="18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&lt;Presenter&gt; &lt;Date&gt; &lt;Location&gt;</a:t>
            </a:r>
            <a:endParaRPr lang="en-US" noProof="0" dirty="0"/>
          </a:p>
        </p:txBody>
      </p:sp>
      <p:pic>
        <p:nvPicPr>
          <p:cNvPr id="23" name="Bild 6" descr="TUMLogo_mZ_L_Vollflaeche_negativ_RGB (1)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89"/>
          <a:stretch/>
        </p:blipFill>
        <p:spPr>
          <a:xfrm>
            <a:off x="1238868" y="349434"/>
            <a:ext cx="1830684" cy="362712"/>
          </a:xfrm>
          <a:prstGeom prst="rect">
            <a:avLst/>
          </a:prstGeom>
        </p:spPr>
      </p:pic>
      <p:pic>
        <p:nvPicPr>
          <p:cNvPr id="24" name="Bild 6" descr="TUMLogo_mZ_L_Vollflaeche_negativ_RGB (1)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1"/>
          <a:stretch/>
        </p:blipFill>
        <p:spPr>
          <a:xfrm>
            <a:off x="457199" y="349434"/>
            <a:ext cx="680487" cy="3627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>
            <a:lvl1pPr>
              <a:defRPr lang="de-DE" sz="2400" b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25. November 2013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81212"/>
            <a:ext cx="7535885" cy="360535"/>
          </a:xfrm>
        </p:spPr>
        <p:txBody>
          <a:bodyPr/>
          <a:lstStyle>
            <a:lvl1pPr>
              <a:defRPr lang="de-DE" sz="2400" b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41425"/>
            <a:ext cx="7561263" cy="395287"/>
          </a:xfr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dirty="0" smtClean="0"/>
              <a:t>&lt;Subtitle&gt;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50827" y="981076"/>
            <a:ext cx="4244975" cy="5400675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1" y="981076"/>
            <a:ext cx="4244975" cy="5400675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50827" y="981074"/>
            <a:ext cx="4246563" cy="661976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50827" y="1643050"/>
            <a:ext cx="4246563" cy="47387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&lt;Format of Master 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981078"/>
            <a:ext cx="4248150" cy="661975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1643050"/>
            <a:ext cx="4248150" cy="47387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&lt;Format of Master 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/>
          <a:p>
            <a:r>
              <a:rPr lang="en-US" noProof="0" dirty="0" smtClean="0"/>
              <a:t>&lt;Title&gt;</a:t>
            </a:r>
            <a:endParaRPr lang="en-US" noProof="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 smtClean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smtClean="0"/>
              <a:t>25. November 2013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7BDD-BB6C-4858-BC45-195633B2F28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0826" y="981076"/>
            <a:ext cx="8642351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2024844"/>
            <a:ext cx="79208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Text</a:t>
            </a:r>
          </a:p>
        </p:txBody>
      </p:sp>
      <p:cxnSp>
        <p:nvCxnSpPr>
          <p:cNvPr id="9" name="Gerade Verbindung mit Pfeil 8"/>
          <p:cNvCxnSpPr/>
          <p:nvPr userDrawn="1"/>
        </p:nvCxnSpPr>
        <p:spPr bwMode="auto">
          <a:xfrm>
            <a:off x="6372200" y="3140968"/>
            <a:ext cx="115212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"/>
            <a:ext cx="9180000" cy="6849379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3400426" y="3543263"/>
            <a:ext cx="5154740" cy="2998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+mn-lt"/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883" y="3830121"/>
            <a:ext cx="751997" cy="396142"/>
          </a:xfrm>
          <a:prstGeom prst="rect">
            <a:avLst/>
          </a:prstGeom>
        </p:spPr>
      </p:pic>
      <p:pic>
        <p:nvPicPr>
          <p:cNvPr id="16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950" y="3830121"/>
            <a:ext cx="1235373" cy="396142"/>
          </a:xfrm>
          <a:prstGeom prst="rect">
            <a:avLst/>
          </a:prstGeom>
        </p:spPr>
      </p:pic>
      <p:sp>
        <p:nvSpPr>
          <p:cNvPr id="17" name="Textfeld 16"/>
          <p:cNvSpPr txBox="1"/>
          <p:nvPr userDrawn="1"/>
        </p:nvSpPr>
        <p:spPr>
          <a:xfrm>
            <a:off x="5956825" y="4279801"/>
            <a:ext cx="248285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0" dirty="0" smtClean="0">
                <a:latin typeface="+mn-lt"/>
              </a:rPr>
              <a:t>Technische Universität München</a:t>
            </a:r>
          </a:p>
          <a:p>
            <a:r>
              <a:rPr lang="en-US" sz="1050" noProof="0" dirty="0" smtClean="0">
                <a:latin typeface="+mn-lt"/>
              </a:rPr>
              <a:t>Department of Informatics</a:t>
            </a:r>
          </a:p>
          <a:p>
            <a:r>
              <a:rPr lang="en-US" sz="1050" noProof="0" dirty="0" smtClean="0">
                <a:latin typeface="+mn-lt"/>
              </a:rPr>
              <a:t>Chair of Software Engineering for Business Information Systems</a:t>
            </a:r>
          </a:p>
          <a:p>
            <a:endParaRPr lang="en-US" sz="1050" noProof="0" dirty="0" smtClean="0">
              <a:latin typeface="+mn-lt"/>
            </a:endParaRPr>
          </a:p>
          <a:p>
            <a:r>
              <a:rPr lang="en-US" sz="1050" noProof="0" dirty="0" smtClean="0">
                <a:latin typeface="+mn-lt"/>
              </a:rPr>
              <a:t>Boltzmannstraße 3</a:t>
            </a:r>
          </a:p>
          <a:p>
            <a:r>
              <a:rPr lang="en-US" sz="1050" noProof="0" dirty="0" smtClean="0">
                <a:latin typeface="+mn-lt"/>
              </a:rPr>
              <a:t>85748 Garching bei</a:t>
            </a:r>
            <a:r>
              <a:rPr lang="en-US" sz="1050" baseline="0" noProof="0" dirty="0" smtClean="0">
                <a:latin typeface="+mn-lt"/>
              </a:rPr>
              <a:t> München</a:t>
            </a:r>
          </a:p>
          <a:p>
            <a:endParaRPr lang="en-US" sz="1050" baseline="0" noProof="0" dirty="0" smtClean="0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0" dirty="0" smtClean="0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en-US" sz="1050" baseline="0" noProof="0" dirty="0" smtClean="0">
                <a:latin typeface="+mn-lt"/>
              </a:rPr>
              <a:t>Fax	+49.89.289.17136</a:t>
            </a:r>
          </a:p>
          <a:p>
            <a:endParaRPr lang="en-US" sz="1050" baseline="0" noProof="0" dirty="0" smtClean="0">
              <a:latin typeface="+mn-lt"/>
            </a:endParaRPr>
          </a:p>
          <a:p>
            <a:endParaRPr lang="en-US" sz="1050" baseline="0" noProof="0" dirty="0" smtClean="0">
              <a:latin typeface="+mn-lt"/>
            </a:endParaRPr>
          </a:p>
          <a:p>
            <a:r>
              <a:rPr lang="en-US" sz="1050" baseline="0" noProof="0" dirty="0" smtClean="0">
                <a:latin typeface="+mn-lt"/>
                <a:hlinkClick r:id="rId5"/>
              </a:rPr>
              <a:t>wwwmatthes.in.tum.de</a:t>
            </a:r>
            <a:endParaRPr lang="en-US" sz="1050" noProof="0" dirty="0">
              <a:latin typeface="+mn-lt"/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713883" y="4848225"/>
            <a:ext cx="2242942" cy="2359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&lt;Name&gt;</a:t>
            </a:r>
            <a:endParaRPr lang="en-US" noProof="0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3713907" y="5109125"/>
            <a:ext cx="2242394" cy="253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 dirty="0" smtClean="0"/>
              <a:t>&lt;Academic degree&gt;</a:t>
            </a:r>
            <a:endParaRPr lang="en-US" noProof="0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7113108" y="5610225"/>
            <a:ext cx="1167303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 smtClean="0"/>
              <a:t>&lt;Phone&gt;</a:t>
            </a:r>
            <a:endParaRPr lang="en-US" noProof="0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25" y="6088063"/>
            <a:ext cx="2212975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 smtClean="0"/>
              <a:t>&lt;E-Mail&gt;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885914"/>
            <a:ext cx="8723313" cy="1201737"/>
          </a:xfrm>
          <a:prstGeom prst="rect">
            <a:avLst/>
          </a:prstGeom>
          <a:solidFill>
            <a:schemeClr val="bg1"/>
          </a:solidFill>
        </p:spPr>
        <p:txBody>
          <a:bodyPr vert="horz" anchor="ctr" anchorCtr="0"/>
          <a:lstStyle>
            <a:lvl1pPr marL="216000" indent="0">
              <a:buNone/>
              <a:defRPr sz="2800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&lt;Thank you and call for action&gt;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82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6597352"/>
            <a:ext cx="9143492" cy="26064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-508" y="8620"/>
            <a:ext cx="9144000" cy="87271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lt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4450"/>
            <a:ext cx="75358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37388" y="6570615"/>
            <a:ext cx="1606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© sebis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677" y="6569075"/>
            <a:ext cx="43211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25. November 2013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3938" y="6570615"/>
            <a:ext cx="2492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71" y="436358"/>
            <a:ext cx="881203" cy="2825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66" r:id="rId4"/>
    <p:sldLayoutId id="2147483767" r:id="rId5"/>
    <p:sldLayoutId id="2147483768" r:id="rId6"/>
    <p:sldLayoutId id="2147483769" r:id="rId7"/>
    <p:sldLayoutId id="2147483771" r:id="rId8"/>
    <p:sldLayoutId id="2147483777" r:id="rId9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 i="0" baseline="0">
          <a:solidFill>
            <a:schemeClr val="bg1"/>
          </a:solidFill>
          <a:latin typeface="+mj-lt"/>
          <a:ea typeface="+mj-ea"/>
          <a:cs typeface="Arial Unicode MS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asychair.org/" TargetMode="External"/><Relationship Id="rId4" Type="http://schemas.openxmlformats.org/officeDocument/2006/relationships/hyperlink" Target="http://www.easychair.org/images/logoEC.gi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900" dirty="0" smtClean="0"/>
              <a:t>Design </a:t>
            </a:r>
            <a:r>
              <a:rPr lang="en-US" sz="2900" dirty="0"/>
              <a:t>and Implementation of a Framework for </a:t>
            </a:r>
            <a:r>
              <a:rPr lang="en-US" sz="2900" dirty="0" err="1" smtClean="0"/>
              <a:t>Adaptive</a:t>
            </a:r>
            <a:r>
              <a:rPr lang="en-US" sz="2900" smtClean="0"/>
              <a:t> Knowledge-Intensive </a:t>
            </a:r>
            <a:r>
              <a:rPr lang="en-US" sz="2900" dirty="0"/>
              <a:t>Processes in a Wiki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Maurice Laboureur – 25. November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96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Simplified</a:t>
            </a:r>
            <a:r>
              <a:rPr lang="de-DE" dirty="0"/>
              <a:t> </a:t>
            </a:r>
            <a:r>
              <a:rPr lang="de-DE" dirty="0" err="1"/>
              <a:t>C</a:t>
            </a:r>
            <a:r>
              <a:rPr lang="de-DE" dirty="0" err="1" smtClean="0"/>
              <a:t>oncept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5" y="1700808"/>
            <a:ext cx="8554552" cy="388843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2739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Modeling </a:t>
            </a:r>
            <a:r>
              <a:rPr lang="de-DE" dirty="0" err="1"/>
              <a:t>R</a:t>
            </a:r>
            <a:r>
              <a:rPr lang="de-DE" dirty="0" err="1" smtClean="0"/>
              <a:t>oles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smtClean="0"/>
              <a:t>Framework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127535"/>
              </p:ext>
            </p:extLst>
          </p:nvPr>
        </p:nvGraphicFramePr>
        <p:xfrm>
          <a:off x="381600" y="2436182"/>
          <a:ext cx="8232775" cy="1777446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6780530"/>
                <a:gridCol w="360680"/>
                <a:gridCol w="360680"/>
                <a:gridCol w="379730"/>
                <a:gridCol w="351155"/>
              </a:tblGrid>
              <a:tr h="370840"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R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C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M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E</a:t>
                      </a:r>
                      <a:endParaRPr lang="en-GB" sz="1400" noProof="0" dirty="0"/>
                    </a:p>
                  </a:txBody>
                  <a:tcPr/>
                </a:tc>
              </a:tr>
              <a:tr h="332463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Modify</a:t>
                      </a:r>
                      <a:r>
                        <a:rPr lang="en-GB" sz="1400" baseline="0" noProof="0" dirty="0" smtClean="0"/>
                        <a:t> values from attributes located on pages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R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/>
                </a:tc>
              </a:tr>
              <a:tr h="332463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Create</a:t>
                      </a:r>
                      <a:r>
                        <a:rPr lang="en-GB" sz="1400" baseline="0" noProof="0" dirty="0" smtClean="0"/>
                        <a:t> or </a:t>
                      </a:r>
                      <a:r>
                        <a:rPr lang="en-GB" sz="1400" noProof="0" dirty="0" smtClean="0"/>
                        <a:t>edit model elements on the</a:t>
                      </a:r>
                      <a:r>
                        <a:rPr lang="en-GB" sz="1400" baseline="0" noProof="0" dirty="0" smtClean="0"/>
                        <a:t> </a:t>
                      </a:r>
                      <a:r>
                        <a:rPr lang="en-GB" sz="1400" noProof="0" dirty="0" smtClean="0"/>
                        <a:t>local </a:t>
                      </a:r>
                      <a:r>
                        <a:rPr lang="en-GB" sz="1400" baseline="0" noProof="0" dirty="0" smtClean="0"/>
                        <a:t>level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R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C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I</a:t>
                      </a:r>
                      <a:endParaRPr lang="en-GB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Apply model elements on the</a:t>
                      </a:r>
                      <a:r>
                        <a:rPr lang="en-GB" sz="1400" baseline="0" noProof="0" dirty="0" smtClean="0"/>
                        <a:t> global level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R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C</a:t>
                      </a:r>
                      <a:endParaRPr lang="en-GB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Validate model</a:t>
                      </a:r>
                      <a:r>
                        <a:rPr lang="en-GB" sz="1400" baseline="0" noProof="0" dirty="0"/>
                        <a:t> elements on the global level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 rot="16200000">
            <a:off x="6940826" y="2254999"/>
            <a:ext cx="792205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Reader</a:t>
            </a:r>
          </a:p>
        </p:txBody>
      </p:sp>
      <p:sp>
        <p:nvSpPr>
          <p:cNvPr id="9" name="Textfeld 8"/>
          <p:cNvSpPr txBox="1"/>
          <p:nvPr/>
        </p:nvSpPr>
        <p:spPr>
          <a:xfrm rot="16200000">
            <a:off x="7102638" y="2054360"/>
            <a:ext cx="1184940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Contributor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7595732" y="2188506"/>
            <a:ext cx="920445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GB" dirty="0"/>
              <a:t>Modeller</a:t>
            </a: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8059833" y="2289656"/>
            <a:ext cx="702436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GB" dirty="0"/>
              <a:t>Editor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139550" y="4473116"/>
            <a:ext cx="1425390" cy="93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Explanation:</a:t>
            </a:r>
          </a:p>
          <a:p>
            <a:pPr lvl="1"/>
            <a:r>
              <a:rPr lang="en-US" sz="1100" u="sng" dirty="0" smtClean="0"/>
              <a:t>R</a:t>
            </a:r>
            <a:r>
              <a:rPr lang="en-US" sz="1100" dirty="0" smtClean="0"/>
              <a:t>esponsible</a:t>
            </a:r>
          </a:p>
          <a:p>
            <a:pPr lvl="1"/>
            <a:r>
              <a:rPr lang="en-US" sz="1100" u="sng" dirty="0" smtClean="0"/>
              <a:t>A</a:t>
            </a:r>
            <a:r>
              <a:rPr lang="en-US" sz="1100" dirty="0" smtClean="0"/>
              <a:t>ccountable</a:t>
            </a:r>
          </a:p>
          <a:p>
            <a:pPr lvl="1"/>
            <a:r>
              <a:rPr lang="en-US" sz="1100" u="sng" dirty="0" smtClean="0"/>
              <a:t>C</a:t>
            </a:r>
            <a:r>
              <a:rPr lang="en-US" sz="1100" dirty="0" smtClean="0"/>
              <a:t>onsulted</a:t>
            </a:r>
          </a:p>
          <a:p>
            <a:pPr lvl="1"/>
            <a:r>
              <a:rPr lang="en-US" sz="1100" u="sng" dirty="0" smtClean="0"/>
              <a:t>I</a:t>
            </a:r>
            <a:r>
              <a:rPr lang="en-US" sz="1100" dirty="0" smtClean="0"/>
              <a:t>nformed</a:t>
            </a:r>
            <a:endParaRPr lang="en-GB" sz="1100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7979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/>
          <p:cNvSpPr/>
          <p:nvPr/>
        </p:nvSpPr>
        <p:spPr bwMode="auto">
          <a:xfrm>
            <a:off x="599913" y="3623426"/>
            <a:ext cx="1811847" cy="25058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6707790" y="1340768"/>
            <a:ext cx="1811847" cy="47885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Back-End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ModelWiki</a:t>
            </a:r>
            <a:r>
              <a:rPr lang="en-GB" dirty="0" smtClean="0"/>
              <a:t> Architecture</a:t>
            </a:r>
            <a:endParaRPr lang="en-GB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69" y="4617132"/>
            <a:ext cx="1332843" cy="444281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8" y="4750180"/>
            <a:ext cx="1433288" cy="443016"/>
          </a:xfrm>
          <a:prstGeom prst="rect">
            <a:avLst/>
          </a:prstGeom>
        </p:spPr>
      </p:pic>
      <p:sp>
        <p:nvSpPr>
          <p:cNvPr id="19" name="Pfeil nach links und rechts 18"/>
          <p:cNvSpPr/>
          <p:nvPr/>
        </p:nvSpPr>
        <p:spPr bwMode="auto">
          <a:xfrm>
            <a:off x="5476849" y="3465004"/>
            <a:ext cx="1230941" cy="54006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6" y="5233740"/>
            <a:ext cx="1368152" cy="51414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6" y="4329100"/>
            <a:ext cx="1354753" cy="29269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15" y="5129710"/>
            <a:ext cx="1290401" cy="207502"/>
          </a:xfrm>
          <a:prstGeom prst="rect">
            <a:avLst/>
          </a:prstGeom>
        </p:spPr>
      </p:pic>
      <p:sp>
        <p:nvSpPr>
          <p:cNvPr id="23" name="Pfeil nach rechts 22"/>
          <p:cNvSpPr/>
          <p:nvPr/>
        </p:nvSpPr>
        <p:spPr bwMode="auto">
          <a:xfrm>
            <a:off x="2415702" y="3092625"/>
            <a:ext cx="1256198" cy="73241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feil nach links 14"/>
          <p:cNvSpPr/>
          <p:nvPr/>
        </p:nvSpPr>
        <p:spPr bwMode="auto">
          <a:xfrm>
            <a:off x="2423407" y="3645024"/>
            <a:ext cx="1248493" cy="73708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5823" y="880392"/>
            <a:ext cx="9144000" cy="5724636"/>
          </a:xfrm>
          <a:prstGeom prst="rect">
            <a:avLst/>
          </a:prstGeom>
          <a:solidFill>
            <a:schemeClr val="accent3">
              <a:tint val="65000"/>
              <a:alpha val="7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3671900" y="1340768"/>
            <a:ext cx="1811847" cy="47885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Middle-Layer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73" y="2096852"/>
            <a:ext cx="900100" cy="307202"/>
          </a:xfrm>
          <a:prstGeom prst="rect">
            <a:avLst/>
          </a:prstGeom>
        </p:spPr>
      </p:pic>
      <p:sp>
        <p:nvSpPr>
          <p:cNvPr id="14" name="Abgerundetes Rechteck 13"/>
          <p:cNvSpPr/>
          <p:nvPr/>
        </p:nvSpPr>
        <p:spPr bwMode="auto">
          <a:xfrm>
            <a:off x="599913" y="1337793"/>
            <a:ext cx="1811847" cy="28832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Front-End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15" y="1772816"/>
            <a:ext cx="1296143" cy="36549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18" y="2197900"/>
            <a:ext cx="1224137" cy="40300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24" y="2704618"/>
            <a:ext cx="1188716" cy="29233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26" y="2637357"/>
            <a:ext cx="1226793" cy="21557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75" y="3241114"/>
            <a:ext cx="643789" cy="382312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3897052"/>
            <a:ext cx="778151" cy="234742"/>
          </a:xfrm>
          <a:prstGeom prst="rect">
            <a:avLst/>
          </a:prstGeom>
        </p:spPr>
      </p:pic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8828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</a:t>
            </a:r>
            <a:r>
              <a:rPr lang="en-US" dirty="0"/>
              <a:t>P</a:t>
            </a:r>
            <a:r>
              <a:rPr lang="en-US" dirty="0" smtClean="0"/>
              <a:t>resentation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0" y="2924944"/>
            <a:ext cx="914400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From </a:t>
            </a:r>
            <a:r>
              <a:rPr lang="en-US" b="1" dirty="0" err="1"/>
              <a:t>T</a:t>
            </a:r>
            <a:r>
              <a:rPr lang="en-US" b="1" dirty="0" err="1" smtClean="0"/>
              <a:t>aylorism</a:t>
            </a:r>
            <a:r>
              <a:rPr lang="en-US" b="1" dirty="0" smtClean="0"/>
              <a:t> to Knowledge Work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Requirements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Framework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Review </a:t>
            </a:r>
            <a:r>
              <a:rPr lang="en-US" b="1" dirty="0"/>
              <a:t>p</a:t>
            </a:r>
            <a:r>
              <a:rPr lang="en-US" b="1" dirty="0" smtClean="0"/>
              <a:t>rocess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Future </a:t>
            </a:r>
            <a:r>
              <a:rPr lang="en-US" b="1" dirty="0"/>
              <a:t>s</a:t>
            </a:r>
            <a:r>
              <a:rPr lang="en-US" b="1" dirty="0" smtClean="0"/>
              <a:t>teps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Literature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415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(as Contributor): Mouse-Over Start State</a:t>
            </a:r>
            <a:endParaRPr lang="en-GB" dirty="0"/>
          </a:p>
        </p:txBody>
      </p:sp>
      <p:pic>
        <p:nvPicPr>
          <p:cNvPr id="7" name="Inhaltsplatzhalter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" y="981074"/>
            <a:ext cx="7718400" cy="54000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7538228" y="4389598"/>
            <a:ext cx="476257" cy="773624"/>
            <a:chOff x="420761" y="5013176"/>
            <a:chExt cx="476257" cy="773624"/>
          </a:xfrm>
        </p:grpSpPr>
        <p:sp>
          <p:nvSpPr>
            <p:cNvPr id="13" name="Kreis 12"/>
            <p:cNvSpPr/>
            <p:nvPr/>
          </p:nvSpPr>
          <p:spPr bwMode="auto">
            <a:xfrm>
              <a:off x="420761" y="5316470"/>
              <a:ext cx="476257" cy="470330"/>
            </a:xfrm>
            <a:prstGeom prst="pie">
              <a:avLst>
                <a:gd name="adj1" fmla="val 10799998"/>
                <a:gd name="adj2" fmla="val 1390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480344" y="5013176"/>
              <a:ext cx="351671" cy="3721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517775" y="5042389"/>
              <a:ext cx="281338" cy="2977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7128284" y="5104364"/>
            <a:ext cx="132600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</a:rPr>
              <a:t>Contributor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14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(as Contributor): </a:t>
            </a:r>
            <a:r>
              <a:rPr lang="en-US" dirty="0" smtClean="0"/>
              <a:t>New Local State</a:t>
            </a:r>
            <a:endParaRPr lang="en-GB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2" y="981075"/>
            <a:ext cx="7718315" cy="540067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7552127" y="4401108"/>
            <a:ext cx="476257" cy="773624"/>
            <a:chOff x="7552127" y="4509120"/>
            <a:chExt cx="476257" cy="773624"/>
          </a:xfrm>
        </p:grpSpPr>
        <p:sp>
          <p:nvSpPr>
            <p:cNvPr id="13" name="Kreis 12"/>
            <p:cNvSpPr/>
            <p:nvPr/>
          </p:nvSpPr>
          <p:spPr bwMode="auto">
            <a:xfrm>
              <a:off x="7552127" y="4812414"/>
              <a:ext cx="476257" cy="470330"/>
            </a:xfrm>
            <a:prstGeom prst="pie">
              <a:avLst>
                <a:gd name="adj1" fmla="val 10799998"/>
                <a:gd name="adj2" fmla="val 13907"/>
              </a:avLst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7611710" y="4509120"/>
              <a:ext cx="351671" cy="3721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7649141" y="4538333"/>
              <a:ext cx="281338" cy="297732"/>
            </a:xfrm>
            <a:prstGeom prst="ellipse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7128287" y="5104364"/>
            <a:ext cx="132600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</a:rPr>
              <a:t>Contributor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46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(as Contributor)</a:t>
            </a:r>
            <a:r>
              <a:rPr lang="en-US" dirty="0" smtClean="0"/>
              <a:t>: Mouse-Over State</a:t>
            </a:r>
            <a:endParaRPr lang="en-GB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2" y="981075"/>
            <a:ext cx="7718313" cy="5400674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7538228" y="4389598"/>
            <a:ext cx="476257" cy="773624"/>
            <a:chOff x="420761" y="5013176"/>
            <a:chExt cx="476257" cy="773624"/>
          </a:xfrm>
        </p:grpSpPr>
        <p:sp>
          <p:nvSpPr>
            <p:cNvPr id="9" name="Kreis 8"/>
            <p:cNvSpPr/>
            <p:nvPr/>
          </p:nvSpPr>
          <p:spPr bwMode="auto">
            <a:xfrm>
              <a:off x="420761" y="5316470"/>
              <a:ext cx="476257" cy="470330"/>
            </a:xfrm>
            <a:prstGeom prst="pie">
              <a:avLst>
                <a:gd name="adj1" fmla="val 10799998"/>
                <a:gd name="adj2" fmla="val 1390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480344" y="5013176"/>
              <a:ext cx="351671" cy="3721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517775" y="5042389"/>
              <a:ext cx="281338" cy="2977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7128284" y="5104364"/>
            <a:ext cx="132600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</a:rPr>
              <a:t>Contributor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79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(as Contributor): </a:t>
            </a:r>
            <a:r>
              <a:rPr lang="en-US" dirty="0" smtClean="0"/>
              <a:t>New Local Link</a:t>
            </a:r>
            <a:endParaRPr lang="en-GB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2" y="981075"/>
            <a:ext cx="7718315" cy="5400674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7128287" y="5104364"/>
            <a:ext cx="132600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</a:rPr>
              <a:t>Contributor</a:t>
            </a:r>
            <a:endParaRPr lang="en-US" dirty="0" smtClean="0">
              <a:latin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7552127" y="4401108"/>
            <a:ext cx="476257" cy="773624"/>
            <a:chOff x="7552127" y="4509120"/>
            <a:chExt cx="476257" cy="773624"/>
          </a:xfrm>
        </p:grpSpPr>
        <p:sp>
          <p:nvSpPr>
            <p:cNvPr id="14" name="Kreis 13"/>
            <p:cNvSpPr/>
            <p:nvPr/>
          </p:nvSpPr>
          <p:spPr bwMode="auto">
            <a:xfrm>
              <a:off x="7552127" y="4812414"/>
              <a:ext cx="476257" cy="470330"/>
            </a:xfrm>
            <a:prstGeom prst="pie">
              <a:avLst>
                <a:gd name="adj1" fmla="val 10799998"/>
                <a:gd name="adj2" fmla="val 13907"/>
              </a:avLst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7611710" y="4509120"/>
              <a:ext cx="351671" cy="3721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7649141" y="4538333"/>
              <a:ext cx="281338" cy="297732"/>
            </a:xfrm>
            <a:prstGeom prst="ellipse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823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(as Contributor): </a:t>
            </a:r>
            <a:r>
              <a:rPr lang="en-US" dirty="0" smtClean="0"/>
              <a:t>Delete Link (Locally)</a:t>
            </a:r>
            <a:endParaRPr lang="en-GB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2" y="981075"/>
            <a:ext cx="7718315" cy="5400674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7538228" y="4389598"/>
            <a:ext cx="476257" cy="773624"/>
            <a:chOff x="420761" y="5013176"/>
            <a:chExt cx="476257" cy="773624"/>
          </a:xfrm>
        </p:grpSpPr>
        <p:sp>
          <p:nvSpPr>
            <p:cNvPr id="9" name="Kreis 8"/>
            <p:cNvSpPr/>
            <p:nvPr/>
          </p:nvSpPr>
          <p:spPr bwMode="auto">
            <a:xfrm>
              <a:off x="420761" y="5316470"/>
              <a:ext cx="476257" cy="470330"/>
            </a:xfrm>
            <a:prstGeom prst="pie">
              <a:avLst>
                <a:gd name="adj1" fmla="val 10799998"/>
                <a:gd name="adj2" fmla="val 1390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480344" y="5013176"/>
              <a:ext cx="351671" cy="3721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517775" y="5042389"/>
              <a:ext cx="281338" cy="2977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7128284" y="5104364"/>
            <a:ext cx="132600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</a:rPr>
              <a:t>Contributor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23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(as </a:t>
            </a:r>
            <a:r>
              <a:rPr lang="en-US" dirty="0" smtClean="0"/>
              <a:t>Modeler): Mouse-Over State</a:t>
            </a:r>
            <a:endParaRPr lang="en-GB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2" y="981075"/>
            <a:ext cx="7718314" cy="540067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7538228" y="4389598"/>
            <a:ext cx="476257" cy="773624"/>
            <a:chOff x="420761" y="5013176"/>
            <a:chExt cx="476257" cy="773624"/>
          </a:xfrm>
        </p:grpSpPr>
        <p:sp>
          <p:nvSpPr>
            <p:cNvPr id="9" name="Kreis 8"/>
            <p:cNvSpPr/>
            <p:nvPr/>
          </p:nvSpPr>
          <p:spPr bwMode="auto">
            <a:xfrm>
              <a:off x="420761" y="5316470"/>
              <a:ext cx="476257" cy="470330"/>
            </a:xfrm>
            <a:prstGeom prst="pie">
              <a:avLst>
                <a:gd name="adj1" fmla="val 10799998"/>
                <a:gd name="adj2" fmla="val 1390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480344" y="5013176"/>
              <a:ext cx="351671" cy="3721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517775" y="5042389"/>
              <a:ext cx="281338" cy="2977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7282174" y="5104364"/>
            <a:ext cx="101822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</a:rPr>
              <a:t>Modeler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07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Presentation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0" y="944724"/>
            <a:ext cx="914400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From </a:t>
            </a:r>
            <a:r>
              <a:rPr lang="en-US" b="1" dirty="0" err="1"/>
              <a:t>T</a:t>
            </a:r>
            <a:r>
              <a:rPr lang="en-US" b="1" dirty="0" err="1" smtClean="0"/>
              <a:t>aylorism</a:t>
            </a:r>
            <a:r>
              <a:rPr lang="en-US" b="1" dirty="0" smtClean="0"/>
              <a:t> to Knowledge Work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Requirements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Framework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Review </a:t>
            </a:r>
            <a:r>
              <a:rPr lang="en-US" b="1" dirty="0"/>
              <a:t>p</a:t>
            </a:r>
            <a:r>
              <a:rPr lang="en-US" b="1" dirty="0" smtClean="0"/>
              <a:t>rocess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Future </a:t>
            </a:r>
            <a:r>
              <a:rPr lang="en-US" b="1" dirty="0"/>
              <a:t>s</a:t>
            </a:r>
            <a:r>
              <a:rPr lang="en-US" b="1" dirty="0" smtClean="0"/>
              <a:t>teps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Literature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9051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(as </a:t>
            </a:r>
            <a:r>
              <a:rPr lang="en-US" dirty="0" smtClean="0"/>
              <a:t>Modeler): Mouse-Over Link</a:t>
            </a:r>
            <a:endParaRPr lang="en-GB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3" y="981075"/>
            <a:ext cx="7718312" cy="540067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7538228" y="4401108"/>
            <a:ext cx="476257" cy="773624"/>
            <a:chOff x="420761" y="5013176"/>
            <a:chExt cx="476257" cy="773624"/>
          </a:xfrm>
        </p:grpSpPr>
        <p:sp>
          <p:nvSpPr>
            <p:cNvPr id="9" name="Kreis 8"/>
            <p:cNvSpPr/>
            <p:nvPr/>
          </p:nvSpPr>
          <p:spPr bwMode="auto">
            <a:xfrm>
              <a:off x="420761" y="5316470"/>
              <a:ext cx="476257" cy="470330"/>
            </a:xfrm>
            <a:prstGeom prst="pie">
              <a:avLst>
                <a:gd name="adj1" fmla="val 10799998"/>
                <a:gd name="adj2" fmla="val 1390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480344" y="5013176"/>
              <a:ext cx="351671" cy="3721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517775" y="5042389"/>
              <a:ext cx="281338" cy="2977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7282174" y="5115874"/>
            <a:ext cx="101822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</a:rPr>
              <a:t>Modeler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38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Example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Simplified version of [1]:</a:t>
            </a:r>
          </a:p>
          <a:p>
            <a:pPr marL="4094162" lvl="8" indent="-285750">
              <a:buFont typeface="Arial" pitchFamily="34" charset="0"/>
              <a:buChar char="•"/>
            </a:pPr>
            <a:r>
              <a:rPr lang="en-GB" dirty="0" smtClean="0"/>
              <a:t>Management of participants</a:t>
            </a:r>
          </a:p>
          <a:p>
            <a:pPr marL="4094162" lvl="8" indent="-285750">
              <a:buFont typeface="Arial" pitchFamily="34" charset="0"/>
              <a:buChar char="•"/>
            </a:pPr>
            <a:r>
              <a:rPr lang="en-GB" dirty="0" smtClean="0"/>
              <a:t>Submission of papers and reviews</a:t>
            </a:r>
          </a:p>
          <a:p>
            <a:pPr marL="4094162" lvl="8" indent="-285750">
              <a:buFont typeface="Arial" pitchFamily="34" charset="0"/>
              <a:buChar char="•"/>
            </a:pPr>
            <a:r>
              <a:rPr lang="en-GB" dirty="0" smtClean="0"/>
              <a:t>Online discussions</a:t>
            </a:r>
          </a:p>
          <a:p>
            <a:pPr marL="4094162" lvl="8" indent="-285750">
              <a:buFont typeface="Arial" pitchFamily="34" charset="0"/>
              <a:buChar char="•"/>
            </a:pPr>
            <a:r>
              <a:rPr lang="en-GB" dirty="0" smtClean="0"/>
              <a:t>Custom review forms</a:t>
            </a:r>
          </a:p>
          <a:p>
            <a:pPr marL="4094162" lvl="8" indent="-285750">
              <a:buFont typeface="Arial" pitchFamily="34" charset="0"/>
              <a:buChar char="•"/>
            </a:pPr>
            <a:r>
              <a:rPr lang="en-GB" dirty="0" smtClean="0"/>
              <a:t>Documentation of outcome</a:t>
            </a:r>
          </a:p>
          <a:p>
            <a:pPr marL="4094162" lvl="8" indent="-285750">
              <a:buFont typeface="Arial" pitchFamily="34" charset="0"/>
              <a:buChar char="•"/>
            </a:pPr>
            <a:r>
              <a:rPr lang="en-GB" dirty="0" smtClean="0"/>
              <a:t>Mailing to participants</a:t>
            </a:r>
          </a:p>
          <a:p>
            <a:pPr marL="642937" lvl="1" indent="-285750">
              <a:buFont typeface="Wingdings" pitchFamily="2" charset="2"/>
              <a:buChar char="Ø"/>
            </a:pPr>
            <a:endParaRPr lang="en-US" dirty="0" smtClean="0"/>
          </a:p>
          <a:p>
            <a:pPr marL="642937" lvl="1" indent="-285750">
              <a:buFont typeface="Wingdings" pitchFamily="2" charset="2"/>
              <a:buChar char="Ø"/>
            </a:pPr>
            <a:r>
              <a:rPr lang="en-US" dirty="0" smtClean="0"/>
              <a:t>“</a:t>
            </a:r>
            <a:r>
              <a:rPr lang="en-US" dirty="0" err="1" smtClean="0"/>
              <a:t>EasyChair</a:t>
            </a:r>
            <a:r>
              <a:rPr lang="en-US" dirty="0" smtClean="0"/>
              <a:t> </a:t>
            </a:r>
            <a:r>
              <a:rPr lang="en-US" dirty="0"/>
              <a:t>was designed to help conference </a:t>
            </a:r>
            <a:r>
              <a:rPr lang="en-US" dirty="0" err="1"/>
              <a:t>organisers</a:t>
            </a:r>
            <a:r>
              <a:rPr lang="en-US" dirty="0"/>
              <a:t> to cope with the complexity of the refereeing </a:t>
            </a:r>
            <a:r>
              <a:rPr lang="en-US" dirty="0" smtClean="0"/>
              <a:t>process” [2]</a:t>
            </a:r>
            <a:endParaRPr lang="en-GB" dirty="0"/>
          </a:p>
          <a:p>
            <a:pPr marL="642937" lvl="1" indent="-285750">
              <a:buFont typeface="Arial" pitchFamily="34" charset="0"/>
              <a:buChar char="•"/>
            </a:pPr>
            <a:endParaRPr lang="en-GB" dirty="0" smtClean="0"/>
          </a:p>
          <a:p>
            <a:pPr marL="642937" lvl="1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Objects to </a:t>
            </a:r>
            <a:r>
              <a:rPr lang="en-GB" dirty="0" smtClean="0"/>
              <a:t>manage</a:t>
            </a:r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1731293"/>
            <a:ext cx="3771429" cy="1193651"/>
          </a:xfrm>
          <a:prstGeom prst="rect">
            <a:avLst/>
          </a:prstGeom>
        </p:spPr>
      </p:pic>
      <p:graphicFrame>
        <p:nvGraphicFramePr>
          <p:cNvPr id="9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917875"/>
              </p:ext>
            </p:extLst>
          </p:nvPr>
        </p:nvGraphicFramePr>
        <p:xfrm>
          <a:off x="1303732" y="5160796"/>
          <a:ext cx="2296160" cy="11125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148080"/>
                <a:gridCol w="114808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Types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/>
                        <a:t>Paper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/>
                        <a:t>Participant</a:t>
                      </a:r>
                      <a:endParaRPr lang="en-US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Conference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904148" y="6024337"/>
            <a:ext cx="3105337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100" dirty="0"/>
              <a:t>[1] </a:t>
            </a:r>
            <a:r>
              <a:rPr lang="en-GB" sz="1100" dirty="0">
                <a:hlinkClick r:id="rId4"/>
              </a:rPr>
              <a:t>http://www.easychair.org/images/logoEC.gif</a:t>
            </a:r>
            <a:endParaRPr lang="en-GB" sz="1100" dirty="0"/>
          </a:p>
          <a:p>
            <a:r>
              <a:rPr lang="en-GB" sz="1100" dirty="0" smtClean="0"/>
              <a:t>[2] </a:t>
            </a:r>
            <a:r>
              <a:rPr lang="de-DE" sz="1100" dirty="0">
                <a:hlinkClick r:id="rId5"/>
              </a:rPr>
              <a:t>http://www.easychair.org/</a:t>
            </a:r>
            <a:endParaRPr lang="en-GB" sz="1100" dirty="0" smtClean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1709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EasyChair</a:t>
            </a:r>
            <a:r>
              <a:rPr lang="en-US" dirty="0"/>
              <a:t> D</a:t>
            </a:r>
            <a:r>
              <a:rPr lang="en-US" dirty="0" smtClean="0"/>
              <a:t>emo: Paper Attributes</a:t>
            </a:r>
            <a:endParaRPr lang="en-GB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3" y="981075"/>
            <a:ext cx="7718311" cy="540067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8" name="Rechteckige Legende 7"/>
          <p:cNvSpPr/>
          <p:nvPr/>
        </p:nvSpPr>
        <p:spPr bwMode="auto">
          <a:xfrm>
            <a:off x="1043608" y="5481228"/>
            <a:ext cx="1332148" cy="846295"/>
          </a:xfrm>
          <a:prstGeom prst="wedgeRectCallout">
            <a:avLst>
              <a:gd name="adj1" fmla="val 65706"/>
              <a:gd name="adj2" fmla="val 2083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‘Review’ set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=&gt;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state ‘reviewed’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627784" y="2492896"/>
            <a:ext cx="5688632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i="1" dirty="0" smtClean="0">
                <a:latin typeface="Arial" pitchFamily="34" charset="0"/>
              </a:rPr>
              <a:t>25.11.2013</a:t>
            </a:r>
          </a:p>
          <a:p>
            <a:pPr>
              <a:lnSpc>
                <a:spcPct val="150000"/>
              </a:lnSpc>
            </a:pPr>
            <a:r>
              <a:rPr lang="en-GB" sz="1200" b="1" dirty="0" smtClean="0">
                <a:latin typeface="Arial" pitchFamily="34" charset="0"/>
              </a:rPr>
              <a:t>Review available!</a:t>
            </a:r>
          </a:p>
          <a:p>
            <a:pPr>
              <a:lnSpc>
                <a:spcPct val="150000"/>
              </a:lnSpc>
            </a:pPr>
            <a:endParaRPr lang="en-GB" sz="1200" i="1" dirty="0">
              <a:latin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i="1" dirty="0" smtClean="0">
                <a:latin typeface="Arial" pitchFamily="34" charset="0"/>
              </a:rPr>
              <a:t>22.11.2013</a:t>
            </a:r>
          </a:p>
          <a:p>
            <a:pPr>
              <a:lnSpc>
                <a:spcPct val="150000"/>
              </a:lnSpc>
            </a:pPr>
            <a:r>
              <a:rPr lang="en-GB" sz="1200" b="1" dirty="0" smtClean="0">
                <a:latin typeface="Arial" pitchFamily="34" charset="0"/>
              </a:rPr>
              <a:t>Final version of paper is online!</a:t>
            </a:r>
          </a:p>
          <a:p>
            <a:pPr>
              <a:lnSpc>
                <a:spcPct val="150000"/>
              </a:lnSpc>
            </a:pPr>
            <a:r>
              <a:rPr lang="en-GB" sz="1200" dirty="0" smtClean="0">
                <a:latin typeface="Arial" pitchFamily="34" charset="0"/>
              </a:rPr>
              <a:t>Dear Reviewers,</a:t>
            </a:r>
          </a:p>
          <a:p>
            <a:pPr>
              <a:lnSpc>
                <a:spcPct val="150000"/>
              </a:lnSpc>
            </a:pPr>
            <a:r>
              <a:rPr lang="en-GB" sz="1200" dirty="0" smtClean="0">
                <a:latin typeface="Arial" pitchFamily="34" charset="0"/>
              </a:rPr>
              <a:t>I have uploaded the latest .</a:t>
            </a:r>
            <a:r>
              <a:rPr lang="en-GB" sz="1200" dirty="0" err="1" smtClean="0">
                <a:latin typeface="Arial" pitchFamily="34" charset="0"/>
              </a:rPr>
              <a:t>pdf</a:t>
            </a:r>
            <a:r>
              <a:rPr lang="en-GB" sz="1200" dirty="0" smtClean="0">
                <a:latin typeface="Arial" pitchFamily="34" charset="0"/>
              </a:rPr>
              <a:t>. The last two sections have been revised and partly rewritten.</a:t>
            </a:r>
          </a:p>
        </p:txBody>
      </p:sp>
    </p:spTree>
    <p:extLst>
      <p:ext uri="{BB962C8B-B14F-4D97-AF65-F5344CB8AC3E}">
        <p14:creationId xmlns:p14="http://schemas.microsoft.com/office/powerpoint/2010/main" val="1826373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EasyChair</a:t>
            </a:r>
            <a:r>
              <a:rPr lang="en-US" dirty="0"/>
              <a:t> D</a:t>
            </a:r>
            <a:r>
              <a:rPr lang="en-US" dirty="0" smtClean="0"/>
              <a:t>emo: Paper Lifecycle</a:t>
            </a:r>
            <a:endParaRPr lang="en-GB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3" y="981075"/>
            <a:ext cx="7718312" cy="540067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8" name="Rechteckige Legende 7"/>
          <p:cNvSpPr/>
          <p:nvPr/>
        </p:nvSpPr>
        <p:spPr bwMode="auto">
          <a:xfrm>
            <a:off x="2951820" y="2822928"/>
            <a:ext cx="1080120" cy="630271"/>
          </a:xfrm>
          <a:prstGeom prst="wedgeRectCallout">
            <a:avLst>
              <a:gd name="adj1" fmla="val -20833"/>
              <a:gd name="adj2" fmla="val 8047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None of the others</a:t>
            </a:r>
          </a:p>
        </p:txBody>
      </p:sp>
      <p:sp>
        <p:nvSpPr>
          <p:cNvPr id="9" name="Rechteckige Legende 8"/>
          <p:cNvSpPr/>
          <p:nvPr/>
        </p:nvSpPr>
        <p:spPr bwMode="auto">
          <a:xfrm>
            <a:off x="4230304" y="2204462"/>
            <a:ext cx="1080120" cy="630271"/>
          </a:xfrm>
          <a:prstGeom prst="wedgeRectCallout">
            <a:avLst>
              <a:gd name="adj1" fmla="val -20034"/>
              <a:gd name="adj2" fmla="val 18175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pdf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has been uploaded</a:t>
            </a:r>
          </a:p>
        </p:txBody>
      </p:sp>
      <p:sp>
        <p:nvSpPr>
          <p:cNvPr id="10" name="Rechteckige Legende 9"/>
          <p:cNvSpPr/>
          <p:nvPr/>
        </p:nvSpPr>
        <p:spPr bwMode="auto">
          <a:xfrm>
            <a:off x="5501486" y="1448780"/>
            <a:ext cx="1326968" cy="734607"/>
          </a:xfrm>
          <a:prstGeom prst="wedgeRectCallout">
            <a:avLst>
              <a:gd name="adj1" fmla="val -12382"/>
              <a:gd name="adj2" fmla="val 21904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‘Revoke-Date’ attribute set to a date (in the past)</a:t>
            </a:r>
          </a:p>
        </p:txBody>
      </p:sp>
      <p:sp>
        <p:nvSpPr>
          <p:cNvPr id="11" name="Rechteckige Legende 10"/>
          <p:cNvSpPr/>
          <p:nvPr/>
        </p:nvSpPr>
        <p:spPr bwMode="auto">
          <a:xfrm>
            <a:off x="1851174" y="4104810"/>
            <a:ext cx="1080120" cy="630271"/>
          </a:xfrm>
          <a:prstGeom prst="wedgeRectCallout">
            <a:avLst>
              <a:gd name="adj1" fmla="val 225152"/>
              <a:gd name="adj2" fmla="val -6165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‘Decision’ attribute set to ‘accepted’</a:t>
            </a:r>
          </a:p>
        </p:txBody>
      </p:sp>
      <p:sp>
        <p:nvSpPr>
          <p:cNvPr id="12" name="Rechteckige Legende 11"/>
          <p:cNvSpPr/>
          <p:nvPr/>
        </p:nvSpPr>
        <p:spPr bwMode="auto">
          <a:xfrm>
            <a:off x="7383585" y="3969060"/>
            <a:ext cx="1080120" cy="630271"/>
          </a:xfrm>
          <a:prstGeom prst="wedgeRectCallout">
            <a:avLst>
              <a:gd name="adj1" fmla="val -154634"/>
              <a:gd name="adj2" fmla="val -372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‘Decision’ attribute set to ‘rejected’</a:t>
            </a:r>
          </a:p>
        </p:txBody>
      </p:sp>
      <p:sp>
        <p:nvSpPr>
          <p:cNvPr id="13" name="Rechteckige Legende 12"/>
          <p:cNvSpPr/>
          <p:nvPr/>
        </p:nvSpPr>
        <p:spPr bwMode="auto">
          <a:xfrm>
            <a:off x="7128284" y="5013176"/>
            <a:ext cx="1234496" cy="630271"/>
          </a:xfrm>
          <a:prstGeom prst="wedgeRectCallout">
            <a:avLst>
              <a:gd name="adj1" fmla="val -90711"/>
              <a:gd name="adj2" fmla="val -12187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‘Rebuttal-Date’ attribute set and in past</a:t>
            </a:r>
          </a:p>
        </p:txBody>
      </p:sp>
      <p:sp>
        <p:nvSpPr>
          <p:cNvPr id="14" name="Rechteckige Legende 13"/>
          <p:cNvSpPr/>
          <p:nvPr/>
        </p:nvSpPr>
        <p:spPr bwMode="auto">
          <a:xfrm>
            <a:off x="7020272" y="2462754"/>
            <a:ext cx="1215752" cy="630271"/>
          </a:xfrm>
          <a:prstGeom prst="wedgeRectCallout">
            <a:avLst>
              <a:gd name="adj1" fmla="val -127715"/>
              <a:gd name="adj2" fmla="val 13792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‘Review’ attribute set to another page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9422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</a:t>
            </a:r>
            <a:r>
              <a:rPr lang="en-US" dirty="0"/>
              <a:t>P</a:t>
            </a:r>
            <a:r>
              <a:rPr lang="en-US" dirty="0" smtClean="0"/>
              <a:t>resentation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0" y="3609020"/>
            <a:ext cx="914400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From </a:t>
            </a:r>
            <a:r>
              <a:rPr lang="en-US" b="1" dirty="0" err="1" smtClean="0"/>
              <a:t>Taylorism</a:t>
            </a:r>
            <a:r>
              <a:rPr lang="en-US" b="1" dirty="0" smtClean="0"/>
              <a:t> to Knowledge Work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Requirements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Framework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Review </a:t>
            </a:r>
            <a:r>
              <a:rPr lang="en-US" b="1" dirty="0"/>
              <a:t>p</a:t>
            </a:r>
            <a:r>
              <a:rPr lang="en-US" b="1" dirty="0" smtClean="0"/>
              <a:t>rocess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Future </a:t>
            </a:r>
            <a:r>
              <a:rPr lang="en-US" b="1" dirty="0"/>
              <a:t>s</a:t>
            </a:r>
            <a:r>
              <a:rPr lang="en-US" b="1" dirty="0" smtClean="0"/>
              <a:t>teps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Literature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2350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Discussion/Future </a:t>
            </a:r>
            <a:r>
              <a:rPr lang="en-GB" dirty="0"/>
              <a:t>S</a:t>
            </a:r>
            <a:r>
              <a:rPr lang="en-GB" dirty="0" smtClean="0"/>
              <a:t>teps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Learnings from Thesis</a:t>
            </a:r>
          </a:p>
          <a:p>
            <a:pPr marL="642937" lvl="1" indent="-285750">
              <a:buFont typeface="Arial" pitchFamily="34" charset="0"/>
              <a:buChar char="•"/>
            </a:pPr>
            <a:r>
              <a:rPr lang="en-GB" dirty="0" smtClean="0"/>
              <a:t>It can be modelled graphically!</a:t>
            </a:r>
          </a:p>
          <a:p>
            <a:pPr marL="642937" lvl="1" indent="-285750">
              <a:buFont typeface="Arial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Bringing together two worlds: Wikis and BPM  Basis for framework with more flexible actions</a:t>
            </a:r>
          </a:p>
          <a:p>
            <a:pPr marL="642937" lvl="1" indent="-285750">
              <a:buFont typeface="Arial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Further, practical evaluation necessary, e.g. innovation process at		 or scenario planning at</a:t>
            </a:r>
          </a:p>
          <a:p>
            <a:pPr marL="642937" lvl="1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Future steps</a:t>
            </a:r>
          </a:p>
          <a:p>
            <a:pPr marL="642937" lvl="1" indent="-285750">
              <a:buFont typeface="Arial" pitchFamily="34" charset="0"/>
              <a:buChar char="•"/>
            </a:pPr>
            <a:r>
              <a:rPr lang="en-GB" dirty="0" smtClean="0"/>
              <a:t>User-definable actions</a:t>
            </a:r>
          </a:p>
          <a:p>
            <a:pPr marL="909637" lvl="2" indent="-285750">
              <a:buFont typeface="Arial" pitchFamily="34" charset="0"/>
              <a:buChar char="•"/>
            </a:pPr>
            <a:r>
              <a:rPr lang="en-GB" dirty="0" smtClean="0"/>
              <a:t>Perspicuous designation</a:t>
            </a:r>
          </a:p>
          <a:p>
            <a:pPr marL="909637" lvl="2" indent="-285750">
              <a:buFont typeface="Arial" pitchFamily="34" charset="0"/>
              <a:buChar char="•"/>
            </a:pPr>
            <a:r>
              <a:rPr lang="en-GB" dirty="0" smtClean="0"/>
              <a:t>Necessary and possible input</a:t>
            </a:r>
          </a:p>
          <a:p>
            <a:pPr marL="909637" lvl="2" indent="-285750">
              <a:buFont typeface="Arial" pitchFamily="34" charset="0"/>
              <a:buChar char="•"/>
            </a:pPr>
            <a:r>
              <a:rPr lang="en-GB" dirty="0" smtClean="0"/>
              <a:t>Intuitive visualization of input forms</a:t>
            </a:r>
          </a:p>
          <a:p>
            <a:pPr marL="909637" lvl="2" indent="-285750">
              <a:buFont typeface="Arial" pitchFamily="34" charset="0"/>
              <a:buChar char="•"/>
            </a:pPr>
            <a:r>
              <a:rPr lang="en-GB" dirty="0" smtClean="0"/>
              <a:t>Persistence</a:t>
            </a:r>
          </a:p>
          <a:p>
            <a:pPr marL="909637" lvl="2" indent="-285750">
              <a:buFont typeface="Arial" pitchFamily="34" charset="0"/>
              <a:buChar char="•"/>
            </a:pPr>
            <a:r>
              <a:rPr lang="en-GB" dirty="0" smtClean="0"/>
              <a:t>Application/checking</a:t>
            </a:r>
          </a:p>
          <a:p>
            <a:pPr marL="909637" lvl="2" indent="-285750">
              <a:buFont typeface="Arial" pitchFamily="34" charset="0"/>
              <a:buChar char="•"/>
            </a:pPr>
            <a:endParaRPr lang="en-GB" dirty="0"/>
          </a:p>
          <a:p>
            <a:pPr marL="642937" lvl="1" indent="-285750">
              <a:buFont typeface="Arial" pitchFamily="34" charset="0"/>
              <a:buChar char="•"/>
            </a:pPr>
            <a:r>
              <a:rPr lang="en-GB" dirty="0" smtClean="0"/>
              <a:t>Interfaces</a:t>
            </a:r>
          </a:p>
          <a:p>
            <a:pPr marL="909637" lvl="2" indent="-285750">
              <a:buFont typeface="Arial" pitchFamily="34" charset="0"/>
              <a:buChar char="•"/>
            </a:pPr>
            <a:r>
              <a:rPr lang="en-GB" dirty="0" smtClean="0"/>
              <a:t>Integrate other applications into </a:t>
            </a:r>
            <a:r>
              <a:rPr lang="en-GB" dirty="0" err="1" smtClean="0"/>
              <a:t>ModelWiki</a:t>
            </a:r>
            <a:endParaRPr lang="en-GB" dirty="0" smtClean="0"/>
          </a:p>
          <a:p>
            <a:pPr marL="909637" lvl="2" indent="-285750">
              <a:buFont typeface="Arial" pitchFamily="34" charset="0"/>
              <a:buChar char="•"/>
            </a:pPr>
            <a:r>
              <a:rPr lang="en-GB" dirty="0" smtClean="0"/>
              <a:t>Offer interface to access </a:t>
            </a:r>
            <a:r>
              <a:rPr lang="en-GB" dirty="0" err="1" smtClean="0"/>
              <a:t>ModelWiki</a:t>
            </a:r>
            <a:r>
              <a:rPr lang="en-GB" dirty="0" smtClean="0"/>
              <a:t> through other applications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20888"/>
            <a:ext cx="1908212" cy="33117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7" y="2132857"/>
            <a:ext cx="1131555" cy="288032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4023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</a:t>
            </a:r>
            <a:r>
              <a:rPr lang="en-US" dirty="0"/>
              <a:t>p</a:t>
            </a:r>
            <a:r>
              <a:rPr lang="en-US" dirty="0" smtClean="0"/>
              <a:t>resentation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0" y="4257092"/>
            <a:ext cx="914400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From </a:t>
            </a:r>
            <a:r>
              <a:rPr lang="en-US" b="1" dirty="0" err="1" smtClean="0"/>
              <a:t>taylorism</a:t>
            </a:r>
            <a:r>
              <a:rPr lang="en-US" b="1" dirty="0" smtClean="0"/>
              <a:t> to knowledge work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Requirements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Framework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Review </a:t>
            </a:r>
            <a:r>
              <a:rPr lang="en-US" b="1" dirty="0"/>
              <a:t>p</a:t>
            </a:r>
            <a:r>
              <a:rPr lang="en-US" b="1" dirty="0" smtClean="0"/>
              <a:t>rocess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Future </a:t>
            </a:r>
            <a:r>
              <a:rPr lang="en-US" b="1" dirty="0"/>
              <a:t>s</a:t>
            </a:r>
            <a:r>
              <a:rPr lang="en-US" b="1" dirty="0" smtClean="0"/>
              <a:t>teps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Literature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3920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M. </a:t>
            </a:r>
            <a:r>
              <a:rPr lang="en-US" b="1" dirty="0" err="1"/>
              <a:t>Brambilla</a:t>
            </a:r>
            <a:r>
              <a:rPr lang="en-US" b="1" dirty="0"/>
              <a:t>, P. </a:t>
            </a:r>
            <a:r>
              <a:rPr lang="en-US" b="1" dirty="0" err="1"/>
              <a:t>Fraternali</a:t>
            </a:r>
            <a:r>
              <a:rPr lang="en-US" b="1" dirty="0"/>
              <a:t>, and C. K. </a:t>
            </a:r>
            <a:r>
              <a:rPr lang="en-US" b="1" dirty="0" err="1"/>
              <a:t>Vaca</a:t>
            </a:r>
            <a:r>
              <a:rPr lang="en-US" b="1" dirty="0"/>
              <a:t> Ruiz</a:t>
            </a:r>
            <a:r>
              <a:rPr lang="en-US" dirty="0"/>
              <a:t>. Combining social web and BPM </a:t>
            </a:r>
            <a:r>
              <a:rPr lang="en-US" dirty="0" smtClean="0"/>
              <a:t>for improving </a:t>
            </a:r>
            <a:r>
              <a:rPr lang="en-US" dirty="0"/>
              <a:t>enterprise performances, page 223. Association for Computing </a:t>
            </a:r>
            <a:r>
              <a:rPr lang="en-US" dirty="0" smtClean="0"/>
              <a:t>Machinery</a:t>
            </a:r>
            <a:r>
              <a:rPr lang="en-US" dirty="0"/>
              <a:t>, 2012.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C</a:t>
            </a:r>
            <a:r>
              <a:rPr lang="en-US" b="1" dirty="0"/>
              <a:t>. M. </a:t>
            </a:r>
            <a:r>
              <a:rPr lang="en-US" b="1" dirty="0" err="1"/>
              <a:t>Chiao</a:t>
            </a:r>
            <a:r>
              <a:rPr lang="en-US" b="1" dirty="0"/>
              <a:t>, V. </a:t>
            </a:r>
            <a:r>
              <a:rPr lang="en-US" b="1" dirty="0" err="1"/>
              <a:t>Künzle</a:t>
            </a:r>
            <a:r>
              <a:rPr lang="en-US" b="1" dirty="0"/>
              <a:t>, and M. Reichert</a:t>
            </a:r>
            <a:r>
              <a:rPr lang="en-US" dirty="0"/>
              <a:t>. Schema Evolution in Object and </a:t>
            </a:r>
            <a:r>
              <a:rPr lang="en-US" dirty="0" smtClean="0"/>
              <a:t>Process-Aware </a:t>
            </a:r>
            <a:r>
              <a:rPr lang="en-US" dirty="0"/>
              <a:t>Information Systems: Issues and </a:t>
            </a:r>
            <a:r>
              <a:rPr lang="en-US" dirty="0" smtClean="0"/>
              <a:t>Challenges</a:t>
            </a:r>
            <a:r>
              <a:rPr lang="en-US" dirty="0"/>
              <a:t>. Springer-</a:t>
            </a:r>
            <a:r>
              <a:rPr lang="en-US" dirty="0" err="1"/>
              <a:t>Verlag</a:t>
            </a:r>
            <a:r>
              <a:rPr lang="en-US" dirty="0"/>
              <a:t>, 2013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/>
              <a:t>T. </a:t>
            </a:r>
            <a:r>
              <a:rPr lang="en-US" b="1" dirty="0" err="1"/>
              <a:t>Dollmann</a:t>
            </a:r>
            <a:r>
              <a:rPr lang="en-US" b="1" dirty="0"/>
              <a:t>, C. </a:t>
            </a:r>
            <a:r>
              <a:rPr lang="en-US" b="1" dirty="0" err="1"/>
              <a:t>Houy</a:t>
            </a:r>
            <a:r>
              <a:rPr lang="en-US" b="1" dirty="0"/>
              <a:t>, P. </a:t>
            </a:r>
            <a:r>
              <a:rPr lang="en-US" b="1" dirty="0" err="1"/>
              <a:t>Fettke</a:t>
            </a:r>
            <a:r>
              <a:rPr lang="en-US" b="1" dirty="0"/>
              <a:t>, and P. Loos</a:t>
            </a:r>
            <a:r>
              <a:rPr lang="en-US" dirty="0"/>
              <a:t>. Collaborative Business Process </a:t>
            </a:r>
            <a:r>
              <a:rPr lang="en-US" dirty="0" smtClean="0"/>
              <a:t>Modeling with </a:t>
            </a:r>
            <a:r>
              <a:rPr lang="en-US" dirty="0" err="1"/>
              <a:t>CoMoMod</a:t>
            </a:r>
            <a:r>
              <a:rPr lang="en-US" dirty="0"/>
              <a:t> - A Toolkit for Model Integration in Distributed Cooperation </a:t>
            </a:r>
            <a:r>
              <a:rPr lang="en-US" dirty="0" smtClean="0"/>
              <a:t>Environments</a:t>
            </a:r>
            <a:r>
              <a:rPr lang="en-US" dirty="0"/>
              <a:t>, pages 217–222. Institute of Electrical and Electronics Engineers, Jun 2011.</a:t>
            </a:r>
          </a:p>
          <a:p>
            <a:endParaRPr lang="en-US" dirty="0" smtClean="0"/>
          </a:p>
          <a:p>
            <a:r>
              <a:rPr lang="en-US" b="1" dirty="0" smtClean="0"/>
              <a:t>M</a:t>
            </a:r>
            <a:r>
              <a:rPr lang="en-US" b="1" dirty="0"/>
              <a:t>. </a:t>
            </a:r>
            <a:r>
              <a:rPr lang="en-US" b="1" dirty="0" err="1"/>
              <a:t>Hauder</a:t>
            </a:r>
            <a:r>
              <a:rPr lang="en-US" dirty="0"/>
              <a:t>. Bridging the gap between social software and business process </a:t>
            </a:r>
            <a:r>
              <a:rPr lang="en-US" dirty="0" smtClean="0"/>
              <a:t>management: A </a:t>
            </a:r>
            <a:r>
              <a:rPr lang="en-US" dirty="0"/>
              <a:t>research agenda: Doctoral consortium paper, pages 1–6. Institute of Electrical </a:t>
            </a:r>
            <a:r>
              <a:rPr lang="en-US" dirty="0" smtClean="0"/>
              <a:t>and Electronics </a:t>
            </a:r>
            <a:r>
              <a:rPr lang="en-US" dirty="0"/>
              <a:t>Engineers, May 2013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/>
              <a:t>V. </a:t>
            </a:r>
            <a:r>
              <a:rPr lang="en-US" b="1" dirty="0" err="1"/>
              <a:t>Künzle</a:t>
            </a:r>
            <a:r>
              <a:rPr lang="en-US" b="1" dirty="0"/>
              <a:t> and M. Reichert</a:t>
            </a:r>
            <a:r>
              <a:rPr lang="en-US" dirty="0"/>
              <a:t>. </a:t>
            </a:r>
            <a:r>
              <a:rPr lang="en-US" dirty="0" err="1"/>
              <a:t>PHILharmonicFlows</a:t>
            </a:r>
            <a:r>
              <a:rPr lang="en-US" dirty="0"/>
              <a:t>: towards a framework for </a:t>
            </a:r>
            <a:r>
              <a:rPr lang="en-US" dirty="0" smtClean="0"/>
              <a:t>object-aware </a:t>
            </a:r>
            <a:r>
              <a:rPr lang="en-US" dirty="0"/>
              <a:t>process management. Journal of Software Maintenance and Evolution: </a:t>
            </a:r>
            <a:r>
              <a:rPr lang="en-US" dirty="0" smtClean="0"/>
              <a:t>Research </a:t>
            </a:r>
            <a:r>
              <a:rPr lang="en-US" dirty="0"/>
              <a:t>and Practice, 23(4):205–244, Jun 2011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G. Neumann and S. </a:t>
            </a:r>
            <a:r>
              <a:rPr lang="en-US" b="1" dirty="0" err="1"/>
              <a:t>Erol</a:t>
            </a:r>
            <a:r>
              <a:rPr lang="en-US" dirty="0"/>
              <a:t>. From a Social Wiki to a Social Workflow System. </a:t>
            </a:r>
            <a:r>
              <a:rPr lang="en-US" dirty="0" smtClean="0"/>
              <a:t>Springer-</a:t>
            </a:r>
            <a:r>
              <a:rPr lang="en-US" dirty="0" err="1" smtClean="0"/>
              <a:t>Verlag</a:t>
            </a:r>
            <a:r>
              <a:rPr lang="en-US" dirty="0"/>
              <a:t>, 2009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R. Schmidt and S. </a:t>
            </a:r>
            <a:r>
              <a:rPr lang="en-US" b="1" dirty="0" err="1"/>
              <a:t>Nurcan</a:t>
            </a:r>
            <a:r>
              <a:rPr lang="en-US" dirty="0"/>
              <a:t>. BPM and Social Software. Springer-</a:t>
            </a:r>
            <a:r>
              <a:rPr lang="en-US" dirty="0" err="1"/>
              <a:t>Verlag</a:t>
            </a:r>
            <a:r>
              <a:rPr lang="en-US" dirty="0"/>
              <a:t>, 2009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W. van </a:t>
            </a:r>
            <a:r>
              <a:rPr lang="en-US" b="1" dirty="0" err="1"/>
              <a:t>Osch</a:t>
            </a:r>
            <a:r>
              <a:rPr lang="en-US" b="1" dirty="0"/>
              <a:t> and C. K. </a:t>
            </a:r>
            <a:r>
              <a:rPr lang="en-US" b="1" dirty="0" err="1"/>
              <a:t>Coursaris</a:t>
            </a:r>
            <a:r>
              <a:rPr lang="en-US" dirty="0"/>
              <a:t>. Organizational Social Media: A </a:t>
            </a:r>
            <a:r>
              <a:rPr lang="en-US" dirty="0" smtClean="0"/>
              <a:t>Comprehensive Framework </a:t>
            </a:r>
            <a:r>
              <a:rPr lang="en-US" dirty="0"/>
              <a:t>and Research Agenda, pages 700–707. Institute of Electrical and </a:t>
            </a:r>
            <a:r>
              <a:rPr lang="en-US" dirty="0" smtClean="0"/>
              <a:t>Electronics </a:t>
            </a:r>
            <a:r>
              <a:rPr lang="en-US" dirty="0"/>
              <a:t>Engineers, Jan 2013.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0107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Maurice Laboureur	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dirty="0" smtClean="0"/>
              <a:t>Maurice.Laboureur@gmail.com</a:t>
            </a:r>
            <a:endParaRPr lang="en-US" sz="12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17132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matthes@in.tum.de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Thank you for your Attention.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form settings and cut &amp; paste forms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F6F9-0731-40B4-89E9-684A2C5BBDDF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31" name="Rechteck 30"/>
          <p:cNvSpPr/>
          <p:nvPr/>
        </p:nvSpPr>
        <p:spPr bwMode="auto">
          <a:xfrm>
            <a:off x="323528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Fast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 1</a:t>
            </a:r>
          </a:p>
        </p:txBody>
      </p:sp>
      <p:sp>
        <p:nvSpPr>
          <p:cNvPr id="32" name="Rechteck 31"/>
          <p:cNvSpPr/>
          <p:nvPr/>
        </p:nvSpPr>
        <p:spPr bwMode="auto">
          <a:xfrm>
            <a:off x="1515835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Fast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 2</a:t>
            </a:r>
          </a:p>
        </p:txBody>
      </p:sp>
      <p:sp>
        <p:nvSpPr>
          <p:cNvPr id="33" name="Rechteck 32"/>
          <p:cNvSpPr/>
          <p:nvPr/>
        </p:nvSpPr>
        <p:spPr bwMode="auto">
          <a:xfrm>
            <a:off x="2708142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Fast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 3</a:t>
            </a:r>
          </a:p>
        </p:txBody>
      </p:sp>
      <p:sp>
        <p:nvSpPr>
          <p:cNvPr id="34" name="Rechteck 33"/>
          <p:cNvSpPr/>
          <p:nvPr/>
        </p:nvSpPr>
        <p:spPr bwMode="auto">
          <a:xfrm>
            <a:off x="3900449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Fast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 4</a:t>
            </a:r>
          </a:p>
        </p:txBody>
      </p:sp>
      <p:sp>
        <p:nvSpPr>
          <p:cNvPr id="35" name="Rechteck 34"/>
          <p:cNvSpPr/>
          <p:nvPr/>
        </p:nvSpPr>
        <p:spPr bwMode="auto">
          <a:xfrm>
            <a:off x="5092756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Fast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 5</a:t>
            </a:r>
          </a:p>
        </p:txBody>
      </p:sp>
      <p:sp>
        <p:nvSpPr>
          <p:cNvPr id="36" name="Rechteck 35"/>
          <p:cNvSpPr/>
          <p:nvPr/>
        </p:nvSpPr>
        <p:spPr bwMode="auto">
          <a:xfrm>
            <a:off x="6285063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Fast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 6</a:t>
            </a:r>
          </a:p>
        </p:txBody>
      </p:sp>
      <p:sp>
        <p:nvSpPr>
          <p:cNvPr id="37" name="Rechteck 36"/>
          <p:cNvSpPr/>
          <p:nvPr/>
        </p:nvSpPr>
        <p:spPr bwMode="auto">
          <a:xfrm>
            <a:off x="7477372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Fast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 6</a:t>
            </a:r>
          </a:p>
        </p:txBody>
      </p:sp>
      <p:grpSp>
        <p:nvGrpSpPr>
          <p:cNvPr id="52" name="Gruppieren 51"/>
          <p:cNvGrpSpPr/>
          <p:nvPr/>
        </p:nvGrpSpPr>
        <p:grpSpPr>
          <a:xfrm>
            <a:off x="6151173" y="1234659"/>
            <a:ext cx="476257" cy="773624"/>
            <a:chOff x="420761" y="5013176"/>
            <a:chExt cx="476257" cy="773624"/>
          </a:xfrm>
        </p:grpSpPr>
        <p:sp>
          <p:nvSpPr>
            <p:cNvPr id="49" name="Kreis 48"/>
            <p:cNvSpPr/>
            <p:nvPr/>
          </p:nvSpPr>
          <p:spPr bwMode="auto">
            <a:xfrm>
              <a:off x="420761" y="5316470"/>
              <a:ext cx="476257" cy="470330"/>
            </a:xfrm>
            <a:prstGeom prst="pie">
              <a:avLst>
                <a:gd name="adj1" fmla="val 10799998"/>
                <a:gd name="adj2" fmla="val 1390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Ellipse 49"/>
            <p:cNvSpPr/>
            <p:nvPr/>
          </p:nvSpPr>
          <p:spPr bwMode="auto">
            <a:xfrm>
              <a:off x="480344" y="5013176"/>
              <a:ext cx="351671" cy="3721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Ellipse 50"/>
            <p:cNvSpPr/>
            <p:nvPr/>
          </p:nvSpPr>
          <p:spPr bwMode="auto">
            <a:xfrm>
              <a:off x="517775" y="5042389"/>
              <a:ext cx="281338" cy="2977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feld 40"/>
          <p:cNvSpPr txBox="1"/>
          <p:nvPr/>
        </p:nvSpPr>
        <p:spPr>
          <a:xfrm>
            <a:off x="251520" y="1536972"/>
            <a:ext cx="97975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Default </a:t>
            </a:r>
          </a:p>
          <a:p>
            <a:r>
              <a:rPr lang="en-US" dirty="0" smtClean="0">
                <a:latin typeface="Arial" pitchFamily="34" charset="0"/>
              </a:rPr>
              <a:t>Text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2259903" y="1404357"/>
            <a:ext cx="1732367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Default Rectangle</a:t>
            </a:r>
          </a:p>
        </p:txBody>
      </p:sp>
      <p:cxnSp>
        <p:nvCxnSpPr>
          <p:cNvPr id="44" name="Gerade Verbindung mit Pfeil 43"/>
          <p:cNvCxnSpPr>
            <a:stCxn id="41" idx="3"/>
            <a:endCxn id="42" idx="1"/>
          </p:cNvCxnSpPr>
          <p:nvPr/>
        </p:nvCxnSpPr>
        <p:spPr bwMode="auto">
          <a:xfrm>
            <a:off x="1231275" y="1860138"/>
            <a:ext cx="1028628" cy="141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1301805" y="1304764"/>
            <a:ext cx="85792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</a:rPr>
              <a:t>Default </a:t>
            </a:r>
          </a:p>
          <a:p>
            <a:pPr algn="ctr"/>
            <a:r>
              <a:rPr lang="en-US" sz="1200" dirty="0" smtClean="0">
                <a:latin typeface="Arial" pitchFamily="34" charset="0"/>
              </a:rPr>
              <a:t>Line Style</a:t>
            </a:r>
          </a:p>
        </p:txBody>
      </p:sp>
      <p:sp>
        <p:nvSpPr>
          <p:cNvPr id="46" name="Eingekerbter Richtungspfeil 45"/>
          <p:cNvSpPr/>
          <p:nvPr/>
        </p:nvSpPr>
        <p:spPr bwMode="auto">
          <a:xfrm>
            <a:off x="2291223" y="2504308"/>
            <a:ext cx="1704713" cy="672664"/>
          </a:xfrm>
          <a:prstGeom prst="chevron">
            <a:avLst>
              <a:gd name="adj" fmla="val 211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6065266" y="1949425"/>
            <a:ext cx="67197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User</a:t>
            </a:r>
          </a:p>
        </p:txBody>
      </p:sp>
      <p:sp>
        <p:nvSpPr>
          <p:cNvPr id="59" name="Abgerundetes Rechteck 58"/>
          <p:cNvSpPr/>
          <p:nvPr/>
        </p:nvSpPr>
        <p:spPr bwMode="auto">
          <a:xfrm>
            <a:off x="4073757" y="1404357"/>
            <a:ext cx="1811847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Default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Rounded R.</a:t>
            </a:r>
          </a:p>
        </p:txBody>
      </p:sp>
      <p:sp>
        <p:nvSpPr>
          <p:cNvPr id="67" name="Pfeil nach rechts 66"/>
          <p:cNvSpPr/>
          <p:nvPr/>
        </p:nvSpPr>
        <p:spPr bwMode="auto">
          <a:xfrm>
            <a:off x="4139952" y="2351125"/>
            <a:ext cx="1745652" cy="984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Arrow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7079716" y="1949425"/>
            <a:ext cx="73609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Store</a:t>
            </a:r>
          </a:p>
        </p:txBody>
      </p:sp>
      <p:sp>
        <p:nvSpPr>
          <p:cNvPr id="78" name="Flussdiagramm: Magnetplattenspeicher 77"/>
          <p:cNvSpPr/>
          <p:nvPr/>
        </p:nvSpPr>
        <p:spPr bwMode="auto">
          <a:xfrm>
            <a:off x="7128284" y="1342671"/>
            <a:ext cx="559873" cy="482251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hteckige Legende 78"/>
          <p:cNvSpPr/>
          <p:nvPr/>
        </p:nvSpPr>
        <p:spPr bwMode="auto">
          <a:xfrm>
            <a:off x="7477372" y="3554813"/>
            <a:ext cx="1080120" cy="630271"/>
          </a:xfrm>
          <a:prstGeom prst="wedgeRectCallout">
            <a:avLst>
              <a:gd name="adj1" fmla="val -20833"/>
              <a:gd name="adj2" fmla="val 8047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Explanation</a:t>
            </a:r>
          </a:p>
        </p:txBody>
      </p:sp>
      <p:sp>
        <p:nvSpPr>
          <p:cNvPr id="80" name="Rechteck 79"/>
          <p:cNvSpPr/>
          <p:nvPr/>
        </p:nvSpPr>
        <p:spPr bwMode="auto">
          <a:xfrm>
            <a:off x="323528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Fast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 1</a:t>
            </a:r>
          </a:p>
        </p:txBody>
      </p:sp>
      <p:sp>
        <p:nvSpPr>
          <p:cNvPr id="81" name="Rechteck 80"/>
          <p:cNvSpPr/>
          <p:nvPr/>
        </p:nvSpPr>
        <p:spPr bwMode="auto">
          <a:xfrm>
            <a:off x="1515835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Fast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 2</a:t>
            </a:r>
          </a:p>
        </p:txBody>
      </p:sp>
      <p:sp>
        <p:nvSpPr>
          <p:cNvPr id="82" name="Rechteck 81"/>
          <p:cNvSpPr/>
          <p:nvPr/>
        </p:nvSpPr>
        <p:spPr bwMode="auto">
          <a:xfrm>
            <a:off x="2708142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Fast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 3</a:t>
            </a:r>
          </a:p>
        </p:txBody>
      </p:sp>
      <p:sp>
        <p:nvSpPr>
          <p:cNvPr id="83" name="Rechteck 82"/>
          <p:cNvSpPr/>
          <p:nvPr/>
        </p:nvSpPr>
        <p:spPr bwMode="auto">
          <a:xfrm>
            <a:off x="3900449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Fast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 4</a:t>
            </a:r>
          </a:p>
        </p:txBody>
      </p:sp>
      <p:sp>
        <p:nvSpPr>
          <p:cNvPr id="84" name="Rechteck 83"/>
          <p:cNvSpPr/>
          <p:nvPr/>
        </p:nvSpPr>
        <p:spPr bwMode="auto">
          <a:xfrm>
            <a:off x="5092756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Fast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 5</a:t>
            </a:r>
          </a:p>
        </p:txBody>
      </p:sp>
      <p:sp>
        <p:nvSpPr>
          <p:cNvPr id="85" name="Rechteck 84"/>
          <p:cNvSpPr/>
          <p:nvPr/>
        </p:nvSpPr>
        <p:spPr bwMode="auto">
          <a:xfrm>
            <a:off x="6285063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Fast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 6</a:t>
            </a:r>
          </a:p>
        </p:txBody>
      </p:sp>
      <p:sp>
        <p:nvSpPr>
          <p:cNvPr id="86" name="Rechteck 85"/>
          <p:cNvSpPr/>
          <p:nvPr/>
        </p:nvSpPr>
        <p:spPr bwMode="auto">
          <a:xfrm>
            <a:off x="7477372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Fast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 6</a:t>
            </a:r>
          </a:p>
        </p:txBody>
      </p:sp>
      <p:sp>
        <p:nvSpPr>
          <p:cNvPr id="87" name="Würfel 86"/>
          <p:cNvSpPr/>
          <p:nvPr/>
        </p:nvSpPr>
        <p:spPr bwMode="auto">
          <a:xfrm>
            <a:off x="6052635" y="2488904"/>
            <a:ext cx="1635522" cy="688068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Box</a:t>
            </a:r>
          </a:p>
        </p:txBody>
      </p:sp>
      <p:sp>
        <p:nvSpPr>
          <p:cNvPr id="88" name="Gefaltete Ecke 87"/>
          <p:cNvSpPr/>
          <p:nvPr/>
        </p:nvSpPr>
        <p:spPr bwMode="auto">
          <a:xfrm>
            <a:off x="8155563" y="1234659"/>
            <a:ext cx="591193" cy="573342"/>
          </a:xfrm>
          <a:prstGeom prst="foldedCorner">
            <a:avLst>
              <a:gd name="adj" fmla="val 265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</a:t>
            </a:r>
          </a:p>
        </p:txBody>
      </p:sp>
      <p:sp>
        <p:nvSpPr>
          <p:cNvPr id="89" name="Textfeld 88"/>
          <p:cNvSpPr txBox="1"/>
          <p:nvPr/>
        </p:nvSpPr>
        <p:spPr>
          <a:xfrm>
            <a:off x="7833042" y="1949425"/>
            <a:ext cx="133882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Information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729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196752"/>
            <a:ext cx="4772044" cy="26864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/>
              <a:t>T</a:t>
            </a:r>
            <a:r>
              <a:rPr lang="en-US" dirty="0" err="1" smtClean="0"/>
              <a:t>aylorism</a:t>
            </a:r>
            <a:r>
              <a:rPr lang="en-US" dirty="0" smtClean="0"/>
              <a:t> to Knowledge Work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4"/>
          <a:srcRect t="11709" b="11709"/>
          <a:stretch>
            <a:fillRect/>
          </a:stretch>
        </p:blipFill>
        <p:spPr>
          <a:xfrm>
            <a:off x="647564" y="1052736"/>
            <a:ext cx="4212468" cy="263240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40" y="2888940"/>
            <a:ext cx="5029924" cy="3359832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3609020"/>
            <a:ext cx="3053916" cy="219882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367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Adaption of </a:t>
            </a:r>
            <a:r>
              <a:rPr lang="en-US" dirty="0" err="1" smtClean="0"/>
              <a:t>Informations</a:t>
            </a:r>
            <a:r>
              <a:rPr lang="en-US" dirty="0" smtClean="0"/>
              <a:t> Systems at Runtime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9" name="Pfeil nach links und rechts 8"/>
          <p:cNvSpPr/>
          <p:nvPr/>
        </p:nvSpPr>
        <p:spPr bwMode="auto">
          <a:xfrm>
            <a:off x="755576" y="1340768"/>
            <a:ext cx="7488832" cy="792088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esigned                     system interaction                  emergent</a:t>
            </a: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863588" y="2456892"/>
            <a:ext cx="1800200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tructured processes</a:t>
            </a: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2663788" y="2456892"/>
            <a:ext cx="1800200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dynamic process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4463988" y="2456892"/>
            <a:ext cx="1800200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ase management</a:t>
            </a: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6264188" y="2456892"/>
            <a:ext cx="1800200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 collaboration</a:t>
            </a:r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2112029822"/>
              </p:ext>
            </p:extLst>
          </p:nvPr>
        </p:nvGraphicFramePr>
        <p:xfrm>
          <a:off x="1115616" y="3248980"/>
          <a:ext cx="2581319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Pfeil nach rechts 30"/>
          <p:cNvSpPr/>
          <p:nvPr/>
        </p:nvSpPr>
        <p:spPr bwMode="auto">
          <a:xfrm>
            <a:off x="863588" y="5265204"/>
            <a:ext cx="3600400" cy="9721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</a:t>
            </a:r>
          </a:p>
        </p:txBody>
      </p:sp>
      <p:sp>
        <p:nvSpPr>
          <p:cNvPr id="32" name="Pfeil nach links 31"/>
          <p:cNvSpPr/>
          <p:nvPr/>
        </p:nvSpPr>
        <p:spPr bwMode="auto">
          <a:xfrm>
            <a:off x="4572000" y="5265204"/>
            <a:ext cx="3492388" cy="97210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1115616" y="4869160"/>
            <a:ext cx="3033440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</a:rPr>
              <a:t>Top down and industrialized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225418" y="4869160"/>
            <a:ext cx="2622946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</a:rPr>
              <a:t>Bottom up and adaptive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6192180" y="3681028"/>
            <a:ext cx="476257" cy="773624"/>
            <a:chOff x="420761" y="5013176"/>
            <a:chExt cx="476257" cy="773624"/>
          </a:xfrm>
        </p:grpSpPr>
        <p:sp>
          <p:nvSpPr>
            <p:cNvPr id="19" name="Kreis 18"/>
            <p:cNvSpPr/>
            <p:nvPr/>
          </p:nvSpPr>
          <p:spPr bwMode="auto">
            <a:xfrm>
              <a:off x="420761" y="5316470"/>
              <a:ext cx="476257" cy="470330"/>
            </a:xfrm>
            <a:prstGeom prst="pie">
              <a:avLst>
                <a:gd name="adj1" fmla="val 10799998"/>
                <a:gd name="adj2" fmla="val 1390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0" name="Ellipse 19"/>
            <p:cNvSpPr/>
            <p:nvPr/>
          </p:nvSpPr>
          <p:spPr bwMode="auto">
            <a:xfrm>
              <a:off x="480344" y="5013176"/>
              <a:ext cx="351671" cy="3721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517775" y="5042389"/>
              <a:ext cx="281338" cy="2977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5876733" y="3810115"/>
            <a:ext cx="476257" cy="773624"/>
            <a:chOff x="420761" y="5013176"/>
            <a:chExt cx="476257" cy="773624"/>
          </a:xfrm>
        </p:grpSpPr>
        <p:sp>
          <p:nvSpPr>
            <p:cNvPr id="23" name="Kreis 22"/>
            <p:cNvSpPr/>
            <p:nvPr/>
          </p:nvSpPr>
          <p:spPr bwMode="auto">
            <a:xfrm>
              <a:off x="420761" y="5316470"/>
              <a:ext cx="476257" cy="470330"/>
            </a:xfrm>
            <a:prstGeom prst="pie">
              <a:avLst>
                <a:gd name="adj1" fmla="val 10799998"/>
                <a:gd name="adj2" fmla="val 1390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480344" y="5013176"/>
              <a:ext cx="351671" cy="3721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6" name="Ellipse 25"/>
            <p:cNvSpPr/>
            <p:nvPr/>
          </p:nvSpPr>
          <p:spPr bwMode="auto">
            <a:xfrm>
              <a:off x="517775" y="5042389"/>
              <a:ext cx="281338" cy="2977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6452055" y="3882309"/>
            <a:ext cx="476257" cy="773624"/>
            <a:chOff x="420761" y="5013176"/>
            <a:chExt cx="476257" cy="773624"/>
          </a:xfrm>
        </p:grpSpPr>
        <p:sp>
          <p:nvSpPr>
            <p:cNvPr id="28" name="Kreis 27"/>
            <p:cNvSpPr/>
            <p:nvPr/>
          </p:nvSpPr>
          <p:spPr bwMode="auto">
            <a:xfrm>
              <a:off x="420761" y="5316470"/>
              <a:ext cx="476257" cy="470330"/>
            </a:xfrm>
            <a:prstGeom prst="pie">
              <a:avLst>
                <a:gd name="adj1" fmla="val 10799998"/>
                <a:gd name="adj2" fmla="val 1390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9" name="Ellipse 28"/>
            <p:cNvSpPr/>
            <p:nvPr/>
          </p:nvSpPr>
          <p:spPr bwMode="auto">
            <a:xfrm>
              <a:off x="480344" y="5013176"/>
              <a:ext cx="351671" cy="3721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0" name="Ellipse 29"/>
            <p:cNvSpPr/>
            <p:nvPr/>
          </p:nvSpPr>
          <p:spPr bwMode="auto">
            <a:xfrm>
              <a:off x="517775" y="5042389"/>
              <a:ext cx="281338" cy="2977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6498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Objective of the Project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How can knowledge workers be supported with structured and unstructured information and processes?</a:t>
            </a:r>
          </a:p>
          <a:p>
            <a:pPr marL="642937" lvl="1" indent="-285750">
              <a:buFont typeface="Arial"/>
              <a:buChar char="•"/>
            </a:pPr>
            <a:r>
              <a:rPr lang="en-US" dirty="0" smtClean="0"/>
              <a:t>Combination of normative and adaptive process support</a:t>
            </a:r>
          </a:p>
          <a:p>
            <a:pPr marL="642937" lvl="1" indent="-285750">
              <a:buFont typeface="Arial"/>
              <a:buChar char="•"/>
            </a:pPr>
            <a:r>
              <a:rPr lang="en-US" dirty="0" smtClean="0"/>
              <a:t>Adaption of processes </a:t>
            </a:r>
            <a:r>
              <a:rPr lang="en-US" i="1" dirty="0" smtClean="0"/>
              <a:t>at runtime</a:t>
            </a:r>
            <a:r>
              <a:rPr lang="en-US" dirty="0" smtClean="0"/>
              <a:t> by end users</a:t>
            </a:r>
          </a:p>
          <a:p>
            <a:pPr marL="642937" lvl="1" indent="-285750">
              <a:buFont typeface="Arial"/>
              <a:buChar char="•"/>
            </a:pPr>
            <a:r>
              <a:rPr lang="en-US" dirty="0" smtClean="0"/>
              <a:t>Integration with </a:t>
            </a:r>
            <a:r>
              <a:rPr lang="en-US" dirty="0" err="1" smtClean="0"/>
              <a:t>hetergoneous</a:t>
            </a:r>
            <a:r>
              <a:rPr lang="en-US" dirty="0" smtClean="0"/>
              <a:t> information sources and application services</a:t>
            </a:r>
          </a:p>
          <a:p>
            <a:pPr marL="642937" lvl="1" indent="-285750">
              <a:buFont typeface="Arial"/>
              <a:buChar char="•"/>
            </a:pPr>
            <a:r>
              <a:rPr lang="en-US" dirty="0" smtClean="0"/>
              <a:t>Data as </a:t>
            </a:r>
            <a:r>
              <a:rPr lang="en-US" i="1" dirty="0" smtClean="0"/>
              <a:t>main driver </a:t>
            </a:r>
            <a:r>
              <a:rPr lang="en-US" dirty="0" smtClean="0"/>
              <a:t>for process execution </a:t>
            </a:r>
          </a:p>
          <a:p>
            <a:pPr marL="642937" lvl="1" indent="-285750">
              <a:buFont typeface="Arial"/>
              <a:buChar char="•"/>
            </a:pPr>
            <a:r>
              <a:rPr lang="en-US" dirty="0" smtClean="0"/>
              <a:t>Tool development for knowledge workers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Possible application scenarios</a:t>
            </a:r>
          </a:p>
          <a:p>
            <a:pPr marL="642937" lvl="1" indent="-285750">
              <a:buFont typeface="Arial"/>
              <a:buChar char="•"/>
            </a:pPr>
            <a:r>
              <a:rPr lang="en-US" dirty="0" smtClean="0"/>
              <a:t>Enterprise Architecture Management</a:t>
            </a:r>
          </a:p>
          <a:p>
            <a:pPr marL="642937" lvl="1" indent="-285750">
              <a:buFont typeface="Arial"/>
              <a:buChar char="•"/>
            </a:pPr>
            <a:r>
              <a:rPr lang="en-US" dirty="0" smtClean="0"/>
              <a:t>Business Process Management</a:t>
            </a:r>
          </a:p>
          <a:p>
            <a:pPr marL="642937" lvl="1" indent="-285750">
              <a:buFont typeface="Arial"/>
              <a:buChar char="•"/>
            </a:pPr>
            <a:r>
              <a:rPr lang="en-US" dirty="0" smtClean="0"/>
              <a:t>Knowledge Work</a:t>
            </a:r>
          </a:p>
          <a:p>
            <a:pPr marL="642937" lvl="1" indent="-285750">
              <a:buFont typeface="Arial"/>
              <a:buChar char="•"/>
            </a:pPr>
            <a:r>
              <a:rPr lang="en-US" dirty="0" smtClean="0"/>
              <a:t>Software Development</a:t>
            </a:r>
          </a:p>
          <a:p>
            <a:pPr marL="357187" lvl="1" indent="0">
              <a:buNone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l="18699" r="19955"/>
          <a:stretch/>
        </p:blipFill>
        <p:spPr>
          <a:xfrm>
            <a:off x="5832140" y="4636608"/>
            <a:ext cx="1153088" cy="116865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4708616"/>
            <a:ext cx="1008112" cy="100344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905942" y="4276568"/>
            <a:ext cx="1510374" cy="27699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</a:rPr>
              <a:t>Research Partners: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3203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</a:t>
            </a:r>
            <a:r>
              <a:rPr lang="en-US" dirty="0"/>
              <a:t>P</a:t>
            </a:r>
            <a:r>
              <a:rPr lang="en-US" dirty="0" smtClean="0"/>
              <a:t>resentation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0" y="1592796"/>
            <a:ext cx="914400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From </a:t>
            </a:r>
            <a:r>
              <a:rPr lang="en-US" b="1" dirty="0" err="1"/>
              <a:t>T</a:t>
            </a:r>
            <a:r>
              <a:rPr lang="en-US" b="1" dirty="0" err="1" smtClean="0"/>
              <a:t>aylorism</a:t>
            </a:r>
            <a:r>
              <a:rPr lang="en-US" b="1" dirty="0" smtClean="0"/>
              <a:t> to Knowledge Work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Requirements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Framework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Review </a:t>
            </a:r>
            <a:r>
              <a:rPr lang="en-US" b="1" dirty="0"/>
              <a:t>p</a:t>
            </a:r>
            <a:r>
              <a:rPr lang="en-US" b="1" dirty="0" smtClean="0"/>
              <a:t>rocess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Future </a:t>
            </a:r>
            <a:r>
              <a:rPr lang="en-US" b="1" dirty="0"/>
              <a:t>s</a:t>
            </a:r>
            <a:r>
              <a:rPr lang="en-US" b="1" dirty="0" smtClean="0"/>
              <a:t>teps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Literature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2725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Collaborative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adaption</a:t>
            </a:r>
            <a:r>
              <a:rPr lang="de-DE" dirty="0"/>
              <a:t> </a:t>
            </a:r>
            <a:r>
              <a:rPr lang="de-DE" dirty="0" err="1"/>
              <a:t>challenges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runtime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grpSp>
        <p:nvGrpSpPr>
          <p:cNvPr id="179" name="Gruppierung 178"/>
          <p:cNvGrpSpPr/>
          <p:nvPr/>
        </p:nvGrpSpPr>
        <p:grpSpPr>
          <a:xfrm>
            <a:off x="758056" y="1124744"/>
            <a:ext cx="7486352" cy="5180227"/>
            <a:chOff x="294968" y="392708"/>
            <a:chExt cx="8595032" cy="6128287"/>
          </a:xfrm>
        </p:grpSpPr>
        <p:cxnSp>
          <p:nvCxnSpPr>
            <p:cNvPr id="8" name="Gerade Verbindung mit Pfeil 7"/>
            <p:cNvCxnSpPr/>
            <p:nvPr/>
          </p:nvCxnSpPr>
          <p:spPr>
            <a:xfrm flipV="1">
              <a:off x="335500" y="2598057"/>
              <a:ext cx="8554500" cy="2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prstDash val="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hteck 8"/>
            <p:cNvSpPr/>
            <p:nvPr/>
          </p:nvSpPr>
          <p:spPr>
            <a:xfrm>
              <a:off x="294968" y="6053088"/>
              <a:ext cx="8529484" cy="467907"/>
            </a:xfrm>
            <a:prstGeom prst="rect">
              <a:avLst/>
            </a:prstGeom>
            <a:no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207830" y="1310825"/>
              <a:ext cx="252846" cy="18735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1" name="Rechteck 10"/>
            <p:cNvSpPr/>
            <p:nvPr/>
          </p:nvSpPr>
          <p:spPr>
            <a:xfrm>
              <a:off x="3866621" y="1778391"/>
              <a:ext cx="252846" cy="18735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2" name="Rechteck 11"/>
            <p:cNvSpPr/>
            <p:nvPr/>
          </p:nvSpPr>
          <p:spPr>
            <a:xfrm>
              <a:off x="8338271" y="3714340"/>
              <a:ext cx="252846" cy="187355"/>
            </a:xfrm>
            <a:prstGeom prst="rect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/>
                <a:t>K</a:t>
              </a:r>
            </a:p>
          </p:txBody>
        </p:sp>
        <p:sp>
          <p:nvSpPr>
            <p:cNvPr id="13" name="Rechteck 12"/>
            <p:cNvSpPr/>
            <p:nvPr/>
          </p:nvSpPr>
          <p:spPr>
            <a:xfrm>
              <a:off x="4947012" y="1313219"/>
              <a:ext cx="252846" cy="187355"/>
            </a:xfrm>
            <a:prstGeom prst="rect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700">
                  <a:solidFill>
                    <a:schemeClr val="dk1"/>
                  </a:solidFill>
                </a:rPr>
                <a:t>I</a:t>
              </a:r>
            </a:p>
          </p:txBody>
        </p:sp>
        <p:sp>
          <p:nvSpPr>
            <p:cNvPr id="14" name="Rechteck 13"/>
            <p:cNvSpPr/>
            <p:nvPr/>
          </p:nvSpPr>
          <p:spPr>
            <a:xfrm>
              <a:off x="4207830" y="825678"/>
              <a:ext cx="252846" cy="18735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5351209" y="3712523"/>
              <a:ext cx="252846" cy="187355"/>
            </a:xfrm>
            <a:prstGeom prst="rect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700">
                  <a:solidFill>
                    <a:schemeClr val="dk1"/>
                  </a:solidFill>
                </a:rPr>
                <a:t>I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2376135" y="3714340"/>
              <a:ext cx="252846" cy="187355"/>
            </a:xfrm>
            <a:prstGeom prst="rect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700">
                  <a:solidFill>
                    <a:schemeClr val="dk1"/>
                  </a:solidFill>
                </a:rPr>
                <a:t>I</a:t>
              </a:r>
            </a:p>
          </p:txBody>
        </p:sp>
        <p:sp>
          <p:nvSpPr>
            <p:cNvPr id="17" name="Rechteck 16"/>
            <p:cNvSpPr/>
            <p:nvPr/>
          </p:nvSpPr>
          <p:spPr>
            <a:xfrm>
              <a:off x="5351209" y="4175470"/>
              <a:ext cx="252846" cy="187355"/>
            </a:xfrm>
            <a:prstGeom prst="rect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700">
                  <a:solidFill>
                    <a:schemeClr val="dk1"/>
                  </a:solidFill>
                </a:rPr>
                <a:t>H</a:t>
              </a:r>
            </a:p>
          </p:txBody>
        </p:sp>
        <p:sp>
          <p:nvSpPr>
            <p:cNvPr id="18" name="Rechteck 17"/>
            <p:cNvSpPr/>
            <p:nvPr/>
          </p:nvSpPr>
          <p:spPr>
            <a:xfrm>
              <a:off x="2376135" y="3227685"/>
              <a:ext cx="252846" cy="187355"/>
            </a:xfrm>
            <a:prstGeom prst="rect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>
                  <a:solidFill>
                    <a:schemeClr val="lt1"/>
                  </a:solidFill>
                </a:rPr>
                <a:t>E</a:t>
              </a:r>
            </a:p>
          </p:txBody>
        </p:sp>
        <p:grpSp>
          <p:nvGrpSpPr>
            <p:cNvPr id="19" name="Gruppierung 18"/>
            <p:cNvGrpSpPr/>
            <p:nvPr/>
          </p:nvGrpSpPr>
          <p:grpSpPr>
            <a:xfrm>
              <a:off x="550290" y="6166477"/>
              <a:ext cx="1308596" cy="254874"/>
              <a:chOff x="985014" y="6161633"/>
              <a:chExt cx="1308596" cy="254874"/>
            </a:xfrm>
          </p:grpSpPr>
          <p:cxnSp>
            <p:nvCxnSpPr>
              <p:cNvPr id="20" name="Gerade Verbindung mit Pfeil 19"/>
              <p:cNvCxnSpPr/>
              <p:nvPr/>
            </p:nvCxnSpPr>
            <p:spPr>
              <a:xfrm flipV="1">
                <a:off x="985014" y="6292645"/>
                <a:ext cx="612000" cy="2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feld 20"/>
              <p:cNvSpPr txBox="1"/>
              <p:nvPr/>
            </p:nvSpPr>
            <p:spPr>
              <a:xfrm>
                <a:off x="1639901" y="6161633"/>
                <a:ext cx="653709" cy="25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/>
                  <a:t>Schema</a:t>
                </a:r>
              </a:p>
            </p:txBody>
          </p:sp>
        </p:grpSp>
        <p:grpSp>
          <p:nvGrpSpPr>
            <p:cNvPr id="22" name="Gruppierung 21"/>
            <p:cNvGrpSpPr/>
            <p:nvPr/>
          </p:nvGrpSpPr>
          <p:grpSpPr>
            <a:xfrm>
              <a:off x="2418381" y="6166477"/>
              <a:ext cx="1289224" cy="254874"/>
              <a:chOff x="3317373" y="6153519"/>
              <a:chExt cx="1289224" cy="254874"/>
            </a:xfrm>
          </p:grpSpPr>
          <p:cxnSp>
            <p:nvCxnSpPr>
              <p:cNvPr id="23" name="Gerade Verbindung mit Pfeil 22"/>
              <p:cNvCxnSpPr/>
              <p:nvPr/>
            </p:nvCxnSpPr>
            <p:spPr>
              <a:xfrm flipV="1">
                <a:off x="3317373" y="6291861"/>
                <a:ext cx="606974" cy="1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prstDash val="dashDot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feld 23"/>
              <p:cNvSpPr txBox="1"/>
              <p:nvPr/>
            </p:nvSpPr>
            <p:spPr>
              <a:xfrm>
                <a:off x="3938164" y="6153519"/>
                <a:ext cx="668433" cy="25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/>
                  <a:t>Instance</a:t>
                </a:r>
              </a:p>
            </p:txBody>
          </p:sp>
        </p:grpSp>
        <p:grpSp>
          <p:nvGrpSpPr>
            <p:cNvPr id="25" name="Gruppierung 24"/>
            <p:cNvGrpSpPr/>
            <p:nvPr/>
          </p:nvGrpSpPr>
          <p:grpSpPr>
            <a:xfrm>
              <a:off x="4285429" y="6166477"/>
              <a:ext cx="1254806" cy="254874"/>
              <a:chOff x="5306554" y="6164903"/>
              <a:chExt cx="1254806" cy="254874"/>
            </a:xfrm>
          </p:grpSpPr>
          <p:sp>
            <p:nvSpPr>
              <p:cNvPr id="26" name="Rechteck 25"/>
              <p:cNvSpPr/>
              <p:nvPr/>
            </p:nvSpPr>
            <p:spPr>
              <a:xfrm>
                <a:off x="5306554" y="6197331"/>
                <a:ext cx="252846" cy="187355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700"/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5554295" y="6164903"/>
                <a:ext cx="1007065" cy="25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/>
                  <a:t>Model Element</a:t>
                </a:r>
              </a:p>
            </p:txBody>
          </p:sp>
        </p:grpSp>
        <p:sp>
          <p:nvSpPr>
            <p:cNvPr id="28" name="Textfeld 27"/>
            <p:cNvSpPr txBox="1"/>
            <p:nvPr/>
          </p:nvSpPr>
          <p:spPr>
            <a:xfrm>
              <a:off x="340563" y="2346295"/>
              <a:ext cx="554406" cy="254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/>
                <a:t>Global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340563" y="2598056"/>
              <a:ext cx="506477" cy="254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/>
                <a:t>Local</a:t>
              </a:r>
            </a:p>
          </p:txBody>
        </p:sp>
        <p:cxnSp>
          <p:nvCxnSpPr>
            <p:cNvPr id="30" name="Gerade Verbindung mit Pfeil 277"/>
            <p:cNvCxnSpPr>
              <a:stCxn id="10" idx="1"/>
              <a:endCxn id="11" idx="0"/>
            </p:cNvCxnSpPr>
            <p:nvPr/>
          </p:nvCxnSpPr>
          <p:spPr>
            <a:xfrm rot="10800000" flipV="1">
              <a:off x="3993044" y="1404503"/>
              <a:ext cx="214786" cy="373888"/>
            </a:xfrm>
            <a:prstGeom prst="bentConnector2">
              <a:avLst/>
            </a:prstGeom>
            <a:ln w="9525" cmpd="sng">
              <a:solidFill>
                <a:srgbClr val="00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/>
            <p:cNvSpPr/>
            <p:nvPr/>
          </p:nvSpPr>
          <p:spPr>
            <a:xfrm>
              <a:off x="4539372" y="1777637"/>
              <a:ext cx="252846" cy="18810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>
                  <a:solidFill>
                    <a:srgbClr val="FFFFFF"/>
                  </a:solidFill>
                </a:rPr>
                <a:t>D</a:t>
              </a:r>
            </a:p>
          </p:txBody>
        </p:sp>
        <p:cxnSp>
          <p:nvCxnSpPr>
            <p:cNvPr id="32" name="Gerade Verbindung mit Pfeil 31"/>
            <p:cNvCxnSpPr>
              <a:stCxn id="10" idx="0"/>
              <a:endCxn id="14" idx="2"/>
            </p:cNvCxnSpPr>
            <p:nvPr/>
          </p:nvCxnSpPr>
          <p:spPr>
            <a:xfrm flipV="1">
              <a:off x="4334253" y="1013033"/>
              <a:ext cx="0" cy="297792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277"/>
            <p:cNvCxnSpPr>
              <a:stCxn id="10" idx="3"/>
              <a:endCxn id="31" idx="0"/>
            </p:cNvCxnSpPr>
            <p:nvPr/>
          </p:nvCxnSpPr>
          <p:spPr>
            <a:xfrm>
              <a:off x="4460676" y="1404503"/>
              <a:ext cx="205119" cy="373134"/>
            </a:xfrm>
            <a:prstGeom prst="bentConnector2">
              <a:avLst/>
            </a:prstGeom>
            <a:ln w="9525" cmpd="sng">
              <a:solidFill>
                <a:srgbClr val="00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/>
          </p:nvSpPr>
          <p:spPr>
            <a:xfrm>
              <a:off x="1538902" y="3712832"/>
              <a:ext cx="252846" cy="1873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1197693" y="4180398"/>
              <a:ext cx="252846" cy="1873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1538902" y="3227685"/>
              <a:ext cx="252846" cy="1873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>
                  <a:solidFill>
                    <a:srgbClr val="FFFFFF"/>
                  </a:solidFill>
                </a:rPr>
                <a:t>A</a:t>
              </a:r>
            </a:p>
          </p:txBody>
        </p:sp>
        <p:cxnSp>
          <p:nvCxnSpPr>
            <p:cNvPr id="37" name="Gerade Verbindung mit Pfeil 277"/>
            <p:cNvCxnSpPr>
              <a:stCxn id="34" idx="1"/>
              <a:endCxn id="35" idx="0"/>
            </p:cNvCxnSpPr>
            <p:nvPr/>
          </p:nvCxnSpPr>
          <p:spPr>
            <a:xfrm rot="10800000" flipV="1">
              <a:off x="1324116" y="3806510"/>
              <a:ext cx="214786" cy="373888"/>
            </a:xfrm>
            <a:prstGeom prst="bentConnector2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/>
          </p:nvSpPr>
          <p:spPr>
            <a:xfrm>
              <a:off x="1870444" y="4179644"/>
              <a:ext cx="252846" cy="1873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>
                  <a:solidFill>
                    <a:srgbClr val="FFFFFF"/>
                  </a:solidFill>
                </a:rPr>
                <a:t>D</a:t>
              </a:r>
            </a:p>
          </p:txBody>
        </p:sp>
        <p:cxnSp>
          <p:nvCxnSpPr>
            <p:cNvPr id="39" name="Gerade Verbindung mit Pfeil 38"/>
            <p:cNvCxnSpPr>
              <a:stCxn id="34" idx="0"/>
              <a:endCxn id="36" idx="2"/>
            </p:cNvCxnSpPr>
            <p:nvPr/>
          </p:nvCxnSpPr>
          <p:spPr>
            <a:xfrm flipV="1">
              <a:off x="1665325" y="3415040"/>
              <a:ext cx="0" cy="297792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277"/>
            <p:cNvCxnSpPr>
              <a:stCxn id="34" idx="3"/>
              <a:endCxn id="38" idx="0"/>
            </p:cNvCxnSpPr>
            <p:nvPr/>
          </p:nvCxnSpPr>
          <p:spPr>
            <a:xfrm>
              <a:off x="1791748" y="3806510"/>
              <a:ext cx="205119" cy="373134"/>
            </a:xfrm>
            <a:prstGeom prst="bentConnector2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hteck 40"/>
            <p:cNvSpPr/>
            <p:nvPr/>
          </p:nvSpPr>
          <p:spPr>
            <a:xfrm>
              <a:off x="4505474" y="3713586"/>
              <a:ext cx="252846" cy="1873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42" name="Rechteck 41"/>
            <p:cNvSpPr/>
            <p:nvPr/>
          </p:nvSpPr>
          <p:spPr>
            <a:xfrm>
              <a:off x="4164265" y="4181152"/>
              <a:ext cx="252846" cy="1873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43" name="Rechteck 42"/>
            <p:cNvSpPr/>
            <p:nvPr/>
          </p:nvSpPr>
          <p:spPr>
            <a:xfrm>
              <a:off x="4505474" y="3228439"/>
              <a:ext cx="252846" cy="1873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>
                  <a:solidFill>
                    <a:srgbClr val="FFFFFF"/>
                  </a:solidFill>
                </a:rPr>
                <a:t>A</a:t>
              </a:r>
            </a:p>
          </p:txBody>
        </p:sp>
        <p:cxnSp>
          <p:nvCxnSpPr>
            <p:cNvPr id="44" name="Gerade Verbindung mit Pfeil 277"/>
            <p:cNvCxnSpPr>
              <a:stCxn id="41" idx="1"/>
              <a:endCxn id="42" idx="0"/>
            </p:cNvCxnSpPr>
            <p:nvPr/>
          </p:nvCxnSpPr>
          <p:spPr>
            <a:xfrm rot="10800000" flipV="1">
              <a:off x="4290688" y="3807264"/>
              <a:ext cx="214786" cy="373888"/>
            </a:xfrm>
            <a:prstGeom prst="bentConnector2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eck 44"/>
            <p:cNvSpPr/>
            <p:nvPr/>
          </p:nvSpPr>
          <p:spPr>
            <a:xfrm>
              <a:off x="4837016" y="4180398"/>
              <a:ext cx="252846" cy="1873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>
                  <a:solidFill>
                    <a:srgbClr val="FFFFFF"/>
                  </a:solidFill>
                </a:rPr>
                <a:t>D</a:t>
              </a:r>
            </a:p>
          </p:txBody>
        </p:sp>
        <p:cxnSp>
          <p:nvCxnSpPr>
            <p:cNvPr id="46" name="Gerade Verbindung mit Pfeil 45"/>
            <p:cNvCxnSpPr>
              <a:stCxn id="41" idx="0"/>
              <a:endCxn id="43" idx="2"/>
            </p:cNvCxnSpPr>
            <p:nvPr/>
          </p:nvCxnSpPr>
          <p:spPr>
            <a:xfrm flipV="1">
              <a:off x="4631897" y="3415794"/>
              <a:ext cx="0" cy="297792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277"/>
            <p:cNvCxnSpPr>
              <a:stCxn id="41" idx="3"/>
              <a:endCxn id="45" idx="0"/>
            </p:cNvCxnSpPr>
            <p:nvPr/>
          </p:nvCxnSpPr>
          <p:spPr>
            <a:xfrm>
              <a:off x="4758320" y="3807264"/>
              <a:ext cx="205119" cy="373134"/>
            </a:xfrm>
            <a:prstGeom prst="bentConnector2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hteck 47"/>
            <p:cNvSpPr/>
            <p:nvPr/>
          </p:nvSpPr>
          <p:spPr>
            <a:xfrm>
              <a:off x="7606830" y="3714340"/>
              <a:ext cx="252846" cy="1873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49" name="Rechteck 48"/>
            <p:cNvSpPr/>
            <p:nvPr/>
          </p:nvSpPr>
          <p:spPr>
            <a:xfrm>
              <a:off x="7265621" y="4181906"/>
              <a:ext cx="252846" cy="1873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50" name="Rechteck 49"/>
            <p:cNvSpPr/>
            <p:nvPr/>
          </p:nvSpPr>
          <p:spPr>
            <a:xfrm>
              <a:off x="7606830" y="3229193"/>
              <a:ext cx="252846" cy="1873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>
                  <a:solidFill>
                    <a:srgbClr val="FFFFFF"/>
                  </a:solidFill>
                </a:rPr>
                <a:t>A</a:t>
              </a:r>
            </a:p>
          </p:txBody>
        </p:sp>
        <p:cxnSp>
          <p:nvCxnSpPr>
            <p:cNvPr id="51" name="Gerade Verbindung mit Pfeil 277"/>
            <p:cNvCxnSpPr>
              <a:stCxn id="48" idx="1"/>
              <a:endCxn id="49" idx="0"/>
            </p:cNvCxnSpPr>
            <p:nvPr/>
          </p:nvCxnSpPr>
          <p:spPr>
            <a:xfrm rot="10800000" flipV="1">
              <a:off x="7392044" y="3808018"/>
              <a:ext cx="214786" cy="373888"/>
            </a:xfrm>
            <a:prstGeom prst="bentConnector2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hteck 51"/>
            <p:cNvSpPr/>
            <p:nvPr/>
          </p:nvSpPr>
          <p:spPr>
            <a:xfrm>
              <a:off x="7938372" y="4181152"/>
              <a:ext cx="252846" cy="1873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>
                  <a:solidFill>
                    <a:srgbClr val="FFFFFF"/>
                  </a:solidFill>
                </a:rPr>
                <a:t>D</a:t>
              </a:r>
            </a:p>
          </p:txBody>
        </p:sp>
        <p:cxnSp>
          <p:nvCxnSpPr>
            <p:cNvPr id="53" name="Gerade Verbindung mit Pfeil 52"/>
            <p:cNvCxnSpPr>
              <a:stCxn id="48" idx="0"/>
              <a:endCxn id="50" idx="2"/>
            </p:cNvCxnSpPr>
            <p:nvPr/>
          </p:nvCxnSpPr>
          <p:spPr>
            <a:xfrm flipV="1">
              <a:off x="7733253" y="3416548"/>
              <a:ext cx="0" cy="297792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mit Pfeil 277"/>
            <p:cNvCxnSpPr>
              <a:stCxn id="48" idx="3"/>
              <a:endCxn id="52" idx="0"/>
            </p:cNvCxnSpPr>
            <p:nvPr/>
          </p:nvCxnSpPr>
          <p:spPr>
            <a:xfrm>
              <a:off x="7859676" y="3808018"/>
              <a:ext cx="205119" cy="373134"/>
            </a:xfrm>
            <a:prstGeom prst="bentConnector2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mit Pfeil 54"/>
            <p:cNvCxnSpPr>
              <a:stCxn id="48" idx="3"/>
              <a:endCxn id="12" idx="1"/>
            </p:cNvCxnSpPr>
            <p:nvPr/>
          </p:nvCxnSpPr>
          <p:spPr>
            <a:xfrm>
              <a:off x="7859676" y="3808018"/>
              <a:ext cx="478595" cy="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prstDash val="dash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mit Pfeil 55"/>
            <p:cNvCxnSpPr>
              <a:stCxn id="10" idx="3"/>
              <a:endCxn id="13" idx="1"/>
            </p:cNvCxnSpPr>
            <p:nvPr/>
          </p:nvCxnSpPr>
          <p:spPr>
            <a:xfrm>
              <a:off x="4460676" y="1404503"/>
              <a:ext cx="486336" cy="2394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/>
            <p:cNvCxnSpPr>
              <a:stCxn id="41" idx="3"/>
              <a:endCxn id="15" idx="1"/>
            </p:cNvCxnSpPr>
            <p:nvPr/>
          </p:nvCxnSpPr>
          <p:spPr>
            <a:xfrm flipV="1">
              <a:off x="4758320" y="3806201"/>
              <a:ext cx="592889" cy="1063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prstDash val="dash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>
              <a:stCxn id="36" idx="3"/>
              <a:endCxn id="18" idx="1"/>
            </p:cNvCxnSpPr>
            <p:nvPr/>
          </p:nvCxnSpPr>
          <p:spPr>
            <a:xfrm>
              <a:off x="1791748" y="3321363"/>
              <a:ext cx="584387" cy="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prstDash val="dash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58"/>
            <p:cNvCxnSpPr>
              <a:stCxn id="45" idx="3"/>
              <a:endCxn id="17" idx="1"/>
            </p:cNvCxnSpPr>
            <p:nvPr/>
          </p:nvCxnSpPr>
          <p:spPr>
            <a:xfrm flipV="1">
              <a:off x="5089862" y="4269148"/>
              <a:ext cx="261347" cy="4928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prstDash val="dash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/>
            <p:cNvCxnSpPr>
              <a:stCxn id="34" idx="3"/>
              <a:endCxn id="16" idx="1"/>
            </p:cNvCxnSpPr>
            <p:nvPr/>
          </p:nvCxnSpPr>
          <p:spPr>
            <a:xfrm>
              <a:off x="1791748" y="3806510"/>
              <a:ext cx="584387" cy="1508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prstDash val="dash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/>
            <p:cNvCxnSpPr>
              <a:stCxn id="16" idx="0"/>
              <a:endCxn id="18" idx="2"/>
            </p:cNvCxnSpPr>
            <p:nvPr/>
          </p:nvCxnSpPr>
          <p:spPr>
            <a:xfrm flipV="1">
              <a:off x="2502558" y="3415040"/>
              <a:ext cx="0" cy="29930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prstDash val="dash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Wolkenförmige Legende 61"/>
            <p:cNvSpPr/>
            <p:nvPr/>
          </p:nvSpPr>
          <p:spPr>
            <a:xfrm>
              <a:off x="1006019" y="4889336"/>
              <a:ext cx="1944000" cy="769059"/>
            </a:xfrm>
            <a:prstGeom prst="cloudCallout">
              <a:avLst>
                <a:gd name="adj1" fmla="val 30437"/>
                <a:gd name="adj2" fmla="val -104904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800" i="1" dirty="0" err="1"/>
                <a:t>How</a:t>
              </a:r>
              <a:r>
                <a:rPr lang="de-DE" sz="800" i="1" dirty="0"/>
                <a:t> </a:t>
              </a:r>
              <a:r>
                <a:rPr lang="de-DE" sz="800" i="1" dirty="0" err="1"/>
                <a:t>can</a:t>
              </a:r>
              <a:r>
                <a:rPr lang="de-DE" sz="800" i="1" dirty="0"/>
                <a:t> I </a:t>
              </a:r>
              <a:r>
                <a:rPr lang="de-DE" sz="800" i="1" dirty="0" err="1"/>
                <a:t>use</a:t>
              </a:r>
              <a:r>
                <a:rPr lang="de-DE" sz="800" i="1" dirty="0"/>
                <a:t> </a:t>
              </a:r>
              <a:r>
                <a:rPr lang="de-DE" sz="800" i="1" dirty="0" err="1"/>
                <a:t>elements</a:t>
              </a:r>
              <a:r>
                <a:rPr lang="de-DE" sz="800" i="1" dirty="0"/>
                <a:t> </a:t>
              </a:r>
              <a:r>
                <a:rPr lang="de-DE" sz="800" i="1" dirty="0" err="1"/>
                <a:t>from</a:t>
              </a:r>
              <a:r>
                <a:rPr lang="de-DE" sz="800" i="1" dirty="0"/>
                <a:t> a </a:t>
              </a:r>
              <a:r>
                <a:rPr lang="de-DE" sz="800" i="1" dirty="0" err="1"/>
                <a:t>colleague</a:t>
              </a:r>
              <a:r>
                <a:rPr lang="de-DE" sz="800" i="1" dirty="0"/>
                <a:t>?</a:t>
              </a:r>
            </a:p>
          </p:txBody>
        </p:sp>
        <p:sp>
          <p:nvSpPr>
            <p:cNvPr id="63" name="Wolkenförmige Legende 62"/>
            <p:cNvSpPr/>
            <p:nvPr/>
          </p:nvSpPr>
          <p:spPr>
            <a:xfrm>
              <a:off x="3801369" y="4889336"/>
              <a:ext cx="1944000" cy="769059"/>
            </a:xfrm>
            <a:prstGeom prst="cloudCallout">
              <a:avLst>
                <a:gd name="adj1" fmla="val 32538"/>
                <a:gd name="adj2" fmla="val -17163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800" i="1" dirty="0" err="1"/>
                <a:t>How</a:t>
              </a:r>
              <a:r>
                <a:rPr lang="de-DE" sz="800" i="1" dirty="0"/>
                <a:t> </a:t>
              </a:r>
              <a:r>
                <a:rPr lang="de-DE" sz="800" i="1" dirty="0" err="1"/>
                <a:t>can</a:t>
              </a:r>
              <a:r>
                <a:rPr lang="de-DE" sz="800" i="1" dirty="0"/>
                <a:t> I </a:t>
              </a:r>
              <a:r>
                <a:rPr lang="de-DE" sz="800" i="1" dirty="0" err="1"/>
                <a:t>contribute</a:t>
              </a:r>
              <a:r>
                <a:rPr lang="de-DE" sz="800" i="1" dirty="0"/>
                <a:t> </a:t>
              </a:r>
              <a:r>
                <a:rPr lang="de-DE" sz="800" i="1" dirty="0" err="1"/>
                <a:t>to</a:t>
              </a:r>
              <a:r>
                <a:rPr lang="de-DE" sz="800" i="1" dirty="0"/>
                <a:t> </a:t>
              </a:r>
              <a:r>
                <a:rPr lang="de-DE" sz="800" i="1" dirty="0" err="1"/>
                <a:t>the</a:t>
              </a:r>
              <a:r>
                <a:rPr lang="de-DE" sz="800" i="1" dirty="0"/>
                <a:t> </a:t>
              </a:r>
              <a:r>
                <a:rPr lang="de-DE" sz="800" i="1" dirty="0" err="1"/>
                <a:t>model</a:t>
              </a:r>
              <a:r>
                <a:rPr lang="de-DE" sz="800" i="1" dirty="0"/>
                <a:t>?</a:t>
              </a:r>
            </a:p>
          </p:txBody>
        </p:sp>
        <p:sp>
          <p:nvSpPr>
            <p:cNvPr id="64" name="Wolkenförmige Legende 63"/>
            <p:cNvSpPr/>
            <p:nvPr/>
          </p:nvSpPr>
          <p:spPr>
            <a:xfrm>
              <a:off x="6868828" y="4889336"/>
              <a:ext cx="1944000" cy="769059"/>
            </a:xfrm>
            <a:prstGeom prst="cloudCallout">
              <a:avLst>
                <a:gd name="adj1" fmla="val 32538"/>
                <a:gd name="adj2" fmla="val -17163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800" i="1" dirty="0" err="1"/>
                <a:t>How</a:t>
              </a:r>
              <a:r>
                <a:rPr lang="de-DE" sz="800" i="1" dirty="0"/>
                <a:t> </a:t>
              </a:r>
              <a:r>
                <a:rPr lang="de-DE" sz="800" i="1" dirty="0" err="1"/>
                <a:t>can</a:t>
              </a:r>
              <a:r>
                <a:rPr lang="de-DE" sz="800" i="1" dirty="0"/>
                <a:t> I </a:t>
              </a:r>
              <a:r>
                <a:rPr lang="de-DE" sz="800" i="1" dirty="0" err="1"/>
                <a:t>make</a:t>
              </a:r>
              <a:r>
                <a:rPr lang="de-DE" sz="800" i="1" dirty="0"/>
                <a:t> </a:t>
              </a:r>
              <a:r>
                <a:rPr lang="de-DE" sz="800" i="1" dirty="0" err="1"/>
                <a:t>local</a:t>
              </a:r>
              <a:r>
                <a:rPr lang="de-DE" sz="800" i="1" dirty="0"/>
                <a:t> </a:t>
              </a:r>
              <a:r>
                <a:rPr lang="de-DE" sz="800" i="1" dirty="0" err="1"/>
                <a:t>changes</a:t>
              </a:r>
              <a:r>
                <a:rPr lang="de-DE" sz="800" i="1" dirty="0"/>
                <a:t>?</a:t>
              </a:r>
            </a:p>
          </p:txBody>
        </p:sp>
        <p:sp>
          <p:nvSpPr>
            <p:cNvPr id="65" name="Wolkenförmige Legende 64"/>
            <p:cNvSpPr/>
            <p:nvPr/>
          </p:nvSpPr>
          <p:spPr>
            <a:xfrm>
              <a:off x="1129922" y="932101"/>
              <a:ext cx="1920334" cy="769059"/>
            </a:xfrm>
            <a:prstGeom prst="cloudCallout">
              <a:avLst>
                <a:gd name="adj1" fmla="val 87102"/>
                <a:gd name="adj2" fmla="val 6144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800" i="1" dirty="0" err="1"/>
                <a:t>Which</a:t>
              </a:r>
              <a:r>
                <a:rPr lang="de-DE" sz="800" i="1" dirty="0"/>
                <a:t> </a:t>
              </a:r>
              <a:r>
                <a:rPr lang="de-DE" sz="800" i="1" dirty="0" err="1"/>
                <a:t>elements</a:t>
              </a:r>
              <a:r>
                <a:rPr lang="de-DE" sz="800" i="1" dirty="0"/>
                <a:t> </a:t>
              </a:r>
              <a:r>
                <a:rPr lang="de-DE" sz="800" i="1" dirty="0" err="1"/>
                <a:t>should</a:t>
              </a:r>
              <a:r>
                <a:rPr lang="de-DE" sz="800" i="1" dirty="0"/>
                <a:t> </a:t>
              </a:r>
              <a:r>
                <a:rPr lang="de-DE" sz="800" i="1" dirty="0" err="1"/>
                <a:t>be</a:t>
              </a:r>
              <a:r>
                <a:rPr lang="de-DE" sz="800" i="1" dirty="0"/>
                <a:t> in </a:t>
              </a:r>
              <a:r>
                <a:rPr lang="de-DE" sz="800" i="1" dirty="0" err="1"/>
                <a:t>the</a:t>
              </a:r>
              <a:r>
                <a:rPr lang="de-DE" sz="800" i="1" dirty="0"/>
                <a:t> </a:t>
              </a:r>
              <a:r>
                <a:rPr lang="de-DE" sz="800" i="1" dirty="0" err="1"/>
                <a:t>model</a:t>
              </a:r>
              <a:r>
                <a:rPr lang="de-DE" sz="800" i="1" dirty="0"/>
                <a:t>?</a:t>
              </a:r>
            </a:p>
          </p:txBody>
        </p:sp>
        <p:sp>
          <p:nvSpPr>
            <p:cNvPr id="66" name="Wolkenförmige Legende 65"/>
            <p:cNvSpPr/>
            <p:nvPr/>
          </p:nvSpPr>
          <p:spPr>
            <a:xfrm>
              <a:off x="6230716" y="923558"/>
              <a:ext cx="1944000" cy="769059"/>
            </a:xfrm>
            <a:prstGeom prst="cloudCallout">
              <a:avLst>
                <a:gd name="adj1" fmla="val -116138"/>
                <a:gd name="adj2" fmla="val -3183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800" i="1" dirty="0"/>
                <a:t>Are </a:t>
              </a:r>
              <a:r>
                <a:rPr lang="de-DE" sz="800" i="1" dirty="0" err="1"/>
                <a:t>there</a:t>
              </a:r>
              <a:r>
                <a:rPr lang="de-DE" sz="800" i="1" dirty="0"/>
                <a:t> </a:t>
              </a:r>
              <a:r>
                <a:rPr lang="de-DE" sz="800" i="1" dirty="0" err="1"/>
                <a:t>any</a:t>
              </a:r>
              <a:r>
                <a:rPr lang="de-DE" sz="800" i="1" dirty="0"/>
                <a:t> </a:t>
              </a:r>
              <a:r>
                <a:rPr lang="de-DE" sz="800" i="1" dirty="0" err="1" smtClean="0"/>
                <a:t>conflicted</a:t>
              </a:r>
              <a:r>
                <a:rPr lang="de-DE" sz="800" i="1" dirty="0" smtClean="0"/>
                <a:t> </a:t>
              </a:r>
              <a:r>
                <a:rPr lang="de-DE" sz="800" i="1" dirty="0" err="1"/>
                <a:t>model</a:t>
              </a:r>
              <a:r>
                <a:rPr lang="de-DE" sz="800" i="1" dirty="0"/>
                <a:t> </a:t>
              </a:r>
              <a:r>
                <a:rPr lang="de-DE" sz="800" i="1" dirty="0" err="1"/>
                <a:t>elements</a:t>
              </a:r>
              <a:r>
                <a:rPr lang="de-DE" sz="800" i="1" dirty="0"/>
                <a:t>?</a:t>
              </a:r>
            </a:p>
          </p:txBody>
        </p:sp>
        <p:sp>
          <p:nvSpPr>
            <p:cNvPr id="67" name="Lightning Bolt 1051"/>
            <p:cNvSpPr/>
            <p:nvPr/>
          </p:nvSpPr>
          <p:spPr>
            <a:xfrm flipH="1">
              <a:off x="4721974" y="1308088"/>
              <a:ext cx="161892" cy="190092"/>
            </a:xfrm>
            <a:prstGeom prst="lightningBol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ea typeface="CMU Serif" panose="02000603000000000000" pitchFamily="50" charset="0"/>
                <a:cs typeface="CMU Serif" panose="02000603000000000000" pitchFamily="50" charset="0"/>
              </a:endParaRPr>
            </a:p>
          </p:txBody>
        </p:sp>
        <p:grpSp>
          <p:nvGrpSpPr>
            <p:cNvPr id="68" name="Gruppierung 67"/>
            <p:cNvGrpSpPr/>
            <p:nvPr/>
          </p:nvGrpSpPr>
          <p:grpSpPr>
            <a:xfrm>
              <a:off x="6157039" y="6166477"/>
              <a:ext cx="786154" cy="254874"/>
              <a:chOff x="7013870" y="6166477"/>
              <a:chExt cx="786154" cy="254874"/>
            </a:xfrm>
          </p:grpSpPr>
          <p:sp>
            <p:nvSpPr>
              <p:cNvPr id="69" name="Lightning Bolt 1051"/>
              <p:cNvSpPr/>
              <p:nvPr/>
            </p:nvSpPr>
            <p:spPr>
              <a:xfrm flipH="1">
                <a:off x="7013870" y="6198905"/>
                <a:ext cx="161892" cy="190092"/>
              </a:xfrm>
              <a:prstGeom prst="lightningBol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>
                  <a:ea typeface="CMU Serif" panose="02000603000000000000" pitchFamily="50" charset="0"/>
                  <a:cs typeface="CMU Serif" panose="02000603000000000000" pitchFamily="50" charset="0"/>
                </a:endParaRPr>
              </a:p>
            </p:txBody>
          </p:sp>
          <p:sp>
            <p:nvSpPr>
              <p:cNvPr id="70" name="Textfeld 69"/>
              <p:cNvSpPr txBox="1"/>
              <p:nvPr/>
            </p:nvSpPr>
            <p:spPr>
              <a:xfrm>
                <a:off x="7175761" y="6166477"/>
                <a:ext cx="624263" cy="25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/>
                  <a:t>Conflict</a:t>
                </a:r>
              </a:p>
            </p:txBody>
          </p:sp>
        </p:grpSp>
        <p:grpSp>
          <p:nvGrpSpPr>
            <p:cNvPr id="71" name="Gruppierung 70"/>
            <p:cNvGrpSpPr/>
            <p:nvPr/>
          </p:nvGrpSpPr>
          <p:grpSpPr>
            <a:xfrm>
              <a:off x="832852" y="1188525"/>
              <a:ext cx="120989" cy="211044"/>
              <a:chOff x="4180971" y="377572"/>
              <a:chExt cx="152401" cy="267040"/>
            </a:xfrm>
          </p:grpSpPr>
          <p:cxnSp>
            <p:nvCxnSpPr>
              <p:cNvPr id="72" name="Gerade Verbindung 71"/>
              <p:cNvCxnSpPr/>
              <p:nvPr/>
            </p:nvCxnSpPr>
            <p:spPr>
              <a:xfrm flipH="1">
                <a:off x="4248015" y="482762"/>
                <a:ext cx="1" cy="103979"/>
              </a:xfrm>
              <a:prstGeom prst="line">
                <a:avLst/>
              </a:prstGeom>
              <a:ln w="12700" cmpd="sng"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73" name="Gerade Verbindung 72"/>
              <p:cNvCxnSpPr/>
              <p:nvPr/>
            </p:nvCxnSpPr>
            <p:spPr>
              <a:xfrm>
                <a:off x="4248016" y="482762"/>
                <a:ext cx="85356" cy="57871"/>
              </a:xfrm>
              <a:prstGeom prst="line">
                <a:avLst/>
              </a:prstGeom>
              <a:ln w="12700" cmpd="sng"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74" name="Gerade Verbindung 73"/>
              <p:cNvCxnSpPr/>
              <p:nvPr/>
            </p:nvCxnSpPr>
            <p:spPr>
              <a:xfrm flipH="1">
                <a:off x="4180971" y="482762"/>
                <a:ext cx="67044" cy="57871"/>
              </a:xfrm>
              <a:prstGeom prst="line">
                <a:avLst/>
              </a:prstGeom>
              <a:ln w="12700" cmpd="sng"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75" name="Gerade Verbindung 74"/>
              <p:cNvCxnSpPr/>
              <p:nvPr/>
            </p:nvCxnSpPr>
            <p:spPr>
              <a:xfrm flipH="1">
                <a:off x="4180972" y="586741"/>
                <a:ext cx="67044" cy="57871"/>
              </a:xfrm>
              <a:prstGeom prst="line">
                <a:avLst/>
              </a:prstGeom>
              <a:ln w="12700" cmpd="sng"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76" name="Gerade Verbindung 75"/>
              <p:cNvCxnSpPr/>
              <p:nvPr/>
            </p:nvCxnSpPr>
            <p:spPr>
              <a:xfrm>
                <a:off x="4248016" y="586741"/>
                <a:ext cx="85356" cy="57871"/>
              </a:xfrm>
              <a:prstGeom prst="line">
                <a:avLst/>
              </a:prstGeom>
              <a:ln w="12700" cmpd="sng"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77" name="Gerade Verbindung 76"/>
              <p:cNvCxnSpPr/>
              <p:nvPr/>
            </p:nvCxnSpPr>
            <p:spPr>
              <a:xfrm>
                <a:off x="4245925" y="430341"/>
                <a:ext cx="0" cy="57871"/>
              </a:xfrm>
              <a:prstGeom prst="line">
                <a:avLst/>
              </a:prstGeom>
              <a:ln w="12700" cmpd="sng"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78" name="Oval 77"/>
              <p:cNvSpPr/>
              <p:nvPr/>
            </p:nvSpPr>
            <p:spPr>
              <a:xfrm>
                <a:off x="4206475" y="377572"/>
                <a:ext cx="71408" cy="76504"/>
              </a:xfrm>
              <a:prstGeom prst="ellipse">
                <a:avLst/>
              </a:prstGeom>
              <a:ln w="12700" cmpd="sng"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700"/>
              </a:p>
            </p:txBody>
          </p:sp>
        </p:grpSp>
        <p:grpSp>
          <p:nvGrpSpPr>
            <p:cNvPr id="79" name="Gruppierung 78"/>
            <p:cNvGrpSpPr/>
            <p:nvPr/>
          </p:nvGrpSpPr>
          <p:grpSpPr>
            <a:xfrm>
              <a:off x="8343498" y="1143465"/>
              <a:ext cx="120989" cy="211044"/>
              <a:chOff x="4180971" y="377572"/>
              <a:chExt cx="152401" cy="267040"/>
            </a:xfrm>
          </p:grpSpPr>
          <p:cxnSp>
            <p:nvCxnSpPr>
              <p:cNvPr id="80" name="Gerade Verbindung 79"/>
              <p:cNvCxnSpPr/>
              <p:nvPr/>
            </p:nvCxnSpPr>
            <p:spPr>
              <a:xfrm flipH="1">
                <a:off x="4248015" y="482762"/>
                <a:ext cx="1" cy="103979"/>
              </a:xfrm>
              <a:prstGeom prst="line">
                <a:avLst/>
              </a:prstGeom>
              <a:ln w="12700" cmpd="sng"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81" name="Gerade Verbindung 80"/>
              <p:cNvCxnSpPr/>
              <p:nvPr/>
            </p:nvCxnSpPr>
            <p:spPr>
              <a:xfrm>
                <a:off x="4248016" y="482762"/>
                <a:ext cx="85356" cy="57871"/>
              </a:xfrm>
              <a:prstGeom prst="line">
                <a:avLst/>
              </a:prstGeom>
              <a:ln w="12700" cmpd="sng"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82" name="Gerade Verbindung 81"/>
              <p:cNvCxnSpPr/>
              <p:nvPr/>
            </p:nvCxnSpPr>
            <p:spPr>
              <a:xfrm flipH="1">
                <a:off x="4180971" y="482762"/>
                <a:ext cx="67044" cy="57871"/>
              </a:xfrm>
              <a:prstGeom prst="line">
                <a:avLst/>
              </a:prstGeom>
              <a:ln w="12700" cmpd="sng"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83" name="Gerade Verbindung 82"/>
              <p:cNvCxnSpPr/>
              <p:nvPr/>
            </p:nvCxnSpPr>
            <p:spPr>
              <a:xfrm flipH="1">
                <a:off x="4180972" y="586741"/>
                <a:ext cx="67044" cy="57871"/>
              </a:xfrm>
              <a:prstGeom prst="line">
                <a:avLst/>
              </a:prstGeom>
              <a:ln w="12700" cmpd="sng"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84" name="Gerade Verbindung 83"/>
              <p:cNvCxnSpPr/>
              <p:nvPr/>
            </p:nvCxnSpPr>
            <p:spPr>
              <a:xfrm>
                <a:off x="4248016" y="586741"/>
                <a:ext cx="85356" cy="57871"/>
              </a:xfrm>
              <a:prstGeom prst="line">
                <a:avLst/>
              </a:prstGeom>
              <a:ln w="12700" cmpd="sng"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85" name="Gerade Verbindung 84"/>
              <p:cNvCxnSpPr/>
              <p:nvPr/>
            </p:nvCxnSpPr>
            <p:spPr>
              <a:xfrm>
                <a:off x="4245925" y="430341"/>
                <a:ext cx="0" cy="57871"/>
              </a:xfrm>
              <a:prstGeom prst="line">
                <a:avLst/>
              </a:prstGeom>
              <a:ln w="12700" cmpd="sng"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4206475" y="377572"/>
                <a:ext cx="71408" cy="76504"/>
              </a:xfrm>
              <a:prstGeom prst="ellipse">
                <a:avLst/>
              </a:prstGeom>
              <a:ln w="12700" cmpd="sng"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700"/>
              </a:p>
            </p:txBody>
          </p:sp>
        </p:grpSp>
        <p:grpSp>
          <p:nvGrpSpPr>
            <p:cNvPr id="87" name="Gruppierung 86"/>
            <p:cNvGrpSpPr/>
            <p:nvPr/>
          </p:nvGrpSpPr>
          <p:grpSpPr>
            <a:xfrm>
              <a:off x="439876" y="5106695"/>
              <a:ext cx="435343" cy="306297"/>
              <a:chOff x="294968" y="5174879"/>
              <a:chExt cx="435343" cy="306297"/>
            </a:xfrm>
          </p:grpSpPr>
          <p:grpSp>
            <p:nvGrpSpPr>
              <p:cNvPr id="88" name="Gruppierung 87"/>
              <p:cNvGrpSpPr/>
              <p:nvPr/>
            </p:nvGrpSpPr>
            <p:grpSpPr>
              <a:xfrm>
                <a:off x="294968" y="5270132"/>
                <a:ext cx="120989" cy="211044"/>
                <a:chOff x="4180971" y="377572"/>
                <a:chExt cx="152401" cy="267040"/>
              </a:xfrm>
            </p:grpSpPr>
            <p:cxnSp>
              <p:nvCxnSpPr>
                <p:cNvPr id="105" name="Gerade Verbindung 104"/>
                <p:cNvCxnSpPr/>
                <p:nvPr/>
              </p:nvCxnSpPr>
              <p:spPr>
                <a:xfrm flipH="1">
                  <a:off x="4248015" y="482762"/>
                  <a:ext cx="1" cy="103979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06" name="Gerade Verbindung 105"/>
                <p:cNvCxnSpPr/>
                <p:nvPr/>
              </p:nvCxnSpPr>
              <p:spPr>
                <a:xfrm>
                  <a:off x="4248016" y="482762"/>
                  <a:ext cx="85356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07" name="Gerade Verbindung 106"/>
                <p:cNvCxnSpPr/>
                <p:nvPr/>
              </p:nvCxnSpPr>
              <p:spPr>
                <a:xfrm flipH="1">
                  <a:off x="4180971" y="482762"/>
                  <a:ext cx="67044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08" name="Gerade Verbindung 107"/>
                <p:cNvCxnSpPr/>
                <p:nvPr/>
              </p:nvCxnSpPr>
              <p:spPr>
                <a:xfrm flipH="1">
                  <a:off x="4180972" y="586741"/>
                  <a:ext cx="67044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09" name="Gerade Verbindung 108"/>
                <p:cNvCxnSpPr/>
                <p:nvPr/>
              </p:nvCxnSpPr>
              <p:spPr>
                <a:xfrm>
                  <a:off x="4248016" y="586741"/>
                  <a:ext cx="85356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10" name="Gerade Verbindung 109"/>
                <p:cNvCxnSpPr/>
                <p:nvPr/>
              </p:nvCxnSpPr>
              <p:spPr>
                <a:xfrm>
                  <a:off x="4245925" y="430341"/>
                  <a:ext cx="0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111" name="Oval 110"/>
                <p:cNvSpPr/>
                <p:nvPr/>
              </p:nvSpPr>
              <p:spPr>
                <a:xfrm>
                  <a:off x="4206475" y="377572"/>
                  <a:ext cx="71408" cy="76504"/>
                </a:xfrm>
                <a:prstGeom prst="ellips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700"/>
                </a:p>
              </p:txBody>
            </p:sp>
          </p:grpSp>
          <p:grpSp>
            <p:nvGrpSpPr>
              <p:cNvPr id="89" name="Gruppierung 88"/>
              <p:cNvGrpSpPr/>
              <p:nvPr/>
            </p:nvGrpSpPr>
            <p:grpSpPr>
              <a:xfrm>
                <a:off x="609322" y="5270132"/>
                <a:ext cx="120989" cy="211044"/>
                <a:chOff x="4180971" y="377572"/>
                <a:chExt cx="152401" cy="267040"/>
              </a:xfrm>
            </p:grpSpPr>
            <p:cxnSp>
              <p:nvCxnSpPr>
                <p:cNvPr id="98" name="Gerade Verbindung 97"/>
                <p:cNvCxnSpPr/>
                <p:nvPr/>
              </p:nvCxnSpPr>
              <p:spPr>
                <a:xfrm flipH="1">
                  <a:off x="4248015" y="482762"/>
                  <a:ext cx="1" cy="103979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99" name="Gerade Verbindung 98"/>
                <p:cNvCxnSpPr/>
                <p:nvPr/>
              </p:nvCxnSpPr>
              <p:spPr>
                <a:xfrm>
                  <a:off x="4248016" y="482762"/>
                  <a:ext cx="85356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00" name="Gerade Verbindung 99"/>
                <p:cNvCxnSpPr/>
                <p:nvPr/>
              </p:nvCxnSpPr>
              <p:spPr>
                <a:xfrm flipH="1">
                  <a:off x="4180971" y="482762"/>
                  <a:ext cx="67044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01" name="Gerade Verbindung 100"/>
                <p:cNvCxnSpPr/>
                <p:nvPr/>
              </p:nvCxnSpPr>
              <p:spPr>
                <a:xfrm flipH="1">
                  <a:off x="4180972" y="586741"/>
                  <a:ext cx="67044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02" name="Gerade Verbindung 101"/>
                <p:cNvCxnSpPr/>
                <p:nvPr/>
              </p:nvCxnSpPr>
              <p:spPr>
                <a:xfrm>
                  <a:off x="4248016" y="586741"/>
                  <a:ext cx="85356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03" name="Gerade Verbindung 102"/>
                <p:cNvCxnSpPr/>
                <p:nvPr/>
              </p:nvCxnSpPr>
              <p:spPr>
                <a:xfrm>
                  <a:off x="4245925" y="430341"/>
                  <a:ext cx="0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104" name="Oval 103"/>
                <p:cNvSpPr/>
                <p:nvPr/>
              </p:nvSpPr>
              <p:spPr>
                <a:xfrm>
                  <a:off x="4206475" y="377572"/>
                  <a:ext cx="71408" cy="76504"/>
                </a:xfrm>
                <a:prstGeom prst="ellips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700"/>
                </a:p>
              </p:txBody>
            </p:sp>
          </p:grpSp>
          <p:grpSp>
            <p:nvGrpSpPr>
              <p:cNvPr id="90" name="Gruppierung 89"/>
              <p:cNvGrpSpPr/>
              <p:nvPr/>
            </p:nvGrpSpPr>
            <p:grpSpPr>
              <a:xfrm>
                <a:off x="447368" y="5174879"/>
                <a:ext cx="120989" cy="211044"/>
                <a:chOff x="4180971" y="377572"/>
                <a:chExt cx="152401" cy="267040"/>
              </a:xfrm>
            </p:grpSpPr>
            <p:cxnSp>
              <p:nvCxnSpPr>
                <p:cNvPr id="91" name="Gerade Verbindung 90"/>
                <p:cNvCxnSpPr/>
                <p:nvPr/>
              </p:nvCxnSpPr>
              <p:spPr>
                <a:xfrm flipH="1">
                  <a:off x="4248015" y="482762"/>
                  <a:ext cx="1" cy="103979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92" name="Gerade Verbindung 91"/>
                <p:cNvCxnSpPr/>
                <p:nvPr/>
              </p:nvCxnSpPr>
              <p:spPr>
                <a:xfrm>
                  <a:off x="4248016" y="482762"/>
                  <a:ext cx="85356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93" name="Gerade Verbindung 92"/>
                <p:cNvCxnSpPr/>
                <p:nvPr/>
              </p:nvCxnSpPr>
              <p:spPr>
                <a:xfrm flipH="1">
                  <a:off x="4180971" y="482762"/>
                  <a:ext cx="67044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94" name="Gerade Verbindung 93"/>
                <p:cNvCxnSpPr/>
                <p:nvPr/>
              </p:nvCxnSpPr>
              <p:spPr>
                <a:xfrm flipH="1">
                  <a:off x="4180972" y="586741"/>
                  <a:ext cx="67044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95" name="Gerade Verbindung 94"/>
                <p:cNvCxnSpPr/>
                <p:nvPr/>
              </p:nvCxnSpPr>
              <p:spPr>
                <a:xfrm>
                  <a:off x="4248016" y="586741"/>
                  <a:ext cx="85356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96" name="Gerade Verbindung 95"/>
                <p:cNvCxnSpPr/>
                <p:nvPr/>
              </p:nvCxnSpPr>
              <p:spPr>
                <a:xfrm>
                  <a:off x="4245925" y="430341"/>
                  <a:ext cx="0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97" name="Oval 96"/>
                <p:cNvSpPr/>
                <p:nvPr/>
              </p:nvSpPr>
              <p:spPr>
                <a:xfrm>
                  <a:off x="4206475" y="377572"/>
                  <a:ext cx="71408" cy="76504"/>
                </a:xfrm>
                <a:prstGeom prst="ellips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700"/>
                </a:p>
              </p:txBody>
            </p:sp>
          </p:grpSp>
        </p:grpSp>
        <p:grpSp>
          <p:nvGrpSpPr>
            <p:cNvPr id="112" name="Gruppierung 111"/>
            <p:cNvGrpSpPr/>
            <p:nvPr/>
          </p:nvGrpSpPr>
          <p:grpSpPr>
            <a:xfrm>
              <a:off x="3237784" y="5060959"/>
              <a:ext cx="435343" cy="306297"/>
              <a:chOff x="294968" y="5174879"/>
              <a:chExt cx="435343" cy="306297"/>
            </a:xfrm>
          </p:grpSpPr>
          <p:grpSp>
            <p:nvGrpSpPr>
              <p:cNvPr id="113" name="Gruppierung 112"/>
              <p:cNvGrpSpPr/>
              <p:nvPr/>
            </p:nvGrpSpPr>
            <p:grpSpPr>
              <a:xfrm>
                <a:off x="294968" y="5270132"/>
                <a:ext cx="120989" cy="211044"/>
                <a:chOff x="4180971" y="377572"/>
                <a:chExt cx="152401" cy="267040"/>
              </a:xfrm>
            </p:grpSpPr>
            <p:cxnSp>
              <p:nvCxnSpPr>
                <p:cNvPr id="130" name="Gerade Verbindung 129"/>
                <p:cNvCxnSpPr/>
                <p:nvPr/>
              </p:nvCxnSpPr>
              <p:spPr>
                <a:xfrm flipH="1">
                  <a:off x="4248015" y="482762"/>
                  <a:ext cx="1" cy="103979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31" name="Gerade Verbindung 130"/>
                <p:cNvCxnSpPr/>
                <p:nvPr/>
              </p:nvCxnSpPr>
              <p:spPr>
                <a:xfrm>
                  <a:off x="4248016" y="482762"/>
                  <a:ext cx="85356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32" name="Gerade Verbindung 131"/>
                <p:cNvCxnSpPr/>
                <p:nvPr/>
              </p:nvCxnSpPr>
              <p:spPr>
                <a:xfrm flipH="1">
                  <a:off x="4180971" y="482762"/>
                  <a:ext cx="67044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33" name="Gerade Verbindung 132"/>
                <p:cNvCxnSpPr/>
                <p:nvPr/>
              </p:nvCxnSpPr>
              <p:spPr>
                <a:xfrm flipH="1">
                  <a:off x="4180972" y="586741"/>
                  <a:ext cx="67044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34" name="Gerade Verbindung 133"/>
                <p:cNvCxnSpPr/>
                <p:nvPr/>
              </p:nvCxnSpPr>
              <p:spPr>
                <a:xfrm>
                  <a:off x="4248016" y="586741"/>
                  <a:ext cx="85356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35" name="Gerade Verbindung 134"/>
                <p:cNvCxnSpPr/>
                <p:nvPr/>
              </p:nvCxnSpPr>
              <p:spPr>
                <a:xfrm>
                  <a:off x="4245925" y="430341"/>
                  <a:ext cx="0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136" name="Oval 135"/>
                <p:cNvSpPr/>
                <p:nvPr/>
              </p:nvSpPr>
              <p:spPr>
                <a:xfrm>
                  <a:off x="4206475" y="377572"/>
                  <a:ext cx="71408" cy="76504"/>
                </a:xfrm>
                <a:prstGeom prst="ellips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700"/>
                </a:p>
              </p:txBody>
            </p:sp>
          </p:grpSp>
          <p:grpSp>
            <p:nvGrpSpPr>
              <p:cNvPr id="114" name="Gruppierung 113"/>
              <p:cNvGrpSpPr/>
              <p:nvPr/>
            </p:nvGrpSpPr>
            <p:grpSpPr>
              <a:xfrm>
                <a:off x="609322" y="5270132"/>
                <a:ext cx="120989" cy="211044"/>
                <a:chOff x="4180971" y="377572"/>
                <a:chExt cx="152401" cy="267040"/>
              </a:xfrm>
            </p:grpSpPr>
            <p:cxnSp>
              <p:nvCxnSpPr>
                <p:cNvPr id="123" name="Gerade Verbindung 122"/>
                <p:cNvCxnSpPr/>
                <p:nvPr/>
              </p:nvCxnSpPr>
              <p:spPr>
                <a:xfrm flipH="1">
                  <a:off x="4248015" y="482762"/>
                  <a:ext cx="1" cy="103979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24" name="Gerade Verbindung 123"/>
                <p:cNvCxnSpPr/>
                <p:nvPr/>
              </p:nvCxnSpPr>
              <p:spPr>
                <a:xfrm>
                  <a:off x="4248016" y="482762"/>
                  <a:ext cx="85356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25" name="Gerade Verbindung 124"/>
                <p:cNvCxnSpPr/>
                <p:nvPr/>
              </p:nvCxnSpPr>
              <p:spPr>
                <a:xfrm flipH="1">
                  <a:off x="4180971" y="482762"/>
                  <a:ext cx="67044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26" name="Gerade Verbindung 125"/>
                <p:cNvCxnSpPr/>
                <p:nvPr/>
              </p:nvCxnSpPr>
              <p:spPr>
                <a:xfrm flipH="1">
                  <a:off x="4180972" y="586741"/>
                  <a:ext cx="67044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27" name="Gerade Verbindung 126"/>
                <p:cNvCxnSpPr/>
                <p:nvPr/>
              </p:nvCxnSpPr>
              <p:spPr>
                <a:xfrm>
                  <a:off x="4248016" y="586741"/>
                  <a:ext cx="85356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28" name="Gerade Verbindung 127"/>
                <p:cNvCxnSpPr/>
                <p:nvPr/>
              </p:nvCxnSpPr>
              <p:spPr>
                <a:xfrm>
                  <a:off x="4245925" y="430341"/>
                  <a:ext cx="0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129" name="Oval 128"/>
                <p:cNvSpPr/>
                <p:nvPr/>
              </p:nvSpPr>
              <p:spPr>
                <a:xfrm>
                  <a:off x="4206475" y="377572"/>
                  <a:ext cx="71408" cy="76504"/>
                </a:xfrm>
                <a:prstGeom prst="ellips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700"/>
                </a:p>
              </p:txBody>
            </p:sp>
          </p:grpSp>
          <p:grpSp>
            <p:nvGrpSpPr>
              <p:cNvPr id="115" name="Gruppierung 114"/>
              <p:cNvGrpSpPr/>
              <p:nvPr/>
            </p:nvGrpSpPr>
            <p:grpSpPr>
              <a:xfrm>
                <a:off x="447368" y="5174879"/>
                <a:ext cx="120989" cy="211044"/>
                <a:chOff x="4180971" y="377572"/>
                <a:chExt cx="152401" cy="267040"/>
              </a:xfrm>
            </p:grpSpPr>
            <p:cxnSp>
              <p:nvCxnSpPr>
                <p:cNvPr id="116" name="Gerade Verbindung 115"/>
                <p:cNvCxnSpPr/>
                <p:nvPr/>
              </p:nvCxnSpPr>
              <p:spPr>
                <a:xfrm flipH="1">
                  <a:off x="4248015" y="482762"/>
                  <a:ext cx="1" cy="103979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17" name="Gerade Verbindung 116"/>
                <p:cNvCxnSpPr/>
                <p:nvPr/>
              </p:nvCxnSpPr>
              <p:spPr>
                <a:xfrm>
                  <a:off x="4248016" y="482762"/>
                  <a:ext cx="85356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18" name="Gerade Verbindung 117"/>
                <p:cNvCxnSpPr/>
                <p:nvPr/>
              </p:nvCxnSpPr>
              <p:spPr>
                <a:xfrm flipH="1">
                  <a:off x="4180971" y="482762"/>
                  <a:ext cx="67044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19" name="Gerade Verbindung 118"/>
                <p:cNvCxnSpPr/>
                <p:nvPr/>
              </p:nvCxnSpPr>
              <p:spPr>
                <a:xfrm flipH="1">
                  <a:off x="4180972" y="586741"/>
                  <a:ext cx="67044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20" name="Gerade Verbindung 119"/>
                <p:cNvCxnSpPr/>
                <p:nvPr/>
              </p:nvCxnSpPr>
              <p:spPr>
                <a:xfrm>
                  <a:off x="4248016" y="586741"/>
                  <a:ext cx="85356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21" name="Gerade Verbindung 120"/>
                <p:cNvCxnSpPr/>
                <p:nvPr/>
              </p:nvCxnSpPr>
              <p:spPr>
                <a:xfrm>
                  <a:off x="4245925" y="430341"/>
                  <a:ext cx="0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122" name="Oval 121"/>
                <p:cNvSpPr/>
                <p:nvPr/>
              </p:nvSpPr>
              <p:spPr>
                <a:xfrm>
                  <a:off x="4206475" y="377572"/>
                  <a:ext cx="71408" cy="76504"/>
                </a:xfrm>
                <a:prstGeom prst="ellips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700"/>
                </a:p>
              </p:txBody>
            </p:sp>
          </p:grpSp>
        </p:grpSp>
        <p:grpSp>
          <p:nvGrpSpPr>
            <p:cNvPr id="137" name="Gruppierung 136"/>
            <p:cNvGrpSpPr/>
            <p:nvPr/>
          </p:nvGrpSpPr>
          <p:grpSpPr>
            <a:xfrm>
              <a:off x="6342466" y="5081667"/>
              <a:ext cx="435343" cy="306297"/>
              <a:chOff x="294968" y="5174879"/>
              <a:chExt cx="435343" cy="306297"/>
            </a:xfrm>
          </p:grpSpPr>
          <p:grpSp>
            <p:nvGrpSpPr>
              <p:cNvPr id="138" name="Gruppierung 137"/>
              <p:cNvGrpSpPr/>
              <p:nvPr/>
            </p:nvGrpSpPr>
            <p:grpSpPr>
              <a:xfrm>
                <a:off x="294968" y="5270132"/>
                <a:ext cx="120989" cy="211044"/>
                <a:chOff x="4180971" y="377572"/>
                <a:chExt cx="152401" cy="267040"/>
              </a:xfrm>
            </p:grpSpPr>
            <p:cxnSp>
              <p:nvCxnSpPr>
                <p:cNvPr id="155" name="Gerade Verbindung 154"/>
                <p:cNvCxnSpPr/>
                <p:nvPr/>
              </p:nvCxnSpPr>
              <p:spPr>
                <a:xfrm flipH="1">
                  <a:off x="4248015" y="482762"/>
                  <a:ext cx="1" cy="103979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56" name="Gerade Verbindung 155"/>
                <p:cNvCxnSpPr/>
                <p:nvPr/>
              </p:nvCxnSpPr>
              <p:spPr>
                <a:xfrm>
                  <a:off x="4248016" y="482762"/>
                  <a:ext cx="85356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57" name="Gerade Verbindung 156"/>
                <p:cNvCxnSpPr/>
                <p:nvPr/>
              </p:nvCxnSpPr>
              <p:spPr>
                <a:xfrm flipH="1">
                  <a:off x="4180971" y="482762"/>
                  <a:ext cx="67044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58" name="Gerade Verbindung 157"/>
                <p:cNvCxnSpPr/>
                <p:nvPr/>
              </p:nvCxnSpPr>
              <p:spPr>
                <a:xfrm flipH="1">
                  <a:off x="4180972" y="586741"/>
                  <a:ext cx="67044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59" name="Gerade Verbindung 158"/>
                <p:cNvCxnSpPr/>
                <p:nvPr/>
              </p:nvCxnSpPr>
              <p:spPr>
                <a:xfrm>
                  <a:off x="4248016" y="586741"/>
                  <a:ext cx="85356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60" name="Gerade Verbindung 159"/>
                <p:cNvCxnSpPr/>
                <p:nvPr/>
              </p:nvCxnSpPr>
              <p:spPr>
                <a:xfrm>
                  <a:off x="4245925" y="430341"/>
                  <a:ext cx="0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161" name="Oval 160"/>
                <p:cNvSpPr/>
                <p:nvPr/>
              </p:nvSpPr>
              <p:spPr>
                <a:xfrm>
                  <a:off x="4206475" y="377572"/>
                  <a:ext cx="71408" cy="76504"/>
                </a:xfrm>
                <a:prstGeom prst="ellips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700"/>
                </a:p>
              </p:txBody>
            </p:sp>
          </p:grpSp>
          <p:grpSp>
            <p:nvGrpSpPr>
              <p:cNvPr id="139" name="Gruppierung 138"/>
              <p:cNvGrpSpPr/>
              <p:nvPr/>
            </p:nvGrpSpPr>
            <p:grpSpPr>
              <a:xfrm>
                <a:off x="609322" y="5270132"/>
                <a:ext cx="120989" cy="211044"/>
                <a:chOff x="4180971" y="377572"/>
                <a:chExt cx="152401" cy="267040"/>
              </a:xfrm>
            </p:grpSpPr>
            <p:cxnSp>
              <p:nvCxnSpPr>
                <p:cNvPr id="148" name="Gerade Verbindung 147"/>
                <p:cNvCxnSpPr/>
                <p:nvPr/>
              </p:nvCxnSpPr>
              <p:spPr>
                <a:xfrm flipH="1">
                  <a:off x="4248015" y="482762"/>
                  <a:ext cx="1" cy="103979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49" name="Gerade Verbindung 148"/>
                <p:cNvCxnSpPr/>
                <p:nvPr/>
              </p:nvCxnSpPr>
              <p:spPr>
                <a:xfrm>
                  <a:off x="4248016" y="482762"/>
                  <a:ext cx="85356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50" name="Gerade Verbindung 149"/>
                <p:cNvCxnSpPr/>
                <p:nvPr/>
              </p:nvCxnSpPr>
              <p:spPr>
                <a:xfrm flipH="1">
                  <a:off x="4180971" y="482762"/>
                  <a:ext cx="67044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51" name="Gerade Verbindung 150"/>
                <p:cNvCxnSpPr/>
                <p:nvPr/>
              </p:nvCxnSpPr>
              <p:spPr>
                <a:xfrm flipH="1">
                  <a:off x="4180972" y="586741"/>
                  <a:ext cx="67044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52" name="Gerade Verbindung 151"/>
                <p:cNvCxnSpPr/>
                <p:nvPr/>
              </p:nvCxnSpPr>
              <p:spPr>
                <a:xfrm>
                  <a:off x="4248016" y="586741"/>
                  <a:ext cx="85356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53" name="Gerade Verbindung 152"/>
                <p:cNvCxnSpPr/>
                <p:nvPr/>
              </p:nvCxnSpPr>
              <p:spPr>
                <a:xfrm>
                  <a:off x="4245925" y="430341"/>
                  <a:ext cx="0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154" name="Oval 153"/>
                <p:cNvSpPr/>
                <p:nvPr/>
              </p:nvSpPr>
              <p:spPr>
                <a:xfrm>
                  <a:off x="4206475" y="377572"/>
                  <a:ext cx="71408" cy="76504"/>
                </a:xfrm>
                <a:prstGeom prst="ellips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700"/>
                </a:p>
              </p:txBody>
            </p:sp>
          </p:grpSp>
          <p:grpSp>
            <p:nvGrpSpPr>
              <p:cNvPr id="140" name="Gruppierung 139"/>
              <p:cNvGrpSpPr/>
              <p:nvPr/>
            </p:nvGrpSpPr>
            <p:grpSpPr>
              <a:xfrm>
                <a:off x="447368" y="5174879"/>
                <a:ext cx="120989" cy="211044"/>
                <a:chOff x="4180971" y="377572"/>
                <a:chExt cx="152401" cy="267040"/>
              </a:xfrm>
            </p:grpSpPr>
            <p:cxnSp>
              <p:nvCxnSpPr>
                <p:cNvPr id="141" name="Gerade Verbindung 140"/>
                <p:cNvCxnSpPr/>
                <p:nvPr/>
              </p:nvCxnSpPr>
              <p:spPr>
                <a:xfrm flipH="1">
                  <a:off x="4248015" y="482762"/>
                  <a:ext cx="1" cy="103979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42" name="Gerade Verbindung 141"/>
                <p:cNvCxnSpPr/>
                <p:nvPr/>
              </p:nvCxnSpPr>
              <p:spPr>
                <a:xfrm>
                  <a:off x="4248016" y="482762"/>
                  <a:ext cx="85356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43" name="Gerade Verbindung 142"/>
                <p:cNvCxnSpPr/>
                <p:nvPr/>
              </p:nvCxnSpPr>
              <p:spPr>
                <a:xfrm flipH="1">
                  <a:off x="4180971" y="482762"/>
                  <a:ext cx="67044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44" name="Gerade Verbindung 143"/>
                <p:cNvCxnSpPr/>
                <p:nvPr/>
              </p:nvCxnSpPr>
              <p:spPr>
                <a:xfrm flipH="1">
                  <a:off x="4180972" y="586741"/>
                  <a:ext cx="67044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45" name="Gerade Verbindung 144"/>
                <p:cNvCxnSpPr/>
                <p:nvPr/>
              </p:nvCxnSpPr>
              <p:spPr>
                <a:xfrm>
                  <a:off x="4248016" y="586741"/>
                  <a:ext cx="85356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46" name="Gerade Verbindung 145"/>
                <p:cNvCxnSpPr/>
                <p:nvPr/>
              </p:nvCxnSpPr>
              <p:spPr>
                <a:xfrm>
                  <a:off x="4245925" y="430341"/>
                  <a:ext cx="0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147" name="Oval 146"/>
                <p:cNvSpPr/>
                <p:nvPr/>
              </p:nvSpPr>
              <p:spPr>
                <a:xfrm>
                  <a:off x="4206475" y="377572"/>
                  <a:ext cx="71408" cy="76504"/>
                </a:xfrm>
                <a:prstGeom prst="ellips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700"/>
                </a:p>
              </p:txBody>
            </p:sp>
          </p:grpSp>
        </p:grpSp>
        <p:grpSp>
          <p:nvGrpSpPr>
            <p:cNvPr id="162" name="Gruppierung 161"/>
            <p:cNvGrpSpPr/>
            <p:nvPr/>
          </p:nvGrpSpPr>
          <p:grpSpPr>
            <a:xfrm>
              <a:off x="7606830" y="6181216"/>
              <a:ext cx="1019152" cy="254874"/>
              <a:chOff x="8890000" y="6071947"/>
              <a:chExt cx="1019152" cy="254874"/>
            </a:xfrm>
          </p:grpSpPr>
          <p:grpSp>
            <p:nvGrpSpPr>
              <p:cNvPr id="163" name="Gruppierung 162"/>
              <p:cNvGrpSpPr/>
              <p:nvPr/>
            </p:nvGrpSpPr>
            <p:grpSpPr>
              <a:xfrm>
                <a:off x="8890000" y="6093776"/>
                <a:ext cx="120989" cy="211044"/>
                <a:chOff x="4180971" y="377572"/>
                <a:chExt cx="152401" cy="267040"/>
              </a:xfrm>
            </p:grpSpPr>
            <p:cxnSp>
              <p:nvCxnSpPr>
                <p:cNvPr id="165" name="Gerade Verbindung 164"/>
                <p:cNvCxnSpPr/>
                <p:nvPr/>
              </p:nvCxnSpPr>
              <p:spPr>
                <a:xfrm flipH="1">
                  <a:off x="4248015" y="482762"/>
                  <a:ext cx="1" cy="103979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66" name="Gerade Verbindung 165"/>
                <p:cNvCxnSpPr/>
                <p:nvPr/>
              </p:nvCxnSpPr>
              <p:spPr>
                <a:xfrm>
                  <a:off x="4248016" y="482762"/>
                  <a:ext cx="85356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67" name="Gerade Verbindung 166"/>
                <p:cNvCxnSpPr/>
                <p:nvPr/>
              </p:nvCxnSpPr>
              <p:spPr>
                <a:xfrm flipH="1">
                  <a:off x="4180971" y="482762"/>
                  <a:ext cx="67044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68" name="Gerade Verbindung 167"/>
                <p:cNvCxnSpPr/>
                <p:nvPr/>
              </p:nvCxnSpPr>
              <p:spPr>
                <a:xfrm flipH="1">
                  <a:off x="4180972" y="586741"/>
                  <a:ext cx="67044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69" name="Gerade Verbindung 168"/>
                <p:cNvCxnSpPr/>
                <p:nvPr/>
              </p:nvCxnSpPr>
              <p:spPr>
                <a:xfrm>
                  <a:off x="4248016" y="586741"/>
                  <a:ext cx="85356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70" name="Gerade Verbindung 169"/>
                <p:cNvCxnSpPr/>
                <p:nvPr/>
              </p:nvCxnSpPr>
              <p:spPr>
                <a:xfrm>
                  <a:off x="4245925" y="430341"/>
                  <a:ext cx="0" cy="5787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171" name="Oval 170"/>
                <p:cNvSpPr/>
                <p:nvPr/>
              </p:nvSpPr>
              <p:spPr>
                <a:xfrm>
                  <a:off x="4206475" y="377572"/>
                  <a:ext cx="71408" cy="76504"/>
                </a:xfrm>
                <a:prstGeom prst="ellips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700"/>
                </a:p>
              </p:txBody>
            </p:sp>
          </p:grpSp>
          <p:sp>
            <p:nvSpPr>
              <p:cNvPr id="164" name="Textfeld 163"/>
              <p:cNvSpPr txBox="1"/>
              <p:nvPr/>
            </p:nvSpPr>
            <p:spPr>
              <a:xfrm>
                <a:off x="9064042" y="6071947"/>
                <a:ext cx="845110" cy="25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/>
                  <a:t>Stakeholder</a:t>
                </a:r>
              </a:p>
            </p:txBody>
          </p:sp>
        </p:grpSp>
        <p:sp>
          <p:nvSpPr>
            <p:cNvPr id="172" name="Textfeld 171"/>
            <p:cNvSpPr txBox="1"/>
            <p:nvPr/>
          </p:nvSpPr>
          <p:spPr>
            <a:xfrm>
              <a:off x="671812" y="392708"/>
              <a:ext cx="340926" cy="309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/>
                <a:t>a)</a:t>
              </a:r>
            </a:p>
          </p:txBody>
        </p:sp>
        <p:sp>
          <p:nvSpPr>
            <p:cNvPr id="173" name="Textfeld 172"/>
            <p:cNvSpPr txBox="1"/>
            <p:nvPr/>
          </p:nvSpPr>
          <p:spPr>
            <a:xfrm>
              <a:off x="701803" y="2810128"/>
              <a:ext cx="349995" cy="309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/>
                <a:t>b)</a:t>
              </a: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3673127" y="2810128"/>
              <a:ext cx="340926" cy="309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/>
                <a:t>c)</a:t>
              </a:r>
            </a:p>
          </p:txBody>
        </p:sp>
        <p:sp>
          <p:nvSpPr>
            <p:cNvPr id="175" name="Textfeld 174"/>
            <p:cNvSpPr txBox="1"/>
            <p:nvPr/>
          </p:nvSpPr>
          <p:spPr>
            <a:xfrm>
              <a:off x="6595194" y="2810128"/>
              <a:ext cx="349995" cy="309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/>
                <a:t>d)</a:t>
              </a:r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2376135" y="4181906"/>
              <a:ext cx="252846" cy="187355"/>
            </a:xfrm>
            <a:prstGeom prst="rect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/>
                <a:t>F</a:t>
              </a:r>
              <a:endParaRPr lang="de-DE" sz="700">
                <a:solidFill>
                  <a:schemeClr val="lt1"/>
                </a:solidFill>
              </a:endParaRPr>
            </a:p>
          </p:txBody>
        </p:sp>
        <p:cxnSp>
          <p:nvCxnSpPr>
            <p:cNvPr id="177" name="Gerade Verbindung mit Pfeil 176"/>
            <p:cNvCxnSpPr>
              <a:stCxn id="38" idx="3"/>
              <a:endCxn id="176" idx="1"/>
            </p:cNvCxnSpPr>
            <p:nvPr/>
          </p:nvCxnSpPr>
          <p:spPr>
            <a:xfrm>
              <a:off x="2123290" y="4273322"/>
              <a:ext cx="252845" cy="2262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prstDash val="dash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Gerade Verbindung mit Pfeil 177"/>
            <p:cNvCxnSpPr>
              <a:stCxn id="16" idx="2"/>
              <a:endCxn id="176" idx="0"/>
            </p:cNvCxnSpPr>
            <p:nvPr/>
          </p:nvCxnSpPr>
          <p:spPr>
            <a:xfrm>
              <a:off x="2502558" y="3901695"/>
              <a:ext cx="0" cy="280211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prstDash val="dashDot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2734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modeling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framework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7" name="Inhaltsplatzhalt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540" y="1232756"/>
            <a:ext cx="5289102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220072" y="1268685"/>
            <a:ext cx="3349067" cy="5400675"/>
          </a:xfrm>
        </p:spPr>
        <p:txBody>
          <a:bodyPr/>
          <a:lstStyle/>
          <a:p>
            <a:pPr marL="357187" lvl="1" indent="0" algn="just">
              <a:buNone/>
            </a:pPr>
            <a:r>
              <a:rPr lang="en-US" dirty="0" smtClean="0"/>
              <a:t>Research Questions:</a:t>
            </a:r>
          </a:p>
          <a:p>
            <a:pPr marL="642937" lvl="1" indent="-285750" algn="just"/>
            <a:r>
              <a:rPr lang="en-US" dirty="0"/>
              <a:t>Q1: Which concepts are needed in social </a:t>
            </a:r>
            <a:r>
              <a:rPr lang="en-US" dirty="0" smtClean="0"/>
              <a:t>soft-ware </a:t>
            </a:r>
            <a:r>
              <a:rPr lang="en-US" dirty="0"/>
              <a:t>to execute </a:t>
            </a:r>
            <a:r>
              <a:rPr lang="en-US" dirty="0" smtClean="0"/>
              <a:t>pro-</a:t>
            </a:r>
            <a:r>
              <a:rPr lang="en-US" dirty="0" err="1" smtClean="0"/>
              <a:t>cesses</a:t>
            </a:r>
            <a:r>
              <a:rPr lang="en-US" dirty="0" smtClean="0"/>
              <a:t> and workflows?</a:t>
            </a:r>
          </a:p>
          <a:p>
            <a:pPr marL="642937" lvl="1" indent="-285750" algn="just"/>
            <a:r>
              <a:rPr lang="en-US" dirty="0"/>
              <a:t>Q2: What does a GUI have to look like to support all concepts</a:t>
            </a:r>
            <a:r>
              <a:rPr lang="en-US" dirty="0" smtClean="0"/>
              <a:t>?</a:t>
            </a:r>
          </a:p>
          <a:p>
            <a:pPr marL="642937" lvl="1" indent="-285750" algn="just"/>
            <a:r>
              <a:rPr lang="en-US" dirty="0"/>
              <a:t>Q3: How can the </a:t>
            </a:r>
            <a:r>
              <a:rPr lang="en-US" dirty="0" smtClean="0"/>
              <a:t>com-</a:t>
            </a:r>
            <a:r>
              <a:rPr lang="en-US" dirty="0" err="1" smtClean="0"/>
              <a:t>pulsory</a:t>
            </a:r>
            <a:r>
              <a:rPr lang="en-US" dirty="0" smtClean="0"/>
              <a:t> </a:t>
            </a:r>
            <a:r>
              <a:rPr lang="en-US" dirty="0"/>
              <a:t>concepts be </a:t>
            </a:r>
            <a:r>
              <a:rPr lang="en-US" dirty="0" err="1" smtClean="0"/>
              <a:t>im-plemented</a:t>
            </a:r>
            <a:r>
              <a:rPr lang="en-US" dirty="0" smtClean="0"/>
              <a:t>?</a:t>
            </a:r>
          </a:p>
          <a:p>
            <a:pPr marL="642937" lvl="1" indent="-285750" algn="just"/>
            <a:r>
              <a:rPr lang="en-US" dirty="0"/>
              <a:t>Q4: How can real world challenges be solved with the application?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7283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</a:t>
            </a:r>
            <a:r>
              <a:rPr lang="en-US" dirty="0"/>
              <a:t>p</a:t>
            </a:r>
            <a:r>
              <a:rPr lang="en-US" dirty="0" smtClean="0"/>
              <a:t>resentation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0" y="2276872"/>
            <a:ext cx="914400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From </a:t>
            </a:r>
            <a:r>
              <a:rPr lang="en-US" b="1" dirty="0" err="1" smtClean="0"/>
              <a:t>taylorism</a:t>
            </a:r>
            <a:r>
              <a:rPr lang="en-US" b="1" dirty="0" smtClean="0"/>
              <a:t> to knowledge work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Requirements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Framework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Review </a:t>
            </a:r>
            <a:r>
              <a:rPr lang="en-US" b="1" dirty="0"/>
              <a:t>p</a:t>
            </a:r>
            <a:r>
              <a:rPr lang="en-US" b="1" dirty="0" smtClean="0"/>
              <a:t>rocess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Future </a:t>
            </a:r>
            <a:r>
              <a:rPr lang="en-US" b="1" dirty="0"/>
              <a:t>s</a:t>
            </a:r>
            <a:r>
              <a:rPr lang="en-US" b="1" dirty="0" smtClean="0"/>
              <a:t>teps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Literature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25.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9145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70918-Vorlage_sebis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none" w="med" len="med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070918-Vorlage_sebis</Template>
  <TotalTime>0</TotalTime>
  <Words>1923</Words>
  <Application>Microsoft Office PowerPoint</Application>
  <PresentationFormat>Bildschirmpräsentation (4:3)</PresentationFormat>
  <Paragraphs>520</Paragraphs>
  <Slides>29</Slides>
  <Notes>27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070918-Vorlage_sebis</vt:lpstr>
      <vt:lpstr>Design and Implementation of a Framework for Adaptive Knowledge-Intensive Processes in a Wiki</vt:lpstr>
      <vt:lpstr>Outline of the Presentation</vt:lpstr>
      <vt:lpstr>From Taylorism to Knowledge Work</vt:lpstr>
      <vt:lpstr>Adaption of Informations Systems at Runtime </vt:lpstr>
      <vt:lpstr>Research Objective of the Project</vt:lpstr>
      <vt:lpstr>Outline of the Presentation</vt:lpstr>
      <vt:lpstr>Collaborative model adaption challenges at runtime</vt:lpstr>
      <vt:lpstr>General modeling use cases in the framework</vt:lpstr>
      <vt:lpstr>Outline of the presentation</vt:lpstr>
      <vt:lpstr>Simplified Concept</vt:lpstr>
      <vt:lpstr>Modeling Roles in the Framework</vt:lpstr>
      <vt:lpstr>ModelWiki Architecture</vt:lpstr>
      <vt:lpstr>Outline of the Presentation</vt:lpstr>
      <vt:lpstr>Behavior (as Contributor): Mouse-Over Start State</vt:lpstr>
      <vt:lpstr>Behavior (as Contributor): New Local State</vt:lpstr>
      <vt:lpstr>Behavior (as Contributor): Mouse-Over State</vt:lpstr>
      <vt:lpstr>Behavior (as Contributor): New Local Link</vt:lpstr>
      <vt:lpstr>Behavior (as Contributor): Delete Link (Locally)</vt:lpstr>
      <vt:lpstr>Behavior (as Modeler): Mouse-Over State</vt:lpstr>
      <vt:lpstr>Behavior (as Modeler): Mouse-Over Link</vt:lpstr>
      <vt:lpstr>Application Example</vt:lpstr>
      <vt:lpstr>EasyChair Demo: Paper Attributes</vt:lpstr>
      <vt:lpstr>EasyChair Demo: Paper Lifecycle</vt:lpstr>
      <vt:lpstr>Outline of the Presentation</vt:lpstr>
      <vt:lpstr>Discussion/Future Steps</vt:lpstr>
      <vt:lpstr>Outline of the presentation</vt:lpstr>
      <vt:lpstr>Literature</vt:lpstr>
      <vt:lpstr>PowerPoint-Präsentation</vt:lpstr>
      <vt:lpstr>Default form settings and cut &amp; paste forms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sebis research profile</dc:title>
  <dc:creator/>
  <dc:description>Copyright sebis</dc:description>
  <cp:lastModifiedBy/>
  <cp:revision>1</cp:revision>
  <dcterms:created xsi:type="dcterms:W3CDTF">2008-10-16T14:32:43Z</dcterms:created>
  <dcterms:modified xsi:type="dcterms:W3CDTF">2013-11-25T08:48:35Z</dcterms:modified>
</cp:coreProperties>
</file>