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725" r:id="rId1"/>
  </p:sldMasterIdLst>
  <p:notesMasterIdLst>
    <p:notesMasterId r:id="rId15"/>
  </p:notesMasterIdLst>
  <p:handoutMasterIdLst>
    <p:handoutMasterId r:id="rId16"/>
  </p:handoutMasterIdLst>
  <p:sldIdLst>
    <p:sldId id="256" r:id="rId2"/>
    <p:sldId id="324" r:id="rId3"/>
    <p:sldId id="333" r:id="rId4"/>
    <p:sldId id="340" r:id="rId5"/>
    <p:sldId id="334" r:id="rId6"/>
    <p:sldId id="341" r:id="rId7"/>
    <p:sldId id="345" r:id="rId8"/>
    <p:sldId id="342" r:id="rId9"/>
    <p:sldId id="344" r:id="rId10"/>
    <p:sldId id="343" r:id="rId11"/>
    <p:sldId id="332" r:id="rId12"/>
    <p:sldId id="338" r:id="rId13"/>
    <p:sldId id="346" r:id="rId14"/>
  </p:sldIdLst>
  <p:sldSz cx="9144000" cy="6858000" type="screen4x3"/>
  <p:notesSz cx="6797675" cy="987425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Helvetica Neue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Helvetica Neue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Helvetica Neue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Helvetica Neue"/>
        <a:ea typeface="+mn-ea"/>
        <a:cs typeface="Arial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orient="horz" pos="4020">
          <p15:clr>
            <a:srgbClr val="A4A3A4"/>
          </p15:clr>
        </p15:guide>
        <p15:guide id="3" orient="horz" pos="527">
          <p15:clr>
            <a:srgbClr val="A4A3A4"/>
          </p15:clr>
        </p15:guide>
        <p15:guide id="4" orient="horz" pos="482">
          <p15:clr>
            <a:srgbClr val="A4A3A4"/>
          </p15:clr>
        </p15:guide>
        <p15:guide id="5" orient="horz" pos="618">
          <p15:clr>
            <a:srgbClr val="A4A3A4"/>
          </p15:clr>
        </p15:guide>
        <p15:guide id="6" orient="horz" pos="4110">
          <p15:clr>
            <a:srgbClr val="A4A3A4"/>
          </p15:clr>
        </p15:guide>
        <p15:guide id="7" orient="horz" pos="4292">
          <p15:clr>
            <a:srgbClr val="A4A3A4"/>
          </p15:clr>
        </p15:guide>
        <p15:guide id="8" orient="horz" pos="28">
          <p15:clr>
            <a:srgbClr val="A4A3A4"/>
          </p15:clr>
        </p15:guide>
        <p15:guide id="9" pos="2880">
          <p15:clr>
            <a:srgbClr val="A4A3A4"/>
          </p15:clr>
        </p15:guide>
        <p15:guide id="10" pos="158">
          <p15:clr>
            <a:srgbClr val="A4A3A4"/>
          </p15:clr>
        </p15:guide>
        <p15:guide id="11" pos="5602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0C0C0"/>
    <a:srgbClr val="41BEFF"/>
    <a:srgbClr val="FF8000"/>
    <a:srgbClr val="CB6C1D"/>
    <a:srgbClr val="ECE8C2"/>
    <a:srgbClr val="91AC6B"/>
    <a:srgbClr val="074F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Keine Formatvorlage, Tabellengitternetz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ABFCF23-3B69-468F-B69F-88F6DE6A72F2}" styleName="Mittlere Formatvorlage 1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02" autoAdjust="0"/>
    <p:restoredTop sz="92914" autoAdjust="0"/>
  </p:normalViewPr>
  <p:slideViewPr>
    <p:cSldViewPr snapToObjects="1">
      <p:cViewPr>
        <p:scale>
          <a:sx n="110" d="100"/>
          <a:sy n="110" d="100"/>
        </p:scale>
        <p:origin x="-1662" y="0"/>
      </p:cViewPr>
      <p:guideLst>
        <p:guide orient="horz" pos="2160"/>
        <p:guide orient="horz" pos="4020"/>
        <p:guide orient="horz" pos="527"/>
        <p:guide orient="horz" pos="482"/>
        <p:guide orient="horz" pos="618"/>
        <p:guide orient="horz" pos="4110"/>
        <p:guide orient="horz" pos="4292"/>
        <p:guide orient="horz" pos="28"/>
        <p:guide pos="2880"/>
        <p:guide pos="158"/>
        <p:guide pos="5602"/>
      </p:guideLst>
    </p:cSldViewPr>
  </p:slideViewPr>
  <p:outlineViewPr>
    <p:cViewPr>
      <p:scale>
        <a:sx n="33" d="100"/>
        <a:sy n="33" d="100"/>
      </p:scale>
      <p:origin x="0" y="49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58"/>
    </p:cViewPr>
  </p:sorterViewPr>
  <p:notesViewPr>
    <p:cSldViewPr snapToObjects="1">
      <p:cViewPr varScale="1">
        <p:scale>
          <a:sx n="101" d="100"/>
          <a:sy n="101" d="100"/>
        </p:scale>
        <p:origin x="-2532" y="-108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03238" y="184150"/>
            <a:ext cx="334803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64" tIns="47632" rIns="95264" bIns="47632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300">
                <a:latin typeface="TUM Neue Helvetica 55 Regular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54488" y="184150"/>
            <a:ext cx="21145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64" tIns="47632" rIns="95264" bIns="4763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UM Neue Helvetica 55 Regular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53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64" tIns="47632" rIns="95264" bIns="47632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300">
                <a:latin typeface="TUM Neue Helvetica 55 Regular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38053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64" tIns="47632" rIns="95264" bIns="4763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UM Neue Helvetica 55 Regular" charset="0"/>
                <a:cs typeface="+mn-cs"/>
              </a:defRPr>
            </a:lvl1pPr>
          </a:lstStyle>
          <a:p>
            <a:pPr>
              <a:defRPr/>
            </a:pPr>
            <a:fld id="{749B4FA3-3A54-4684-9B09-392D6FB0AD6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5317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64" tIns="47632" rIns="95264" bIns="47632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300">
                <a:latin typeface="TUM Neue Helvetica 55 Regular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64" tIns="47632" rIns="95264" bIns="4763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UM Neue Helvetica 55 Regular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3950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689475"/>
            <a:ext cx="4984750" cy="444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64" tIns="47632" rIns="95264" bIns="476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Mastertextformat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053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64" tIns="47632" rIns="95264" bIns="47632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300">
                <a:latin typeface="TUM Neue Helvetica 55 Regular" charset="0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380538"/>
            <a:ext cx="2946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64" tIns="47632" rIns="95264" bIns="4763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UM Neue Helvetica 55 Regular" charset="0"/>
                <a:cs typeface="+mn-cs"/>
              </a:defRPr>
            </a:lvl1pPr>
          </a:lstStyle>
          <a:p>
            <a:pPr>
              <a:defRPr/>
            </a:pPr>
            <a:fld id="{96EA4011-56C5-45FC-B12B-44FA46BC7DF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06627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UM Neue Helvetica 55 Regular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UM Neue Helvetica 55 Regular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UM Neue Helvetica 55 Regular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UM Neue Helvetica 55 Regular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UM Neue Helvetica 55 Regular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smtClean="0">
              <a:latin typeface="TUM Neue Helvetica 55 Regular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B029D9-3081-429B-9FF5-3271B4823FC0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4770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List:</a:t>
            </a:r>
            <a:r>
              <a:rPr lang="en-US" baseline="0" dirty="0" smtClean="0"/>
              <a:t> Visual Paradigm for UML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EA4011-56C5-45FC-B12B-44FA46BC7DF0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45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16"/>
          <p:cNvSpPr/>
          <p:nvPr userDrawn="1"/>
        </p:nvSpPr>
        <p:spPr bwMode="auto">
          <a:xfrm>
            <a:off x="7072313" y="44450"/>
            <a:ext cx="1820862" cy="720725"/>
          </a:xfrm>
          <a:prstGeom prst="rect">
            <a:avLst/>
          </a:prstGeom>
          <a:solidFill>
            <a:schemeClr val="bg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de-DE" dirty="0">
              <a:solidFill>
                <a:schemeClr val="tx1"/>
              </a:solidFill>
              <a:cs typeface="Arial" pitchFamily="34" charset="0"/>
            </a:endParaRPr>
          </a:p>
        </p:txBody>
      </p:sp>
      <p:pic>
        <p:nvPicPr>
          <p:cNvPr id="6" name="Picture 18" descr="http://www.in.tum.de/images/Fakultaet_logo_10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589"/>
          <a:stretch>
            <a:fillRect/>
          </a:stretch>
        </p:blipFill>
        <p:spPr bwMode="auto">
          <a:xfrm>
            <a:off x="7750175" y="342900"/>
            <a:ext cx="357188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C:\Users\Alexander Ernst\Documents\SEBIS\Vorlagen\Logo 2007\TUMLogo_RGB\TUMLogo_oZ_Outl_RGB.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8813" y="350838"/>
            <a:ext cx="614362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8" descr="http://www.in.tum.de/images/Fakultaet_logo_10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589"/>
          <a:stretch>
            <a:fillRect/>
          </a:stretch>
        </p:blipFill>
        <p:spPr bwMode="auto">
          <a:xfrm>
            <a:off x="7750175" y="342900"/>
            <a:ext cx="357188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 descr="C:\Users\Alexander Ernst\Documents\SEBIS\Vorlagen\Logo 2007\TUMLogo_RGB\TUMLogo_oZ_Outl_RGB.tif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8813" y="350838"/>
            <a:ext cx="614362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50825" y="44450"/>
            <a:ext cx="2535238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0" rIns="90000" bIns="0" anchor="b"/>
          <a:lstStyle>
            <a:lvl1pPr eaLnBrk="0" hangingPunct="0">
              <a:defRPr>
                <a:solidFill>
                  <a:schemeClr val="tx1"/>
                </a:solidFill>
                <a:latin typeface="Helvetica Neue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elvetica Neue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elvetica Neue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elvetica Neue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elvetica Neue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 Neue"/>
                <a:cs typeface="Arial" pitchFamily="34" charset="0"/>
              </a:defRPr>
            </a:lvl9pPr>
          </a:lstStyle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de-DE" sz="1200" smtClean="0">
                <a:solidFill>
                  <a:srgbClr val="074FB0"/>
                </a:solidFill>
                <a:latin typeface="Arial" pitchFamily="34" charset="0"/>
              </a:rPr>
              <a:t>Fakultät für Informatik </a:t>
            </a:r>
          </a:p>
          <a:p>
            <a:pPr>
              <a:lnSpc>
                <a:spcPct val="50000"/>
              </a:lnSpc>
              <a:spcBef>
                <a:spcPct val="50000"/>
              </a:spcBef>
              <a:defRPr/>
            </a:pPr>
            <a:r>
              <a:rPr lang="de-DE" sz="1200" smtClean="0">
                <a:solidFill>
                  <a:srgbClr val="074FB0"/>
                </a:solidFill>
                <a:latin typeface="Arial" pitchFamily="34" charset="0"/>
              </a:rPr>
              <a:t>Technische Universität München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981075"/>
            <a:ext cx="8642350" cy="1733546"/>
          </a:xfrm>
        </p:spPr>
        <p:txBody>
          <a:bodyPr/>
          <a:lstStyle>
            <a:lvl1pPr algn="l">
              <a:defRPr sz="32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50825" y="2714620"/>
            <a:ext cx="8642350" cy="1285884"/>
          </a:xfrm>
        </p:spPr>
        <p:txBody>
          <a:bodyPr/>
          <a:lstStyle>
            <a:lvl1pPr marL="0" indent="0" algn="l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3"/>
          </p:nvPr>
        </p:nvSpPr>
        <p:spPr>
          <a:xfrm>
            <a:off x="250825" y="4000504"/>
            <a:ext cx="8642350" cy="2381246"/>
          </a:xfrm>
        </p:spPr>
        <p:txBody>
          <a:bodyPr anchor="b"/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4633A-F2AD-40A1-B3EB-0EA3AE47A80E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5"/>
          </p:nvPr>
        </p:nvSpPr>
        <p:spPr/>
        <p:txBody>
          <a:bodyPr/>
          <a:lstStyle>
            <a:lvl1pPr algn="l" eaLnBrk="0" hangingPunct="0">
              <a:defRPr sz="8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120316_CS_ECIS 2012</a:t>
            </a:r>
            <a:endParaRPr lang="de-DE"/>
          </a:p>
        </p:txBody>
      </p:sp>
      <p:sp>
        <p:nvSpPr>
          <p:cNvPr id="13" name="Datumsplatzhalter 1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/>
              <a:t>© sebis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285011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terat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5" name="Bildplatzhalter 2"/>
          <p:cNvSpPr>
            <a:spLocks noGrp="1"/>
          </p:cNvSpPr>
          <p:nvPr>
            <p:ph type="pic" idx="1"/>
          </p:nvPr>
        </p:nvSpPr>
        <p:spPr>
          <a:xfrm>
            <a:off x="250827" y="981075"/>
            <a:ext cx="1963721" cy="244792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  <a:endParaRPr lang="de-DE" noProof="0" dirty="0" smtClean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3"/>
          </p:nvPr>
        </p:nvSpPr>
        <p:spPr>
          <a:xfrm>
            <a:off x="2500299" y="981079"/>
            <a:ext cx="6392877" cy="3233743"/>
          </a:xfrm>
        </p:spPr>
        <p:txBody>
          <a:bodyPr/>
          <a:lstStyle>
            <a:lvl2pPr marL="88900" indent="9525">
              <a:buNone/>
              <a:defRPr sz="1400"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14"/>
          </p:nvPr>
        </p:nvSpPr>
        <p:spPr>
          <a:xfrm>
            <a:off x="2500300" y="5524494"/>
            <a:ext cx="6392877" cy="857256"/>
          </a:xfrm>
        </p:spPr>
        <p:txBody>
          <a:bodyPr/>
          <a:lstStyle>
            <a:lvl2pPr marL="88900" indent="9525">
              <a:buNone/>
              <a:defRPr sz="1600"/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5"/>
          </p:nvPr>
        </p:nvSpPr>
        <p:spPr>
          <a:xfrm>
            <a:off x="2500300" y="4429132"/>
            <a:ext cx="6392877" cy="856800"/>
          </a:xfrm>
        </p:spPr>
        <p:txBody>
          <a:bodyPr/>
          <a:lstStyle>
            <a:lvl2pPr marL="88900" indent="9525">
              <a:buNone/>
              <a:defRPr sz="1600"/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sebis</a:t>
            </a:r>
            <a:endParaRPr lang="de-DE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7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120316_CS_ECIS 2012</a:t>
            </a: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8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ADCA4-739A-41EB-A2E2-08F3ACBCA889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8122352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852" y="355600"/>
            <a:ext cx="7211157" cy="33655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323851" y="981076"/>
            <a:ext cx="4177811" cy="5400675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2340" y="981076"/>
            <a:ext cx="4177812" cy="5400675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/>
              <a:t>© sebis</a:t>
            </a:r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120316_CS_ECIS 2012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15886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7" y="44451"/>
            <a:ext cx="7535885" cy="7207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sebis</a:t>
            </a: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120316_CS_ECIS 2012</a:t>
            </a: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C4D88-7426-4A68-A186-F06C2BC61523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0133156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7" y="981076"/>
            <a:ext cx="4244975" cy="540067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1" y="981076"/>
            <a:ext cx="4244975" cy="540067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sebis</a:t>
            </a: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120316_CS_ECIS 2012</a:t>
            </a: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A3B67-28D2-439E-8F88-B8DAD4BB42EB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6130369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0827" y="981074"/>
            <a:ext cx="4246563" cy="661976"/>
          </a:xfrm>
        </p:spPr>
        <p:txBody>
          <a:bodyPr anchor="b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250827" y="1643050"/>
            <a:ext cx="4246563" cy="47387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981078"/>
            <a:ext cx="4248150" cy="661975"/>
          </a:xfrm>
        </p:spPr>
        <p:txBody>
          <a:bodyPr anchor="b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643050"/>
            <a:ext cx="4248150" cy="47387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250827" y="44451"/>
            <a:ext cx="7535885" cy="7207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sebis</a:t>
            </a:r>
            <a:endParaRPr lang="de-DE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120316_CS_ECIS 2012</a:t>
            </a: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028FC-9A80-4EF6-BE73-C1DAE536E744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782834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sebis</a:t>
            </a:r>
            <a:endParaRPr lang="de-DE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120316_CS_ECIS 2012</a:t>
            </a: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7BF43-AFFD-47BF-98A1-BCA21AA9364D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1262715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sebis</a:t>
            </a:r>
            <a:endParaRPr lang="de-DE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120316_CS_ECIS 2012</a:t>
            </a: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47AFA-5DE0-476C-9D47-FB884430FADC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217051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7" y="44451"/>
            <a:ext cx="7535885" cy="720725"/>
          </a:xfrm>
        </p:spPr>
        <p:txBody>
          <a:bodyPr>
            <a:normAutofit/>
          </a:bodyPr>
          <a:lstStyle>
            <a:lvl1pPr algn="l">
              <a:defRPr sz="2400" b="1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50825" y="981076"/>
            <a:ext cx="8642350" cy="5400675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e-DE" noProof="0" smtClean="0"/>
              <a:t>Bild durch Klicken auf Symbol hinzufügen</a:t>
            </a:r>
            <a:endParaRPr lang="de-DE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sebis</a:t>
            </a: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120316_CS_ECIS 2012</a:t>
            </a: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B2C97-9277-4629-A865-1DD2E3B40071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6775292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lieder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0826" y="981076"/>
            <a:ext cx="8642351" cy="5400675"/>
          </a:xfrm>
        </p:spPr>
        <p:txBody>
          <a:bodyPr>
            <a:normAutofit/>
          </a:bodyPr>
          <a:lstStyle>
            <a:lvl2pPr>
              <a:defRPr lang="de-DE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7" y="44451"/>
            <a:ext cx="7535885" cy="7207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sebis</a:t>
            </a: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120316_CS_ECIS 2012</a:t>
            </a: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F861D-DBBC-4756-A8E9-C1760A146640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574198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4357668"/>
            <a:ext cx="7772400" cy="1879620"/>
          </a:xfrm>
        </p:spPr>
        <p:txBody>
          <a:bodyPr anchor="t">
            <a:normAutofit/>
          </a:bodyPr>
          <a:lstStyle>
            <a:lvl1pPr algn="l">
              <a:defRPr sz="3200" b="1" cap="all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85800" y="2857496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sebis</a:t>
            </a: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120316_CS_ECIS 2012</a:t>
            </a: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695C8-889F-4DF9-AFBE-B9E64ACAB7C6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5539461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44450"/>
            <a:ext cx="7535863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00" tIns="0" rIns="9000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 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981075"/>
            <a:ext cx="8642350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37388" y="6524625"/>
            <a:ext cx="16065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8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/>
              <a:t>© sebis</a:t>
            </a:r>
            <a:endParaRPr lang="de-D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524625"/>
            <a:ext cx="4678363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eaLnBrk="0" hangingPunct="0">
              <a:defRPr sz="8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120316_CS_ECIS 2012</a:t>
            </a: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43938" y="6524625"/>
            <a:ext cx="2492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800">
                <a:latin typeface="+mn-lt"/>
                <a:cs typeface="+mn-cs"/>
              </a:defRPr>
            </a:lvl1pPr>
          </a:lstStyle>
          <a:p>
            <a:pPr>
              <a:defRPr/>
            </a:pPr>
            <a:fld id="{B0BD185C-6CEA-446A-973B-AD601CAE253C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pic>
        <p:nvPicPr>
          <p:cNvPr id="1031" name="Picture 6" descr="sebis-Logo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9238" y="377825"/>
            <a:ext cx="1023937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hteck 9"/>
          <p:cNvSpPr/>
          <p:nvPr/>
        </p:nvSpPr>
        <p:spPr bwMode="auto">
          <a:xfrm rot="5400000">
            <a:off x="4564856" y="-3728243"/>
            <a:ext cx="14287" cy="9144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35000">
                <a:schemeClr val="accent1">
                  <a:lumMod val="75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6200000" scaled="1"/>
            <a:tileRect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de-DE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1" name="Rechteck 10"/>
          <p:cNvSpPr/>
          <p:nvPr/>
        </p:nvSpPr>
        <p:spPr bwMode="auto">
          <a:xfrm rot="5400000">
            <a:off x="4564856" y="1945482"/>
            <a:ext cx="14287" cy="9144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</a:schemeClr>
              </a:gs>
              <a:gs pos="35000">
                <a:schemeClr val="accent1">
                  <a:lumMod val="75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6200000" scaled="1"/>
            <a:tileRect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de-DE" dirty="0">
              <a:solidFill>
                <a:schemeClr val="tx1"/>
              </a:solidFill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87" r:id="rId2"/>
    <p:sldLayoutId id="2147484288" r:id="rId3"/>
    <p:sldLayoutId id="2147484289" r:id="rId4"/>
    <p:sldLayoutId id="2147484290" r:id="rId5"/>
    <p:sldLayoutId id="2147484291" r:id="rId6"/>
    <p:sldLayoutId id="2147484292" r:id="rId7"/>
    <p:sldLayoutId id="2147484293" r:id="rId8"/>
    <p:sldLayoutId id="2147484294" r:id="rId9"/>
    <p:sldLayoutId id="2147484295" r:id="rId10"/>
    <p:sldLayoutId id="2147484297" r:id="rId11"/>
  </p:sldLayoutIdLst>
  <p:transition/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UM Neue Helvetica 75 Bold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UM Neue Helvetica 75 Bold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UM Neue Helvetica 75 Bold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UM Neue Helvetica 75 Bold" charset="0"/>
        </a:defRPr>
      </a:lvl9pPr>
    </p:titleStyle>
    <p:bodyStyle>
      <a:lvl1pPr marL="1588" indent="-1588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358775" indent="-260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801688" indent="-228600" algn="l" defTabSz="803275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160463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16129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2"/>
          </a:solidFill>
          <a:latin typeface="+mn-lt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2"/>
          </a:solidFill>
          <a:latin typeface="+mn-lt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2"/>
          </a:solidFill>
          <a:latin typeface="+mn-lt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Visual Tool for Conflict Resolution in EA Repositories</a:t>
            </a:r>
            <a:endParaRPr lang="en-US" dirty="0"/>
          </a:p>
        </p:txBody>
      </p:sp>
      <p:sp>
        <p:nvSpPr>
          <p:cNvPr id="4099" name="Untertitel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Bachelor’s Thesis kick-off presentation, Jul. 08 2013</a:t>
            </a:r>
          </a:p>
          <a:p>
            <a:r>
              <a:rPr lang="de-DE" dirty="0" smtClean="0"/>
              <a:t>Tobias Schrade</a:t>
            </a:r>
            <a:endParaRPr lang="en-US" dirty="0" smtClean="0"/>
          </a:p>
        </p:txBody>
      </p:sp>
      <p:sp>
        <p:nvSpPr>
          <p:cNvPr id="4100" name="Textplatzhalter 1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mtClean="0"/>
              <a:t>Software Engineering for Business Information Systems (sebis)</a:t>
            </a:r>
            <a:br>
              <a:rPr lang="en-US" smtClean="0"/>
            </a:br>
            <a:r>
              <a:rPr lang="en-US" smtClean="0"/>
              <a:t>wwwmatthes.in.tum.de</a:t>
            </a:r>
            <a:endParaRPr lang="en-US" dirty="0" smtClean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08433110-DCD0-48C8-8824-BF0F8FD65D7A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1" name="Fußzeilenplatzhalter 2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Bachelor’s Thesis kick-off presentation, 08.07.2013</a:t>
            </a:r>
            <a:endParaRPr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quarter" idx="16"/>
          </p:nvPr>
        </p:nvSpPr>
        <p:spPr/>
        <p:txBody>
          <a:bodyPr/>
          <a:lstStyle/>
          <a:p>
            <a:r>
              <a:rPr lang="de-DE" smtClean="0"/>
              <a:t>© sebis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250825" y="44450"/>
            <a:ext cx="7535863" cy="720725"/>
          </a:xfrm>
        </p:spPr>
        <p:txBody>
          <a:bodyPr/>
          <a:lstStyle/>
          <a:p>
            <a:r>
              <a:rPr lang="en-US" dirty="0" smtClean="0"/>
              <a:t>Approach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sebis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Bachelor’s Thesis kick-off presentation, 08.07.2013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28D3A-E14B-4007-9B43-68BF22FA90C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17" name="Inhaltsplatzhalter 2"/>
          <p:cNvSpPr>
            <a:spLocks noGrp="1"/>
          </p:cNvSpPr>
          <p:nvPr>
            <p:ph idx="1"/>
          </p:nvPr>
        </p:nvSpPr>
        <p:spPr>
          <a:xfrm>
            <a:off x="250825" y="981075"/>
            <a:ext cx="8642350" cy="5400675"/>
          </a:xfrm>
        </p:spPr>
        <p:txBody>
          <a:bodyPr/>
          <a:lstStyle/>
          <a:p>
            <a:pPr lvl="1"/>
            <a:r>
              <a:rPr lang="en-US" dirty="0" smtClean="0"/>
              <a:t>Mock-ups </a:t>
            </a:r>
            <a:endParaRPr lang="en-US" dirty="0" smtClean="0"/>
          </a:p>
        </p:txBody>
      </p:sp>
      <p:cxnSp>
        <p:nvCxnSpPr>
          <p:cNvPr id="332" name="Straight Connector 5"/>
          <p:cNvCxnSpPr>
            <a:stCxn id="334" idx="2"/>
            <a:endCxn id="344" idx="0"/>
          </p:cNvCxnSpPr>
          <p:nvPr/>
        </p:nvCxnSpPr>
        <p:spPr>
          <a:xfrm flipH="1">
            <a:off x="5472100" y="3480099"/>
            <a:ext cx="1233467" cy="488648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headEnd type="none" w="med" len="med"/>
            <a:tailEnd type="arrow" w="med" len="med"/>
          </a:ln>
          <a:effectLst/>
        </p:spPr>
      </p:cxnSp>
      <p:cxnSp>
        <p:nvCxnSpPr>
          <p:cNvPr id="333" name="Straight Connector 8"/>
          <p:cNvCxnSpPr>
            <a:stCxn id="334" idx="2"/>
            <a:endCxn id="343" idx="0"/>
          </p:cNvCxnSpPr>
          <p:nvPr/>
        </p:nvCxnSpPr>
        <p:spPr>
          <a:xfrm>
            <a:off x="6705567" y="3480099"/>
            <a:ext cx="1286813" cy="487546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headEnd type="none" w="med" len="med"/>
            <a:tailEnd type="arrow" w="med" len="med"/>
          </a:ln>
          <a:effectLst/>
        </p:spPr>
      </p:cxnSp>
      <p:sp>
        <p:nvSpPr>
          <p:cNvPr id="334" name="Rechteck 1"/>
          <p:cNvSpPr/>
          <p:nvPr/>
        </p:nvSpPr>
        <p:spPr>
          <a:xfrm>
            <a:off x="5733459" y="2677543"/>
            <a:ext cx="1944216" cy="802556"/>
          </a:xfrm>
          <a:prstGeom prst="rect">
            <a:avLst/>
          </a:prstGeom>
          <a:gradFill rotWithShape="1">
            <a:gsLst>
              <a:gs pos="0">
                <a:srgbClr val="5B9BD5">
                  <a:lumMod val="20000"/>
                  <a:lumOff val="80000"/>
                </a:srgbClr>
              </a:gs>
              <a:gs pos="35000">
                <a:srgbClr val="5B9BD5">
                  <a:lumMod val="20000"/>
                  <a:lumOff val="80000"/>
                </a:srgbClr>
              </a:gs>
              <a:gs pos="100000">
                <a:sysClr val="window" lastClr="FFFFFF"/>
              </a:gs>
            </a:gsLst>
            <a:lin ang="5400000" scaled="0"/>
          </a:gra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335" name="Gerade Verbindung 2"/>
          <p:cNvCxnSpPr/>
          <p:nvPr/>
        </p:nvCxnSpPr>
        <p:spPr>
          <a:xfrm>
            <a:off x="5733459" y="2956298"/>
            <a:ext cx="1944216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sp>
        <p:nvSpPr>
          <p:cNvPr id="336" name="Textfeld 3"/>
          <p:cNvSpPr txBox="1"/>
          <p:nvPr/>
        </p:nvSpPr>
        <p:spPr>
          <a:xfrm>
            <a:off x="5733459" y="2969916"/>
            <a:ext cx="144023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Attribute </a:t>
            </a:r>
            <a:r>
              <a:rPr kumimoji="0" lang="de-DE" sz="7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: „Attribute A1“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337" name="Textfeld 8"/>
          <p:cNvSpPr txBox="1"/>
          <p:nvPr/>
        </p:nvSpPr>
        <p:spPr>
          <a:xfrm>
            <a:off x="5733533" y="3122316"/>
            <a:ext cx="16227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Infrastructure </a:t>
            </a:r>
            <a:r>
              <a:rPr lang="de-DE" sz="700" kern="0" dirty="0" smtClean="0"/>
              <a:t>: Instance B1, Instance C1</a:t>
            </a:r>
            <a:endParaRPr kumimoji="0" lang="en-US" sz="7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38" name="Textfeld 11"/>
          <p:cNvSpPr txBox="1"/>
          <p:nvPr/>
        </p:nvSpPr>
        <p:spPr>
          <a:xfrm>
            <a:off x="5733459" y="2668267"/>
            <a:ext cx="1944216" cy="307777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&lt;</a:t>
            </a:r>
            <a:r>
              <a:rPr kumimoji="0" lang="de-DE" sz="700" b="1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Application</a:t>
            </a:r>
            <a:r>
              <a:rPr kumimoji="0" lang="de-DE" sz="7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de-DE" sz="700" b="1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Component</a:t>
            </a:r>
            <a:r>
              <a:rPr kumimoji="0" lang="de-DE" sz="7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&gt;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Instance A1</a:t>
            </a:r>
            <a:endParaRPr kumimoji="0" lang="de-DE" sz="7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339" name="Rechteck 1"/>
          <p:cNvSpPr/>
          <p:nvPr/>
        </p:nvSpPr>
        <p:spPr>
          <a:xfrm>
            <a:off x="7020272" y="3976921"/>
            <a:ext cx="1944216" cy="802556"/>
          </a:xfrm>
          <a:prstGeom prst="rect">
            <a:avLst/>
          </a:prstGeom>
          <a:gradFill rotWithShape="1">
            <a:gsLst>
              <a:gs pos="0">
                <a:srgbClr val="5B9BD5">
                  <a:lumMod val="20000"/>
                  <a:lumOff val="80000"/>
                </a:srgbClr>
              </a:gs>
              <a:gs pos="35000">
                <a:srgbClr val="5B9BD5">
                  <a:lumMod val="20000"/>
                  <a:lumOff val="80000"/>
                </a:srgbClr>
              </a:gs>
              <a:gs pos="100000">
                <a:sysClr val="window" lastClr="FFFFFF"/>
              </a:gs>
            </a:gsLst>
            <a:lin ang="5400000" scaled="0"/>
          </a:gra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340" name="Gerade Verbindung 2"/>
          <p:cNvCxnSpPr/>
          <p:nvPr/>
        </p:nvCxnSpPr>
        <p:spPr>
          <a:xfrm>
            <a:off x="7020272" y="4255676"/>
            <a:ext cx="1944216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sp>
        <p:nvSpPr>
          <p:cNvPr id="341" name="Textfeld 3"/>
          <p:cNvSpPr txBox="1"/>
          <p:nvPr/>
        </p:nvSpPr>
        <p:spPr>
          <a:xfrm>
            <a:off x="7020272" y="4269294"/>
            <a:ext cx="144023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Attribute : „Attribute C1“</a:t>
            </a:r>
            <a:endParaRPr kumimoji="0" lang="en-US" sz="7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42" name="Textfeld 8"/>
          <p:cNvSpPr txBox="1"/>
          <p:nvPr/>
        </p:nvSpPr>
        <p:spPr>
          <a:xfrm>
            <a:off x="7020346" y="4421694"/>
            <a:ext cx="144023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Infrastructure </a:t>
            </a:r>
            <a:r>
              <a:rPr kumimoji="0" lang="de-DE" sz="7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: </a:t>
            </a:r>
            <a:r>
              <a:rPr kumimoji="0" lang="de-DE" sz="7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Instance E1</a:t>
            </a:r>
            <a:endParaRPr kumimoji="0" lang="en-US" sz="7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43" name="Textfeld 11"/>
          <p:cNvSpPr txBox="1"/>
          <p:nvPr/>
        </p:nvSpPr>
        <p:spPr>
          <a:xfrm>
            <a:off x="7020272" y="3967645"/>
            <a:ext cx="1944216" cy="307777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&lt;Infrastructure&gt;</a:t>
            </a:r>
            <a:endParaRPr kumimoji="0" lang="de-DE" sz="7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Instance C1</a:t>
            </a:r>
            <a:endParaRPr kumimoji="0" lang="de-DE" sz="7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44" name="Rechteck 1"/>
          <p:cNvSpPr/>
          <p:nvPr/>
        </p:nvSpPr>
        <p:spPr>
          <a:xfrm>
            <a:off x="4499992" y="3968747"/>
            <a:ext cx="1944216" cy="802556"/>
          </a:xfrm>
          <a:prstGeom prst="rect">
            <a:avLst/>
          </a:prstGeom>
          <a:gradFill rotWithShape="1">
            <a:gsLst>
              <a:gs pos="0">
                <a:srgbClr val="5B9BD5">
                  <a:lumMod val="20000"/>
                  <a:lumOff val="80000"/>
                </a:srgbClr>
              </a:gs>
              <a:gs pos="35000">
                <a:srgbClr val="5B9BD5">
                  <a:lumMod val="20000"/>
                  <a:lumOff val="80000"/>
                </a:srgbClr>
              </a:gs>
              <a:gs pos="100000">
                <a:sysClr val="window" lastClr="FFFFFF"/>
              </a:gs>
            </a:gsLst>
            <a:lin ang="5400000" scaled="0"/>
          </a:gra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345" name="Gerade Verbindung 2"/>
          <p:cNvCxnSpPr/>
          <p:nvPr/>
        </p:nvCxnSpPr>
        <p:spPr>
          <a:xfrm>
            <a:off x="4499992" y="4247502"/>
            <a:ext cx="1944216" cy="0"/>
          </a:xfrm>
          <a:prstGeom prst="line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cxnSp>
      <p:sp>
        <p:nvSpPr>
          <p:cNvPr id="346" name="Textfeld 3"/>
          <p:cNvSpPr txBox="1"/>
          <p:nvPr/>
        </p:nvSpPr>
        <p:spPr>
          <a:xfrm>
            <a:off x="4499992" y="4261120"/>
            <a:ext cx="144023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Attribute </a:t>
            </a:r>
            <a:r>
              <a:rPr kumimoji="0" lang="de-DE" sz="7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: „Attribute B1“</a:t>
            </a:r>
            <a:endParaRPr kumimoji="0" lang="en-US" sz="7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47" name="Textfeld 8"/>
          <p:cNvSpPr txBox="1"/>
          <p:nvPr/>
        </p:nvSpPr>
        <p:spPr>
          <a:xfrm>
            <a:off x="4500066" y="4413520"/>
            <a:ext cx="144023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0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</a:rPr>
              <a:t>Infrastructure </a:t>
            </a:r>
            <a:r>
              <a:rPr kumimoji="0" lang="de-DE" sz="7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: </a:t>
            </a:r>
            <a:r>
              <a:rPr kumimoji="0" lang="de-DE" sz="7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Instance</a:t>
            </a:r>
            <a:r>
              <a:rPr kumimoji="0" lang="de-DE" sz="70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D1</a:t>
            </a:r>
            <a:endParaRPr kumimoji="0" lang="en-US" sz="7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48" name="Textfeld 11"/>
          <p:cNvSpPr txBox="1"/>
          <p:nvPr/>
        </p:nvSpPr>
        <p:spPr>
          <a:xfrm>
            <a:off x="4499992" y="3959471"/>
            <a:ext cx="1944216" cy="307777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&lt;Infrastructure&gt;</a:t>
            </a:r>
            <a:endParaRPr kumimoji="0" lang="de-DE" sz="7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Instance B1</a:t>
            </a:r>
            <a:endParaRPr kumimoji="0" lang="de-DE" sz="7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49" name="Ellipse 27"/>
          <p:cNvSpPr/>
          <p:nvPr/>
        </p:nvSpPr>
        <p:spPr>
          <a:xfrm>
            <a:off x="7512778" y="2772111"/>
            <a:ext cx="108012" cy="108012"/>
          </a:xfrm>
          <a:prstGeom prst="ellipse">
            <a:avLst/>
          </a:prstGeom>
          <a:gradFill rotWithShape="1">
            <a:gsLst>
              <a:gs pos="0">
                <a:srgbClr val="ED7D31">
                  <a:lumMod val="110000"/>
                  <a:satMod val="105000"/>
                  <a:tint val="67000"/>
                </a:srgbClr>
              </a:gs>
              <a:gs pos="50000">
                <a:srgbClr val="ED7D31">
                  <a:lumMod val="105000"/>
                  <a:satMod val="103000"/>
                  <a:tint val="73000"/>
                </a:srgbClr>
              </a:gs>
              <a:gs pos="100000">
                <a:srgbClr val="ED7D31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!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1" name="Rechteckige Legende 52"/>
          <p:cNvSpPr/>
          <p:nvPr/>
        </p:nvSpPr>
        <p:spPr>
          <a:xfrm>
            <a:off x="7356283" y="1759503"/>
            <a:ext cx="1412389" cy="873214"/>
          </a:xfrm>
          <a:prstGeom prst="wedgeRectCallout">
            <a:avLst>
              <a:gd name="adj1" fmla="val -34796"/>
              <a:gd name="adj2" fmla="val 72120"/>
            </a:avLst>
          </a:prstGeom>
          <a:solidFill>
            <a:sysClr val="windowText" lastClr="000000">
              <a:alpha val="60000"/>
            </a:sys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2" name="Textfeld 53"/>
          <p:cNvSpPr txBox="1"/>
          <p:nvPr/>
        </p:nvSpPr>
        <p:spPr>
          <a:xfrm>
            <a:off x="7375520" y="1771875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Name:</a:t>
            </a:r>
            <a:br>
              <a:rPr kumimoji="0" lang="de-DE" sz="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</a:br>
            <a:r>
              <a:rPr kumimoji="0" lang="de-DE" sz="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„Instance A4“ =&gt; „Instance A1“</a:t>
            </a:r>
            <a:endParaRPr kumimoji="0" lang="en-US" sz="6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</a:endParaRPr>
          </a:p>
        </p:txBody>
      </p:sp>
      <p:grpSp>
        <p:nvGrpSpPr>
          <p:cNvPr id="353" name="Gruppieren 54"/>
          <p:cNvGrpSpPr/>
          <p:nvPr/>
        </p:nvGrpSpPr>
        <p:grpSpPr>
          <a:xfrm>
            <a:off x="8568279" y="1873210"/>
            <a:ext cx="134014" cy="198968"/>
            <a:chOff x="3423872" y="1623244"/>
            <a:chExt cx="367111" cy="496277"/>
          </a:xfrm>
        </p:grpSpPr>
        <p:grpSp>
          <p:nvGrpSpPr>
            <p:cNvPr id="354" name="Gruppieren 55"/>
            <p:cNvGrpSpPr/>
            <p:nvPr/>
          </p:nvGrpSpPr>
          <p:grpSpPr>
            <a:xfrm>
              <a:off x="3423872" y="1749808"/>
              <a:ext cx="367111" cy="369713"/>
              <a:chOff x="3419872" y="1761496"/>
              <a:chExt cx="367111" cy="309025"/>
            </a:xfrm>
          </p:grpSpPr>
          <p:sp>
            <p:nvSpPr>
              <p:cNvPr id="356" name="Akkord 57"/>
              <p:cNvSpPr/>
              <p:nvPr/>
            </p:nvSpPr>
            <p:spPr>
              <a:xfrm rot="5400000">
                <a:off x="3498560" y="1781890"/>
                <a:ext cx="308817" cy="268029"/>
              </a:xfrm>
              <a:prstGeom prst="chord">
                <a:avLst>
                  <a:gd name="adj1" fmla="val 5482555"/>
                  <a:gd name="adj2" fmla="val 16103648"/>
                </a:avLst>
              </a:prstGeom>
              <a:gradFill rotWithShape="1">
                <a:gsLst>
                  <a:gs pos="0">
                    <a:sysClr val="windowText" lastClr="000000">
                      <a:lumMod val="110000"/>
                      <a:satMod val="105000"/>
                      <a:tint val="67000"/>
                    </a:sysClr>
                  </a:gs>
                  <a:gs pos="50000">
                    <a:sysClr val="windowText" lastClr="000000">
                      <a:lumMod val="105000"/>
                      <a:satMod val="103000"/>
                      <a:tint val="73000"/>
                    </a:sysClr>
                  </a:gs>
                  <a:gs pos="100000">
                    <a:sysClr val="windowText" lastClr="000000">
                      <a:lumMod val="105000"/>
                      <a:satMod val="109000"/>
                      <a:tint val="81000"/>
                    </a:sysClr>
                  </a:gs>
                </a:gsLst>
                <a:lin ang="5400000" scaled="0"/>
              </a:gradFill>
              <a:ln w="63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57" name="Akkord 58"/>
              <p:cNvSpPr/>
              <p:nvPr/>
            </p:nvSpPr>
            <p:spPr>
              <a:xfrm rot="5400000">
                <a:off x="3399478" y="1782098"/>
                <a:ext cx="308817" cy="268029"/>
              </a:xfrm>
              <a:prstGeom prst="chord">
                <a:avLst>
                  <a:gd name="adj1" fmla="val 5482555"/>
                  <a:gd name="adj2" fmla="val 16103648"/>
                </a:avLst>
              </a:prstGeom>
              <a:gradFill rotWithShape="1">
                <a:gsLst>
                  <a:gs pos="0">
                    <a:sysClr val="windowText" lastClr="000000">
                      <a:lumMod val="110000"/>
                      <a:satMod val="105000"/>
                      <a:tint val="67000"/>
                    </a:sysClr>
                  </a:gs>
                  <a:gs pos="50000">
                    <a:sysClr val="windowText" lastClr="000000">
                      <a:lumMod val="105000"/>
                      <a:satMod val="103000"/>
                      <a:tint val="73000"/>
                    </a:sysClr>
                  </a:gs>
                  <a:gs pos="100000">
                    <a:sysClr val="windowText" lastClr="000000">
                      <a:lumMod val="105000"/>
                      <a:satMod val="109000"/>
                      <a:tint val="81000"/>
                    </a:sysClr>
                  </a:gs>
                </a:gsLst>
                <a:lin ang="5400000" scaled="0"/>
              </a:gradFill>
              <a:ln w="63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358" name="Akkord 59"/>
              <p:cNvSpPr/>
              <p:nvPr/>
            </p:nvSpPr>
            <p:spPr>
              <a:xfrm rot="5400000">
                <a:off x="3453020" y="1781994"/>
                <a:ext cx="308817" cy="268029"/>
              </a:xfrm>
              <a:prstGeom prst="chord">
                <a:avLst>
                  <a:gd name="adj1" fmla="val 5482555"/>
                  <a:gd name="adj2" fmla="val 16103648"/>
                </a:avLst>
              </a:prstGeom>
              <a:gradFill rotWithShape="1">
                <a:gsLst>
                  <a:gs pos="0">
                    <a:sysClr val="windowText" lastClr="000000">
                      <a:lumMod val="110000"/>
                      <a:satMod val="105000"/>
                      <a:tint val="67000"/>
                    </a:sysClr>
                  </a:gs>
                  <a:gs pos="50000">
                    <a:sysClr val="windowText" lastClr="000000">
                      <a:lumMod val="105000"/>
                      <a:satMod val="103000"/>
                      <a:tint val="73000"/>
                    </a:sysClr>
                  </a:gs>
                  <a:gs pos="100000">
                    <a:sysClr val="windowText" lastClr="000000">
                      <a:lumMod val="105000"/>
                      <a:satMod val="109000"/>
                      <a:tint val="81000"/>
                    </a:sysClr>
                  </a:gs>
                </a:gsLst>
                <a:lin ang="5400000" scaled="0"/>
              </a:gradFill>
              <a:ln w="63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355" name="Ellipse 56"/>
            <p:cNvSpPr/>
            <p:nvPr/>
          </p:nvSpPr>
          <p:spPr>
            <a:xfrm>
              <a:off x="3539123" y="1623244"/>
              <a:ext cx="144016" cy="132904"/>
            </a:xfrm>
            <a:prstGeom prst="ellipse">
              <a:avLst/>
            </a:prstGeom>
            <a:gradFill rotWithShape="1">
              <a:gsLst>
                <a:gs pos="0">
                  <a:sysClr val="windowText" lastClr="000000">
                    <a:lumMod val="110000"/>
                    <a:satMod val="105000"/>
                    <a:tint val="67000"/>
                  </a:sysClr>
                </a:gs>
                <a:gs pos="50000">
                  <a:sysClr val="windowText" lastClr="000000">
                    <a:lumMod val="105000"/>
                    <a:satMod val="103000"/>
                    <a:tint val="73000"/>
                  </a:sysClr>
                </a:gs>
                <a:gs pos="100000">
                  <a:sysClr val="windowText" lastClr="000000">
                    <a:lumMod val="105000"/>
                    <a:satMod val="109000"/>
                    <a:tint val="81000"/>
                  </a:sysClr>
                </a:gs>
              </a:gsLst>
              <a:lin ang="5400000" scaled="0"/>
            </a:gradFill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359" name="Textfeld 60"/>
          <p:cNvSpPr txBox="1"/>
          <p:nvPr/>
        </p:nvSpPr>
        <p:spPr>
          <a:xfrm>
            <a:off x="7375520" y="1998932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Name:</a:t>
            </a:r>
            <a:br>
              <a:rPr kumimoji="0" lang="de-DE" sz="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</a:br>
            <a:r>
              <a:rPr kumimoji="0" lang="de-DE" sz="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„Instance A4“ =&gt; „Instance A3“</a:t>
            </a:r>
            <a:endParaRPr kumimoji="0" lang="en-US" sz="6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</a:endParaRPr>
          </a:p>
        </p:txBody>
      </p:sp>
      <p:sp>
        <p:nvSpPr>
          <p:cNvPr id="361" name="Textfeld 53"/>
          <p:cNvSpPr txBox="1"/>
          <p:nvPr/>
        </p:nvSpPr>
        <p:spPr>
          <a:xfrm>
            <a:off x="7356284" y="2224364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Own Name</a:t>
            </a:r>
            <a:r>
              <a:rPr kumimoji="0" lang="de-DE" sz="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:</a:t>
            </a:r>
            <a:br>
              <a:rPr kumimoji="0" lang="de-DE" sz="6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</a:br>
            <a:r>
              <a:rPr kumimoji="0" lang="de-DE" sz="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</a:rPr>
              <a:t>„…………………..“</a:t>
            </a:r>
            <a:endParaRPr kumimoji="0" lang="en-US" sz="6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</a:endParaRPr>
          </a:p>
        </p:txBody>
      </p:sp>
      <p:sp>
        <p:nvSpPr>
          <p:cNvPr id="366" name="Ellipse 12"/>
          <p:cNvSpPr/>
          <p:nvPr/>
        </p:nvSpPr>
        <p:spPr>
          <a:xfrm>
            <a:off x="7512224" y="3004554"/>
            <a:ext cx="108012" cy="108012"/>
          </a:xfrm>
          <a:prstGeom prst="ellipse">
            <a:avLst/>
          </a:prstGeom>
          <a:gradFill rotWithShape="1">
            <a:gsLst>
              <a:gs pos="0">
                <a:srgbClr val="ED7D31">
                  <a:lumMod val="110000"/>
                  <a:satMod val="105000"/>
                  <a:tint val="67000"/>
                </a:srgbClr>
              </a:gs>
              <a:gs pos="50000">
                <a:srgbClr val="ED7D31">
                  <a:lumMod val="105000"/>
                  <a:satMod val="103000"/>
                  <a:tint val="73000"/>
                </a:srgbClr>
              </a:gs>
              <a:gs pos="100000">
                <a:srgbClr val="ED7D31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!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3" name="Freihandform 92"/>
          <p:cNvSpPr/>
          <p:nvPr/>
        </p:nvSpPr>
        <p:spPr>
          <a:xfrm rot="19662067">
            <a:off x="7579469" y="2815266"/>
            <a:ext cx="123977" cy="150372"/>
          </a:xfrm>
          <a:custGeom>
            <a:avLst/>
            <a:gdLst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2515 w 2146041"/>
              <a:gd name="connsiteY23" fmla="*/ 2481943 h 2799184"/>
              <a:gd name="connsiteX24" fmla="*/ 531845 w 2146041"/>
              <a:gd name="connsiteY24" fmla="*/ 2192694 h 2799184"/>
              <a:gd name="connsiteX25" fmla="*/ 382555 w 2146041"/>
              <a:gd name="connsiteY25" fmla="*/ 2192694 h 2799184"/>
              <a:gd name="connsiteX26" fmla="*/ 382555 w 2146041"/>
              <a:gd name="connsiteY26" fmla="*/ 1950098 h 2799184"/>
              <a:gd name="connsiteX27" fmla="*/ 261257 w 2146041"/>
              <a:gd name="connsiteY27" fmla="*/ 1940768 h 2799184"/>
              <a:gd name="connsiteX28" fmla="*/ 261257 w 2146041"/>
              <a:gd name="connsiteY28" fmla="*/ 1688841 h 2799184"/>
              <a:gd name="connsiteX29" fmla="*/ 139959 w 2146041"/>
              <a:gd name="connsiteY29" fmla="*/ 1698172 h 2799184"/>
              <a:gd name="connsiteX30" fmla="*/ 139959 w 2146041"/>
              <a:gd name="connsiteY30" fmla="*/ 1548882 h 2799184"/>
              <a:gd name="connsiteX31" fmla="*/ 0 w 2146041"/>
              <a:gd name="connsiteY31" fmla="*/ 1548882 h 2799184"/>
              <a:gd name="connsiteX32" fmla="*/ 9331 w 2146041"/>
              <a:gd name="connsiteY32" fmla="*/ 1203649 h 2799184"/>
              <a:gd name="connsiteX33" fmla="*/ 382555 w 2146041"/>
              <a:gd name="connsiteY33" fmla="*/ 1203649 h 2799184"/>
              <a:gd name="connsiteX34" fmla="*/ 373225 w 2146041"/>
              <a:gd name="connsiteY34" fmla="*/ 1352939 h 2799184"/>
              <a:gd name="connsiteX35" fmla="*/ 513184 w 2146041"/>
              <a:gd name="connsiteY35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2515 w 2146041"/>
              <a:gd name="connsiteY23" fmla="*/ 2481943 h 2799184"/>
              <a:gd name="connsiteX24" fmla="*/ 531845 w 2146041"/>
              <a:gd name="connsiteY24" fmla="*/ 2192694 h 2799184"/>
              <a:gd name="connsiteX25" fmla="*/ 382555 w 2146041"/>
              <a:gd name="connsiteY25" fmla="*/ 2192694 h 2799184"/>
              <a:gd name="connsiteX26" fmla="*/ 382555 w 2146041"/>
              <a:gd name="connsiteY26" fmla="*/ 1950098 h 2799184"/>
              <a:gd name="connsiteX27" fmla="*/ 261257 w 2146041"/>
              <a:gd name="connsiteY27" fmla="*/ 1940768 h 2799184"/>
              <a:gd name="connsiteX28" fmla="*/ 261257 w 2146041"/>
              <a:gd name="connsiteY28" fmla="*/ 1688841 h 2799184"/>
              <a:gd name="connsiteX29" fmla="*/ 139959 w 2146041"/>
              <a:gd name="connsiteY29" fmla="*/ 1698172 h 2799184"/>
              <a:gd name="connsiteX30" fmla="*/ 54615 w 2146041"/>
              <a:gd name="connsiteY30" fmla="*/ 1987794 h 2799184"/>
              <a:gd name="connsiteX31" fmla="*/ 0 w 2146041"/>
              <a:gd name="connsiteY31" fmla="*/ 1548882 h 2799184"/>
              <a:gd name="connsiteX32" fmla="*/ 9331 w 2146041"/>
              <a:gd name="connsiteY32" fmla="*/ 1203649 h 2799184"/>
              <a:gd name="connsiteX33" fmla="*/ 382555 w 2146041"/>
              <a:gd name="connsiteY33" fmla="*/ 1203649 h 2799184"/>
              <a:gd name="connsiteX34" fmla="*/ 373225 w 2146041"/>
              <a:gd name="connsiteY34" fmla="*/ 1352939 h 2799184"/>
              <a:gd name="connsiteX35" fmla="*/ 513184 w 2146041"/>
              <a:gd name="connsiteY35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2515 w 2146041"/>
              <a:gd name="connsiteY23" fmla="*/ 2481943 h 2799184"/>
              <a:gd name="connsiteX24" fmla="*/ 531845 w 2146041"/>
              <a:gd name="connsiteY24" fmla="*/ 2192694 h 2799184"/>
              <a:gd name="connsiteX25" fmla="*/ 382555 w 2146041"/>
              <a:gd name="connsiteY25" fmla="*/ 2192694 h 2799184"/>
              <a:gd name="connsiteX26" fmla="*/ 382555 w 2146041"/>
              <a:gd name="connsiteY26" fmla="*/ 1950098 h 2799184"/>
              <a:gd name="connsiteX27" fmla="*/ 261257 w 2146041"/>
              <a:gd name="connsiteY27" fmla="*/ 1940768 h 2799184"/>
              <a:gd name="connsiteX28" fmla="*/ 261257 w 2146041"/>
              <a:gd name="connsiteY28" fmla="*/ 1688841 h 2799184"/>
              <a:gd name="connsiteX29" fmla="*/ 182631 w 2146041"/>
              <a:gd name="connsiteY29" fmla="*/ 1978588 h 2799184"/>
              <a:gd name="connsiteX30" fmla="*/ 54615 w 2146041"/>
              <a:gd name="connsiteY30" fmla="*/ 1987794 h 2799184"/>
              <a:gd name="connsiteX31" fmla="*/ 0 w 2146041"/>
              <a:gd name="connsiteY31" fmla="*/ 1548882 h 2799184"/>
              <a:gd name="connsiteX32" fmla="*/ 9331 w 2146041"/>
              <a:gd name="connsiteY32" fmla="*/ 1203649 h 2799184"/>
              <a:gd name="connsiteX33" fmla="*/ 382555 w 2146041"/>
              <a:gd name="connsiteY33" fmla="*/ 1203649 h 2799184"/>
              <a:gd name="connsiteX34" fmla="*/ 373225 w 2146041"/>
              <a:gd name="connsiteY34" fmla="*/ 1352939 h 2799184"/>
              <a:gd name="connsiteX35" fmla="*/ 513184 w 2146041"/>
              <a:gd name="connsiteY35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2515 w 2146041"/>
              <a:gd name="connsiteY23" fmla="*/ 2481943 h 2799184"/>
              <a:gd name="connsiteX24" fmla="*/ 531845 w 2146041"/>
              <a:gd name="connsiteY24" fmla="*/ 2192694 h 2799184"/>
              <a:gd name="connsiteX25" fmla="*/ 382555 w 2146041"/>
              <a:gd name="connsiteY25" fmla="*/ 2192694 h 2799184"/>
              <a:gd name="connsiteX26" fmla="*/ 382555 w 2146041"/>
              <a:gd name="connsiteY26" fmla="*/ 1950098 h 2799184"/>
              <a:gd name="connsiteX27" fmla="*/ 261257 w 2146041"/>
              <a:gd name="connsiteY27" fmla="*/ 1940768 h 2799184"/>
              <a:gd name="connsiteX28" fmla="*/ 182631 w 2146041"/>
              <a:gd name="connsiteY28" fmla="*/ 1978588 h 2799184"/>
              <a:gd name="connsiteX29" fmla="*/ 54615 w 2146041"/>
              <a:gd name="connsiteY29" fmla="*/ 1987794 h 2799184"/>
              <a:gd name="connsiteX30" fmla="*/ 0 w 2146041"/>
              <a:gd name="connsiteY30" fmla="*/ 1548882 h 2799184"/>
              <a:gd name="connsiteX31" fmla="*/ 9331 w 2146041"/>
              <a:gd name="connsiteY31" fmla="*/ 1203649 h 2799184"/>
              <a:gd name="connsiteX32" fmla="*/ 382555 w 2146041"/>
              <a:gd name="connsiteY32" fmla="*/ 1203649 h 2799184"/>
              <a:gd name="connsiteX33" fmla="*/ 373225 w 2146041"/>
              <a:gd name="connsiteY33" fmla="*/ 1352939 h 2799184"/>
              <a:gd name="connsiteX34" fmla="*/ 513184 w 2146041"/>
              <a:gd name="connsiteY34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2515 w 2146041"/>
              <a:gd name="connsiteY23" fmla="*/ 2481943 h 2799184"/>
              <a:gd name="connsiteX24" fmla="*/ 531845 w 2146041"/>
              <a:gd name="connsiteY24" fmla="*/ 2192694 h 2799184"/>
              <a:gd name="connsiteX25" fmla="*/ 382555 w 2146041"/>
              <a:gd name="connsiteY25" fmla="*/ 2192694 h 2799184"/>
              <a:gd name="connsiteX26" fmla="*/ 261257 w 2146041"/>
              <a:gd name="connsiteY26" fmla="*/ 1940768 h 2799184"/>
              <a:gd name="connsiteX27" fmla="*/ 182631 w 2146041"/>
              <a:gd name="connsiteY27" fmla="*/ 1978588 h 2799184"/>
              <a:gd name="connsiteX28" fmla="*/ 54615 w 2146041"/>
              <a:gd name="connsiteY28" fmla="*/ 1987794 h 2799184"/>
              <a:gd name="connsiteX29" fmla="*/ 0 w 2146041"/>
              <a:gd name="connsiteY29" fmla="*/ 1548882 h 2799184"/>
              <a:gd name="connsiteX30" fmla="*/ 9331 w 2146041"/>
              <a:gd name="connsiteY30" fmla="*/ 1203649 h 2799184"/>
              <a:gd name="connsiteX31" fmla="*/ 382555 w 2146041"/>
              <a:gd name="connsiteY31" fmla="*/ 1203649 h 2799184"/>
              <a:gd name="connsiteX32" fmla="*/ 373225 w 2146041"/>
              <a:gd name="connsiteY32" fmla="*/ 1352939 h 2799184"/>
              <a:gd name="connsiteX33" fmla="*/ 513184 w 2146041"/>
              <a:gd name="connsiteY33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2515 w 2146041"/>
              <a:gd name="connsiteY23" fmla="*/ 2481943 h 2799184"/>
              <a:gd name="connsiteX24" fmla="*/ 382555 w 2146041"/>
              <a:gd name="connsiteY24" fmla="*/ 2192694 h 2799184"/>
              <a:gd name="connsiteX25" fmla="*/ 261257 w 2146041"/>
              <a:gd name="connsiteY25" fmla="*/ 1940768 h 2799184"/>
              <a:gd name="connsiteX26" fmla="*/ 182631 w 2146041"/>
              <a:gd name="connsiteY26" fmla="*/ 1978588 h 2799184"/>
              <a:gd name="connsiteX27" fmla="*/ 54615 w 2146041"/>
              <a:gd name="connsiteY27" fmla="*/ 1987794 h 2799184"/>
              <a:gd name="connsiteX28" fmla="*/ 0 w 2146041"/>
              <a:gd name="connsiteY28" fmla="*/ 1548882 h 2799184"/>
              <a:gd name="connsiteX29" fmla="*/ 9331 w 2146041"/>
              <a:gd name="connsiteY29" fmla="*/ 1203649 h 2799184"/>
              <a:gd name="connsiteX30" fmla="*/ 382555 w 2146041"/>
              <a:gd name="connsiteY30" fmla="*/ 1203649 h 2799184"/>
              <a:gd name="connsiteX31" fmla="*/ 373225 w 2146041"/>
              <a:gd name="connsiteY31" fmla="*/ 1352939 h 2799184"/>
              <a:gd name="connsiteX32" fmla="*/ 513184 w 2146041"/>
              <a:gd name="connsiteY32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382555 w 2146041"/>
              <a:gd name="connsiteY24" fmla="*/ 2192694 h 2799184"/>
              <a:gd name="connsiteX25" fmla="*/ 261257 w 2146041"/>
              <a:gd name="connsiteY25" fmla="*/ 1940768 h 2799184"/>
              <a:gd name="connsiteX26" fmla="*/ 182631 w 2146041"/>
              <a:gd name="connsiteY26" fmla="*/ 1978588 h 2799184"/>
              <a:gd name="connsiteX27" fmla="*/ 54615 w 2146041"/>
              <a:gd name="connsiteY27" fmla="*/ 1987794 h 2799184"/>
              <a:gd name="connsiteX28" fmla="*/ 0 w 2146041"/>
              <a:gd name="connsiteY28" fmla="*/ 1548882 h 2799184"/>
              <a:gd name="connsiteX29" fmla="*/ 9331 w 2146041"/>
              <a:gd name="connsiteY29" fmla="*/ 1203649 h 2799184"/>
              <a:gd name="connsiteX30" fmla="*/ 382555 w 2146041"/>
              <a:gd name="connsiteY30" fmla="*/ 1203649 h 2799184"/>
              <a:gd name="connsiteX31" fmla="*/ 373225 w 2146041"/>
              <a:gd name="connsiteY31" fmla="*/ 1352939 h 2799184"/>
              <a:gd name="connsiteX32" fmla="*/ 513184 w 2146041"/>
              <a:gd name="connsiteY32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382555 w 2146041"/>
              <a:gd name="connsiteY24" fmla="*/ 2192694 h 2799184"/>
              <a:gd name="connsiteX25" fmla="*/ 261257 w 2146041"/>
              <a:gd name="connsiteY25" fmla="*/ 1940768 h 2799184"/>
              <a:gd name="connsiteX26" fmla="*/ 182631 w 2146041"/>
              <a:gd name="connsiteY26" fmla="*/ 1978588 h 2799184"/>
              <a:gd name="connsiteX27" fmla="*/ 133863 w 2146041"/>
              <a:gd name="connsiteY27" fmla="*/ 1731762 h 2799184"/>
              <a:gd name="connsiteX28" fmla="*/ 0 w 2146041"/>
              <a:gd name="connsiteY28" fmla="*/ 1548882 h 2799184"/>
              <a:gd name="connsiteX29" fmla="*/ 9331 w 2146041"/>
              <a:gd name="connsiteY29" fmla="*/ 1203649 h 2799184"/>
              <a:gd name="connsiteX30" fmla="*/ 382555 w 2146041"/>
              <a:gd name="connsiteY30" fmla="*/ 1203649 h 2799184"/>
              <a:gd name="connsiteX31" fmla="*/ 373225 w 2146041"/>
              <a:gd name="connsiteY31" fmla="*/ 1352939 h 2799184"/>
              <a:gd name="connsiteX32" fmla="*/ 513184 w 2146041"/>
              <a:gd name="connsiteY32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382555 w 2146041"/>
              <a:gd name="connsiteY24" fmla="*/ 2192694 h 2799184"/>
              <a:gd name="connsiteX25" fmla="*/ 261257 w 2146041"/>
              <a:gd name="connsiteY25" fmla="*/ 1940768 h 2799184"/>
              <a:gd name="connsiteX26" fmla="*/ 274071 w 2146041"/>
              <a:gd name="connsiteY26" fmla="*/ 1893244 h 2799184"/>
              <a:gd name="connsiteX27" fmla="*/ 133863 w 2146041"/>
              <a:gd name="connsiteY27" fmla="*/ 1731762 h 2799184"/>
              <a:gd name="connsiteX28" fmla="*/ 0 w 2146041"/>
              <a:gd name="connsiteY28" fmla="*/ 1548882 h 2799184"/>
              <a:gd name="connsiteX29" fmla="*/ 9331 w 2146041"/>
              <a:gd name="connsiteY29" fmla="*/ 1203649 h 2799184"/>
              <a:gd name="connsiteX30" fmla="*/ 382555 w 2146041"/>
              <a:gd name="connsiteY30" fmla="*/ 1203649 h 2799184"/>
              <a:gd name="connsiteX31" fmla="*/ 373225 w 2146041"/>
              <a:gd name="connsiteY31" fmla="*/ 1352939 h 2799184"/>
              <a:gd name="connsiteX32" fmla="*/ 513184 w 2146041"/>
              <a:gd name="connsiteY32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382555 w 2146041"/>
              <a:gd name="connsiteY24" fmla="*/ 2192694 h 2799184"/>
              <a:gd name="connsiteX25" fmla="*/ 261257 w 2146041"/>
              <a:gd name="connsiteY25" fmla="*/ 1940768 h 2799184"/>
              <a:gd name="connsiteX26" fmla="*/ 133863 w 2146041"/>
              <a:gd name="connsiteY26" fmla="*/ 1731762 h 2799184"/>
              <a:gd name="connsiteX27" fmla="*/ 0 w 2146041"/>
              <a:gd name="connsiteY27" fmla="*/ 1548882 h 2799184"/>
              <a:gd name="connsiteX28" fmla="*/ 9331 w 2146041"/>
              <a:gd name="connsiteY28" fmla="*/ 1203649 h 2799184"/>
              <a:gd name="connsiteX29" fmla="*/ 382555 w 2146041"/>
              <a:gd name="connsiteY29" fmla="*/ 1203649 h 2799184"/>
              <a:gd name="connsiteX30" fmla="*/ 373225 w 2146041"/>
              <a:gd name="connsiteY30" fmla="*/ 1352939 h 2799184"/>
              <a:gd name="connsiteX31" fmla="*/ 513184 w 2146041"/>
              <a:gd name="connsiteY31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382555 w 2146041"/>
              <a:gd name="connsiteY24" fmla="*/ 2192694 h 2799184"/>
              <a:gd name="connsiteX25" fmla="*/ 133863 w 2146041"/>
              <a:gd name="connsiteY25" fmla="*/ 1731762 h 2799184"/>
              <a:gd name="connsiteX26" fmla="*/ 0 w 2146041"/>
              <a:gd name="connsiteY26" fmla="*/ 1548882 h 2799184"/>
              <a:gd name="connsiteX27" fmla="*/ 9331 w 2146041"/>
              <a:gd name="connsiteY27" fmla="*/ 1203649 h 2799184"/>
              <a:gd name="connsiteX28" fmla="*/ 382555 w 2146041"/>
              <a:gd name="connsiteY28" fmla="*/ 1203649 h 2799184"/>
              <a:gd name="connsiteX29" fmla="*/ 373225 w 2146041"/>
              <a:gd name="connsiteY29" fmla="*/ 1352939 h 2799184"/>
              <a:gd name="connsiteX30" fmla="*/ 513184 w 2146041"/>
              <a:gd name="connsiteY30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133863 w 2146041"/>
              <a:gd name="connsiteY24" fmla="*/ 1731762 h 2799184"/>
              <a:gd name="connsiteX25" fmla="*/ 0 w 2146041"/>
              <a:gd name="connsiteY25" fmla="*/ 1548882 h 2799184"/>
              <a:gd name="connsiteX26" fmla="*/ 9331 w 2146041"/>
              <a:gd name="connsiteY26" fmla="*/ 1203649 h 2799184"/>
              <a:gd name="connsiteX27" fmla="*/ 382555 w 2146041"/>
              <a:gd name="connsiteY27" fmla="*/ 1203649 h 2799184"/>
              <a:gd name="connsiteX28" fmla="*/ 373225 w 2146041"/>
              <a:gd name="connsiteY28" fmla="*/ 1352939 h 2799184"/>
              <a:gd name="connsiteX29" fmla="*/ 513184 w 2146041"/>
              <a:gd name="connsiteY29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200919 w 2146041"/>
              <a:gd name="connsiteY24" fmla="*/ 1798818 h 2799184"/>
              <a:gd name="connsiteX25" fmla="*/ 0 w 2146041"/>
              <a:gd name="connsiteY25" fmla="*/ 1548882 h 2799184"/>
              <a:gd name="connsiteX26" fmla="*/ 9331 w 2146041"/>
              <a:gd name="connsiteY26" fmla="*/ 1203649 h 2799184"/>
              <a:gd name="connsiteX27" fmla="*/ 382555 w 2146041"/>
              <a:gd name="connsiteY27" fmla="*/ 1203649 h 2799184"/>
              <a:gd name="connsiteX28" fmla="*/ 373225 w 2146041"/>
              <a:gd name="connsiteY28" fmla="*/ 1352939 h 2799184"/>
              <a:gd name="connsiteX29" fmla="*/ 513184 w 2146041"/>
              <a:gd name="connsiteY29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200919 w 2146041"/>
              <a:gd name="connsiteY24" fmla="*/ 1798818 h 2799184"/>
              <a:gd name="connsiteX25" fmla="*/ 0 w 2146041"/>
              <a:gd name="connsiteY25" fmla="*/ 1548882 h 2799184"/>
              <a:gd name="connsiteX26" fmla="*/ 9331 w 2146041"/>
              <a:gd name="connsiteY26" fmla="*/ 1203649 h 2799184"/>
              <a:gd name="connsiteX27" fmla="*/ 382555 w 2146041"/>
              <a:gd name="connsiteY27" fmla="*/ 1203649 h 2799184"/>
              <a:gd name="connsiteX28" fmla="*/ 409801 w 2146041"/>
              <a:gd name="connsiteY28" fmla="*/ 1352939 h 2799184"/>
              <a:gd name="connsiteX29" fmla="*/ 513184 w 2146041"/>
              <a:gd name="connsiteY29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200919 w 2146041"/>
              <a:gd name="connsiteY24" fmla="*/ 1798818 h 2799184"/>
              <a:gd name="connsiteX25" fmla="*/ 0 w 2146041"/>
              <a:gd name="connsiteY25" fmla="*/ 1548882 h 2799184"/>
              <a:gd name="connsiteX26" fmla="*/ 9331 w 2146041"/>
              <a:gd name="connsiteY26" fmla="*/ 1203649 h 2799184"/>
              <a:gd name="connsiteX27" fmla="*/ 278923 w 2146041"/>
              <a:gd name="connsiteY27" fmla="*/ 1203649 h 2799184"/>
              <a:gd name="connsiteX28" fmla="*/ 409801 w 2146041"/>
              <a:gd name="connsiteY28" fmla="*/ 1352939 h 2799184"/>
              <a:gd name="connsiteX29" fmla="*/ 513184 w 2146041"/>
              <a:gd name="connsiteY29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200919 w 2146041"/>
              <a:gd name="connsiteY24" fmla="*/ 1798818 h 2799184"/>
              <a:gd name="connsiteX25" fmla="*/ 0 w 2146041"/>
              <a:gd name="connsiteY25" fmla="*/ 1548882 h 2799184"/>
              <a:gd name="connsiteX26" fmla="*/ 45907 w 2146041"/>
              <a:gd name="connsiteY26" fmla="*/ 1221937 h 2799184"/>
              <a:gd name="connsiteX27" fmla="*/ 278923 w 2146041"/>
              <a:gd name="connsiteY27" fmla="*/ 1203649 h 2799184"/>
              <a:gd name="connsiteX28" fmla="*/ 409801 w 2146041"/>
              <a:gd name="connsiteY28" fmla="*/ 1352939 h 2799184"/>
              <a:gd name="connsiteX29" fmla="*/ 513184 w 2146041"/>
              <a:gd name="connsiteY29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200919 w 2146041"/>
              <a:gd name="connsiteY24" fmla="*/ 1798818 h 2799184"/>
              <a:gd name="connsiteX25" fmla="*/ 0 w 2146041"/>
              <a:gd name="connsiteY25" fmla="*/ 1548882 h 2799184"/>
              <a:gd name="connsiteX26" fmla="*/ 45907 w 2146041"/>
              <a:gd name="connsiteY26" fmla="*/ 1221937 h 2799184"/>
              <a:gd name="connsiteX27" fmla="*/ 278923 w 2146041"/>
              <a:gd name="connsiteY27" fmla="*/ 1203649 h 2799184"/>
              <a:gd name="connsiteX28" fmla="*/ 409801 w 2146041"/>
              <a:gd name="connsiteY28" fmla="*/ 1352939 h 2799184"/>
              <a:gd name="connsiteX29" fmla="*/ 513184 w 2146041"/>
              <a:gd name="connsiteY29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200919 w 2146041"/>
              <a:gd name="connsiteY24" fmla="*/ 1798818 h 2799184"/>
              <a:gd name="connsiteX25" fmla="*/ 0 w 2146041"/>
              <a:gd name="connsiteY25" fmla="*/ 1548882 h 2799184"/>
              <a:gd name="connsiteX26" fmla="*/ 45907 w 2146041"/>
              <a:gd name="connsiteY26" fmla="*/ 1221937 h 2799184"/>
              <a:gd name="connsiteX27" fmla="*/ 278923 w 2146041"/>
              <a:gd name="connsiteY27" fmla="*/ 1203649 h 2799184"/>
              <a:gd name="connsiteX28" fmla="*/ 409801 w 2146041"/>
              <a:gd name="connsiteY28" fmla="*/ 1352939 h 2799184"/>
              <a:gd name="connsiteX29" fmla="*/ 513184 w 2146041"/>
              <a:gd name="connsiteY29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200919 w 2146041"/>
              <a:gd name="connsiteY24" fmla="*/ 1798818 h 2799184"/>
              <a:gd name="connsiteX25" fmla="*/ 0 w 2146041"/>
              <a:gd name="connsiteY25" fmla="*/ 1548882 h 2799184"/>
              <a:gd name="connsiteX26" fmla="*/ 45907 w 2146041"/>
              <a:gd name="connsiteY26" fmla="*/ 1221937 h 2799184"/>
              <a:gd name="connsiteX27" fmla="*/ 248443 w 2146041"/>
              <a:gd name="connsiteY27" fmla="*/ 1209745 h 2799184"/>
              <a:gd name="connsiteX28" fmla="*/ 409801 w 2146041"/>
              <a:gd name="connsiteY28" fmla="*/ 1352939 h 2799184"/>
              <a:gd name="connsiteX29" fmla="*/ 513184 w 2146041"/>
              <a:gd name="connsiteY29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200919 w 2146041"/>
              <a:gd name="connsiteY24" fmla="*/ 1798818 h 2799184"/>
              <a:gd name="connsiteX25" fmla="*/ 0 w 2146041"/>
              <a:gd name="connsiteY25" fmla="*/ 1548882 h 2799184"/>
              <a:gd name="connsiteX26" fmla="*/ 45907 w 2146041"/>
              <a:gd name="connsiteY26" fmla="*/ 1221937 h 2799184"/>
              <a:gd name="connsiteX27" fmla="*/ 248443 w 2146041"/>
              <a:gd name="connsiteY27" fmla="*/ 1209745 h 2799184"/>
              <a:gd name="connsiteX28" fmla="*/ 379321 w 2146041"/>
              <a:gd name="connsiteY28" fmla="*/ 1359035 h 2799184"/>
              <a:gd name="connsiteX29" fmla="*/ 513184 w 2146041"/>
              <a:gd name="connsiteY29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200919 w 2146041"/>
              <a:gd name="connsiteY24" fmla="*/ 1798818 h 2799184"/>
              <a:gd name="connsiteX25" fmla="*/ 0 w 2146041"/>
              <a:gd name="connsiteY25" fmla="*/ 1548882 h 2799184"/>
              <a:gd name="connsiteX26" fmla="*/ 45907 w 2146041"/>
              <a:gd name="connsiteY26" fmla="*/ 1221937 h 2799184"/>
              <a:gd name="connsiteX27" fmla="*/ 242347 w 2146041"/>
              <a:gd name="connsiteY27" fmla="*/ 1240225 h 2799184"/>
              <a:gd name="connsiteX28" fmla="*/ 379321 w 2146041"/>
              <a:gd name="connsiteY28" fmla="*/ 1359035 h 2799184"/>
              <a:gd name="connsiteX29" fmla="*/ 513184 w 2146041"/>
              <a:gd name="connsiteY29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200919 w 2146041"/>
              <a:gd name="connsiteY24" fmla="*/ 1798818 h 2799184"/>
              <a:gd name="connsiteX25" fmla="*/ 0 w 2146041"/>
              <a:gd name="connsiteY25" fmla="*/ 1548882 h 2799184"/>
              <a:gd name="connsiteX26" fmla="*/ 45907 w 2146041"/>
              <a:gd name="connsiteY26" fmla="*/ 1221937 h 2799184"/>
              <a:gd name="connsiteX27" fmla="*/ 242347 w 2146041"/>
              <a:gd name="connsiteY27" fmla="*/ 1221937 h 2799184"/>
              <a:gd name="connsiteX28" fmla="*/ 379321 w 2146041"/>
              <a:gd name="connsiteY28" fmla="*/ 1359035 h 2799184"/>
              <a:gd name="connsiteX29" fmla="*/ 513184 w 2146041"/>
              <a:gd name="connsiteY29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87421 w 2146041"/>
              <a:gd name="connsiteY17" fmla="*/ 2444621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32557 w 2146041"/>
              <a:gd name="connsiteY17" fmla="*/ 2304413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32557 w 2146041"/>
              <a:gd name="connsiteY17" fmla="*/ 2212973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32557 w 2146041"/>
              <a:gd name="connsiteY17" fmla="*/ 2212973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2027231 w 2146041"/>
              <a:gd name="connsiteY14" fmla="*/ 1076629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32557 w 2146041"/>
              <a:gd name="connsiteY17" fmla="*/ 2212973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674161 w 2146041"/>
              <a:gd name="connsiteY10" fmla="*/ 87272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2027231 w 2146041"/>
              <a:gd name="connsiteY14" fmla="*/ 1076629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32557 w 2146041"/>
              <a:gd name="connsiteY17" fmla="*/ 2212973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674161 w 2146041"/>
              <a:gd name="connsiteY10" fmla="*/ 87272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2060573 w 2146041"/>
              <a:gd name="connsiteY13" fmla="*/ 914774 h 2799184"/>
              <a:gd name="connsiteX14" fmla="*/ 2027231 w 2146041"/>
              <a:gd name="connsiteY14" fmla="*/ 1076629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32557 w 2146041"/>
              <a:gd name="connsiteY17" fmla="*/ 2212973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674161 w 2146041"/>
              <a:gd name="connsiteY10" fmla="*/ 87272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2060573 w 2146041"/>
              <a:gd name="connsiteY13" fmla="*/ 914774 h 2799184"/>
              <a:gd name="connsiteX14" fmla="*/ 2106479 w 2146041"/>
              <a:gd name="connsiteY14" fmla="*/ 107053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32557 w 2146041"/>
              <a:gd name="connsiteY17" fmla="*/ 2212973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674161 w 2146041"/>
              <a:gd name="connsiteY10" fmla="*/ 872724 h 2799184"/>
              <a:gd name="connsiteX11" fmla="*/ 1726164 w 2146041"/>
              <a:gd name="connsiteY11" fmla="*/ 1352939 h 2799184"/>
              <a:gd name="connsiteX12" fmla="*/ 1777793 w 2146041"/>
              <a:gd name="connsiteY12" fmla="*/ 966403 h 2799184"/>
              <a:gd name="connsiteX13" fmla="*/ 2060573 w 2146041"/>
              <a:gd name="connsiteY13" fmla="*/ 914774 h 2799184"/>
              <a:gd name="connsiteX14" fmla="*/ 2106479 w 2146041"/>
              <a:gd name="connsiteY14" fmla="*/ 107053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32557 w 2146041"/>
              <a:gd name="connsiteY17" fmla="*/ 2212973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263614 w 2146041"/>
              <a:gd name="connsiteY7" fmla="*/ 711242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674161 w 2146041"/>
              <a:gd name="connsiteY10" fmla="*/ 872724 h 2799184"/>
              <a:gd name="connsiteX11" fmla="*/ 1726164 w 2146041"/>
              <a:gd name="connsiteY11" fmla="*/ 1352939 h 2799184"/>
              <a:gd name="connsiteX12" fmla="*/ 1777793 w 2146041"/>
              <a:gd name="connsiteY12" fmla="*/ 966403 h 2799184"/>
              <a:gd name="connsiteX13" fmla="*/ 2060573 w 2146041"/>
              <a:gd name="connsiteY13" fmla="*/ 914774 h 2799184"/>
              <a:gd name="connsiteX14" fmla="*/ 2106479 w 2146041"/>
              <a:gd name="connsiteY14" fmla="*/ 107053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32557 w 2146041"/>
              <a:gd name="connsiteY17" fmla="*/ 2212973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97256 w 2146041"/>
              <a:gd name="connsiteY6" fmla="*/ 723434 h 2799184"/>
              <a:gd name="connsiteX7" fmla="*/ 1263614 w 2146041"/>
              <a:gd name="connsiteY7" fmla="*/ 711242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674161 w 2146041"/>
              <a:gd name="connsiteY10" fmla="*/ 872724 h 2799184"/>
              <a:gd name="connsiteX11" fmla="*/ 1726164 w 2146041"/>
              <a:gd name="connsiteY11" fmla="*/ 1352939 h 2799184"/>
              <a:gd name="connsiteX12" fmla="*/ 1777793 w 2146041"/>
              <a:gd name="connsiteY12" fmla="*/ 966403 h 2799184"/>
              <a:gd name="connsiteX13" fmla="*/ 2060573 w 2146041"/>
              <a:gd name="connsiteY13" fmla="*/ 914774 h 2799184"/>
              <a:gd name="connsiteX14" fmla="*/ 2106479 w 2146041"/>
              <a:gd name="connsiteY14" fmla="*/ 107053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32557 w 2146041"/>
              <a:gd name="connsiteY17" fmla="*/ 2212973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97256 w 2146041"/>
              <a:gd name="connsiteY6" fmla="*/ 723434 h 2799184"/>
              <a:gd name="connsiteX7" fmla="*/ 1257518 w 2146041"/>
              <a:gd name="connsiteY7" fmla="*/ 72343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674161 w 2146041"/>
              <a:gd name="connsiteY10" fmla="*/ 872724 h 2799184"/>
              <a:gd name="connsiteX11" fmla="*/ 1726164 w 2146041"/>
              <a:gd name="connsiteY11" fmla="*/ 1352939 h 2799184"/>
              <a:gd name="connsiteX12" fmla="*/ 1777793 w 2146041"/>
              <a:gd name="connsiteY12" fmla="*/ 966403 h 2799184"/>
              <a:gd name="connsiteX13" fmla="*/ 2060573 w 2146041"/>
              <a:gd name="connsiteY13" fmla="*/ 914774 h 2799184"/>
              <a:gd name="connsiteX14" fmla="*/ 2106479 w 2146041"/>
              <a:gd name="connsiteY14" fmla="*/ 107053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32557 w 2146041"/>
              <a:gd name="connsiteY17" fmla="*/ 2212973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146041" h="2799184">
                <a:moveTo>
                  <a:pt x="513184" y="1502229"/>
                </a:moveTo>
                <a:cubicBezTo>
                  <a:pt x="516294" y="1032588"/>
                  <a:pt x="519405" y="562947"/>
                  <a:pt x="522515" y="93306"/>
                </a:cubicBezTo>
                <a:lnTo>
                  <a:pt x="606490" y="0"/>
                </a:lnTo>
                <a:lnTo>
                  <a:pt x="867747" y="0"/>
                </a:lnTo>
                <a:lnTo>
                  <a:pt x="933061" y="74645"/>
                </a:lnTo>
                <a:cubicBezTo>
                  <a:pt x="936171" y="469641"/>
                  <a:pt x="939282" y="864637"/>
                  <a:pt x="942392" y="1259633"/>
                </a:cubicBezTo>
                <a:lnTo>
                  <a:pt x="997256" y="723434"/>
                </a:lnTo>
                <a:lnTo>
                  <a:pt x="1257518" y="723434"/>
                </a:lnTo>
                <a:lnTo>
                  <a:pt x="1324947" y="1231641"/>
                </a:lnTo>
                <a:lnTo>
                  <a:pt x="1315617" y="811764"/>
                </a:lnTo>
                <a:lnTo>
                  <a:pt x="1674161" y="872724"/>
                </a:lnTo>
                <a:lnTo>
                  <a:pt x="1726164" y="1352939"/>
                </a:lnTo>
                <a:lnTo>
                  <a:pt x="1777793" y="966403"/>
                </a:lnTo>
                <a:lnTo>
                  <a:pt x="2060573" y="914774"/>
                </a:lnTo>
                <a:lnTo>
                  <a:pt x="2106479" y="1070533"/>
                </a:lnTo>
                <a:lnTo>
                  <a:pt x="2127380" y="1156996"/>
                </a:lnTo>
                <a:lnTo>
                  <a:pt x="2146041" y="2118049"/>
                </a:lnTo>
                <a:cubicBezTo>
                  <a:pt x="2074880" y="2149690"/>
                  <a:pt x="2040294" y="2181332"/>
                  <a:pt x="1932557" y="2212973"/>
                </a:cubicBezTo>
                <a:lnTo>
                  <a:pt x="1866123" y="2435290"/>
                </a:lnTo>
                <a:lnTo>
                  <a:pt x="1875453" y="2799184"/>
                </a:lnTo>
                <a:lnTo>
                  <a:pt x="662474" y="2799184"/>
                </a:lnTo>
                <a:lnTo>
                  <a:pt x="662474" y="2481943"/>
                </a:lnTo>
                <a:lnTo>
                  <a:pt x="528611" y="2414887"/>
                </a:lnTo>
                <a:lnTo>
                  <a:pt x="200919" y="1798818"/>
                </a:lnTo>
                <a:lnTo>
                  <a:pt x="0" y="1548882"/>
                </a:lnTo>
                <a:cubicBezTo>
                  <a:pt x="15302" y="1439900"/>
                  <a:pt x="6221" y="1300439"/>
                  <a:pt x="45907" y="1221937"/>
                </a:cubicBezTo>
                <a:cubicBezTo>
                  <a:pt x="105291" y="1167073"/>
                  <a:pt x="164675" y="1228033"/>
                  <a:pt x="242347" y="1221937"/>
                </a:cubicBezTo>
                <a:lnTo>
                  <a:pt x="379321" y="1359035"/>
                </a:lnTo>
                <a:lnTo>
                  <a:pt x="513184" y="1502229"/>
                </a:lnTo>
                <a:close/>
              </a:path>
            </a:pathLst>
          </a:custGeom>
          <a:solidFill>
            <a:schemeClr val="bg1"/>
          </a:solidFill>
          <a:ln w="12700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4" name="Rectangle 46"/>
          <p:cNvSpPr/>
          <p:nvPr/>
        </p:nvSpPr>
        <p:spPr>
          <a:xfrm>
            <a:off x="2627784" y="1873652"/>
            <a:ext cx="1754437" cy="3031634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3175" cap="flat" cmpd="sng" algn="ctr">
            <a:solidFill>
              <a:sysClr val="windowText" lastClr="000000">
                <a:shade val="50000"/>
              </a:sys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95" name="Group 131"/>
          <p:cNvGrpSpPr/>
          <p:nvPr/>
        </p:nvGrpSpPr>
        <p:grpSpPr>
          <a:xfrm flipH="1">
            <a:off x="2739501" y="1965056"/>
            <a:ext cx="159824" cy="121070"/>
            <a:chOff x="4572000" y="3719170"/>
            <a:chExt cx="357076" cy="204361"/>
          </a:xfrm>
          <a:solidFill>
            <a:srgbClr val="ED7D31">
              <a:lumMod val="60000"/>
              <a:lumOff val="40000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6" name="Can 132"/>
            <p:cNvSpPr/>
            <p:nvPr/>
          </p:nvSpPr>
          <p:spPr>
            <a:xfrm>
              <a:off x="4712416" y="3851523"/>
              <a:ext cx="79209" cy="72008"/>
            </a:xfrm>
            <a:prstGeom prst="can">
              <a:avLst/>
            </a:prstGeom>
            <a:grp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7" name="Shape 133"/>
            <p:cNvSpPr/>
            <p:nvPr/>
          </p:nvSpPr>
          <p:spPr>
            <a:xfrm>
              <a:off x="4572000" y="3719170"/>
              <a:ext cx="357076" cy="148228"/>
            </a:xfrm>
            <a:prstGeom prst="funnel">
              <a:avLst/>
            </a:prstGeom>
            <a:grp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sp>
      </p:grpSp>
      <p:sp>
        <p:nvSpPr>
          <p:cNvPr id="106" name="Rounded Rectangle 22"/>
          <p:cNvSpPr/>
          <p:nvPr/>
        </p:nvSpPr>
        <p:spPr>
          <a:xfrm>
            <a:off x="2716020" y="2542783"/>
            <a:ext cx="1431650" cy="248212"/>
          </a:xfrm>
          <a:prstGeom prst="roundRect">
            <a:avLst/>
          </a:prstGeom>
          <a:gradFill rotWithShape="1">
            <a:gsLst>
              <a:gs pos="0">
                <a:srgbClr val="ED7D31">
                  <a:lumMod val="110000"/>
                  <a:satMod val="105000"/>
                  <a:tint val="67000"/>
                </a:srgbClr>
              </a:gs>
              <a:gs pos="50000">
                <a:srgbClr val="ED7D31">
                  <a:lumMod val="105000"/>
                  <a:satMod val="103000"/>
                  <a:tint val="73000"/>
                </a:srgbClr>
              </a:gs>
              <a:gs pos="100000">
                <a:srgbClr val="ED7D31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Instance </a:t>
            </a: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A6</a:t>
            </a: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7" name="Rounded Rectangle 22"/>
          <p:cNvSpPr/>
          <p:nvPr/>
        </p:nvSpPr>
        <p:spPr>
          <a:xfrm>
            <a:off x="2716020" y="2182845"/>
            <a:ext cx="1431650" cy="248212"/>
          </a:xfrm>
          <a:prstGeom prst="roundRect">
            <a:avLst/>
          </a:prstGeom>
          <a:gradFill rotWithShape="1">
            <a:gsLst>
              <a:gs pos="0">
                <a:srgbClr val="ED7D31">
                  <a:lumMod val="110000"/>
                  <a:satMod val="105000"/>
                  <a:tint val="67000"/>
                </a:srgbClr>
              </a:gs>
              <a:gs pos="50000">
                <a:srgbClr val="ED7D31">
                  <a:lumMod val="105000"/>
                  <a:satMod val="103000"/>
                  <a:tint val="73000"/>
                </a:srgbClr>
              </a:gs>
              <a:gs pos="100000">
                <a:srgbClr val="ED7D31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Instance A1</a:t>
            </a:r>
          </a:p>
        </p:txBody>
      </p:sp>
      <p:sp>
        <p:nvSpPr>
          <p:cNvPr id="108" name="Rounded Rectangle 22"/>
          <p:cNvSpPr/>
          <p:nvPr/>
        </p:nvSpPr>
        <p:spPr>
          <a:xfrm>
            <a:off x="2716020" y="2888393"/>
            <a:ext cx="1431650" cy="248212"/>
          </a:xfrm>
          <a:prstGeom prst="roundRect">
            <a:avLst/>
          </a:prstGeom>
          <a:gradFill rotWithShape="1">
            <a:gsLst>
              <a:gs pos="0">
                <a:srgbClr val="ED7D31">
                  <a:lumMod val="110000"/>
                  <a:satMod val="105000"/>
                  <a:tint val="67000"/>
                </a:srgbClr>
              </a:gs>
              <a:gs pos="50000">
                <a:srgbClr val="ED7D31">
                  <a:lumMod val="105000"/>
                  <a:satMod val="103000"/>
                  <a:tint val="73000"/>
                </a:srgbClr>
              </a:gs>
              <a:gs pos="100000">
                <a:srgbClr val="ED7D31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Instance </a:t>
            </a: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A7</a:t>
            </a: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9" name="Rechteck 108"/>
          <p:cNvSpPr/>
          <p:nvPr/>
        </p:nvSpPr>
        <p:spPr>
          <a:xfrm>
            <a:off x="4254033" y="1877062"/>
            <a:ext cx="128187" cy="3028223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rgbClr val="A5A5A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2" name="Abgerundetes Rechteck 111"/>
          <p:cNvSpPr/>
          <p:nvPr/>
        </p:nvSpPr>
        <p:spPr>
          <a:xfrm>
            <a:off x="4262579" y="1899290"/>
            <a:ext cx="108000" cy="1262953"/>
          </a:xfrm>
          <a:prstGeom prst="roundRect">
            <a:avLst/>
          </a:prstGeom>
          <a:solidFill>
            <a:sysClr val="window" lastClr="FFFFFF">
              <a:lumMod val="75000"/>
            </a:sysClr>
          </a:solidFill>
          <a:ln w="12700" cap="flat" cmpd="sng" algn="ctr">
            <a:solidFill>
              <a:sysClr val="window" lastClr="FFFFFF">
                <a:lumMod val="65000"/>
              </a:sys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13" name="Gruppieren 112"/>
          <p:cNvGrpSpPr/>
          <p:nvPr/>
        </p:nvGrpSpPr>
        <p:grpSpPr>
          <a:xfrm>
            <a:off x="-396552" y="2107560"/>
            <a:ext cx="3382585" cy="2329531"/>
            <a:chOff x="1605264" y="1747541"/>
            <a:chExt cx="5703040" cy="2329531"/>
          </a:xfrm>
          <a:scene3d>
            <a:camera prst="isometricRightUp"/>
            <a:lightRig rig="threePt" dir="t"/>
          </a:scene3d>
        </p:grpSpPr>
        <p:cxnSp>
          <p:nvCxnSpPr>
            <p:cNvPr id="114" name="Straight Connector 5"/>
            <p:cNvCxnSpPr>
              <a:stCxn id="116" idx="2"/>
              <a:endCxn id="140" idx="0"/>
            </p:cNvCxnSpPr>
            <p:nvPr/>
          </p:nvCxnSpPr>
          <p:spPr>
            <a:xfrm flipH="1">
              <a:off x="2577374" y="2559373"/>
              <a:ext cx="1775868" cy="657280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115" name="Straight Connector 8"/>
            <p:cNvCxnSpPr>
              <a:stCxn id="116" idx="2"/>
              <a:endCxn id="130" idx="0"/>
            </p:cNvCxnSpPr>
            <p:nvPr/>
          </p:nvCxnSpPr>
          <p:spPr>
            <a:xfrm>
              <a:off x="4353242" y="2559373"/>
              <a:ext cx="1982954" cy="703677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sp>
          <p:nvSpPr>
            <p:cNvPr id="116" name="Rechteck 1"/>
            <p:cNvSpPr/>
            <p:nvPr/>
          </p:nvSpPr>
          <p:spPr>
            <a:xfrm>
              <a:off x="3381134" y="1756817"/>
              <a:ext cx="1944216" cy="802556"/>
            </a:xfrm>
            <a:prstGeom prst="rect">
              <a:avLst/>
            </a:prstGeom>
            <a:gradFill rotWithShape="1">
              <a:gsLst>
                <a:gs pos="0">
                  <a:srgbClr val="5B9BD5">
                    <a:lumMod val="20000"/>
                    <a:lumOff val="80000"/>
                  </a:srgbClr>
                </a:gs>
                <a:gs pos="35000">
                  <a:srgbClr val="5B9BD5">
                    <a:lumMod val="20000"/>
                    <a:lumOff val="80000"/>
                  </a:srgbClr>
                </a:gs>
                <a:gs pos="100000">
                  <a:sysClr val="window" lastClr="FFFFFF"/>
                </a:gs>
              </a:gsLst>
              <a:lin ang="5400000" scaled="0"/>
            </a:gra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17" name="Gerade Verbindung 2"/>
            <p:cNvCxnSpPr/>
            <p:nvPr/>
          </p:nvCxnSpPr>
          <p:spPr>
            <a:xfrm>
              <a:off x="3381134" y="2035572"/>
              <a:ext cx="1944216" cy="0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18" name="Textfeld 3"/>
            <p:cNvSpPr txBox="1"/>
            <p:nvPr/>
          </p:nvSpPr>
          <p:spPr>
            <a:xfrm>
              <a:off x="3381134" y="2049190"/>
              <a:ext cx="1440234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Attribute  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</a:t>
              </a:r>
              <a:r>
                <a:rPr kumimoji="0" lang="de-DE" sz="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String [1,1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]</a:t>
              </a:r>
              <a:endPara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119" name="Textfeld 8"/>
            <p:cNvSpPr txBox="1"/>
            <p:nvPr/>
          </p:nvSpPr>
          <p:spPr>
            <a:xfrm>
              <a:off x="3381208" y="2201590"/>
              <a:ext cx="1440234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Infrastructure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</a:rPr>
                <a:t> 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 </a:t>
              </a:r>
              <a:r>
                <a:rPr kumimoji="0" lang="de-DE" sz="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Relationship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[1,*]</a:t>
              </a:r>
              <a:endPara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120" name="Textfeld 11"/>
            <p:cNvSpPr txBox="1"/>
            <p:nvPr/>
          </p:nvSpPr>
          <p:spPr>
            <a:xfrm>
              <a:off x="3381134" y="1747541"/>
              <a:ext cx="1944216" cy="307777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&lt;</a:t>
              </a:r>
              <a:r>
                <a:rPr kumimoji="0" lang="de-DE" sz="600" b="1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Application</a:t>
              </a:r>
              <a:r>
                <a:rPr kumimoji="0" lang="de-DE" sz="6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de-DE" sz="600" b="1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Component</a:t>
              </a:r>
              <a:r>
                <a:rPr kumimoji="0" lang="de-DE" sz="6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&gt;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Concept</a:t>
              </a:r>
              <a:r>
                <a:rPr kumimoji="0" lang="de-DE" sz="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de-DE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 (50)</a:t>
              </a:r>
              <a:endPara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1" name="Ellipse 12"/>
            <p:cNvSpPr/>
            <p:nvPr/>
          </p:nvSpPr>
          <p:spPr>
            <a:xfrm>
              <a:off x="5175058" y="2084826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2" name="Ellipse 13"/>
            <p:cNvSpPr/>
            <p:nvPr/>
          </p:nvSpPr>
          <p:spPr>
            <a:xfrm>
              <a:off x="5170103" y="2269698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123" name="Group 28"/>
            <p:cNvGrpSpPr/>
            <p:nvPr/>
          </p:nvGrpSpPr>
          <p:grpSpPr>
            <a:xfrm flipH="1">
              <a:off x="5101496" y="1834316"/>
              <a:ext cx="159824" cy="121070"/>
              <a:chOff x="4572000" y="3719170"/>
              <a:chExt cx="357076" cy="204361"/>
            </a:xfrm>
            <a:solidFill>
              <a:srgbClr val="ED7D31">
                <a:lumMod val="60000"/>
                <a:lumOff val="40000"/>
              </a:srgb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50" name="Can 27"/>
              <p:cNvSpPr/>
              <p:nvPr/>
            </p:nvSpPr>
            <p:spPr>
              <a:xfrm>
                <a:off x="4712416" y="3851523"/>
                <a:ext cx="79209" cy="72008"/>
              </a:xfrm>
              <a:prstGeom prst="can">
                <a:avLst/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51" name="Shape 26"/>
              <p:cNvSpPr/>
              <p:nvPr/>
            </p:nvSpPr>
            <p:spPr>
              <a:xfrm>
                <a:off x="4572000" y="3719170"/>
                <a:ext cx="357076" cy="148228"/>
              </a:xfrm>
              <a:prstGeom prst="funnel">
                <a:avLst/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sp>
        </p:grpSp>
        <p:sp>
          <p:nvSpPr>
            <p:cNvPr id="124" name="Rectangle 74"/>
            <p:cNvSpPr/>
            <p:nvPr/>
          </p:nvSpPr>
          <p:spPr>
            <a:xfrm>
              <a:off x="3971760" y="2509839"/>
              <a:ext cx="1347241" cy="54000"/>
            </a:xfrm>
            <a:prstGeom prst="rect">
              <a:avLst/>
            </a:prstGeom>
            <a:solidFill>
              <a:srgbClr val="92D05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80</a:t>
              </a:r>
            </a:p>
          </p:txBody>
        </p:sp>
        <p:sp>
          <p:nvSpPr>
            <p:cNvPr id="125" name="Rectangle 73"/>
            <p:cNvSpPr/>
            <p:nvPr/>
          </p:nvSpPr>
          <p:spPr>
            <a:xfrm flipH="1">
              <a:off x="3381290" y="2509839"/>
              <a:ext cx="590469" cy="54000"/>
            </a:xfrm>
            <a:prstGeom prst="rect">
              <a:avLst/>
            </a:prstGeom>
            <a:solidFill>
              <a:srgbClr val="FF000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20</a:t>
              </a:r>
              <a:endPara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6" name="Rechteck 1"/>
            <p:cNvSpPr/>
            <p:nvPr/>
          </p:nvSpPr>
          <p:spPr>
            <a:xfrm>
              <a:off x="5364088" y="3272326"/>
              <a:ext cx="1944216" cy="802556"/>
            </a:xfrm>
            <a:prstGeom prst="rect">
              <a:avLst/>
            </a:prstGeom>
            <a:gradFill rotWithShape="1">
              <a:gsLst>
                <a:gs pos="0">
                  <a:srgbClr val="5B9BD5">
                    <a:lumMod val="20000"/>
                    <a:lumOff val="80000"/>
                  </a:srgbClr>
                </a:gs>
                <a:gs pos="35000">
                  <a:srgbClr val="5B9BD5">
                    <a:lumMod val="20000"/>
                    <a:lumOff val="80000"/>
                  </a:srgbClr>
                </a:gs>
                <a:gs pos="100000">
                  <a:sysClr val="window" lastClr="FFFFFF"/>
                </a:gs>
              </a:gsLst>
              <a:lin ang="5400000" scaled="0"/>
            </a:gra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27" name="Gerade Verbindung 2"/>
            <p:cNvCxnSpPr/>
            <p:nvPr/>
          </p:nvCxnSpPr>
          <p:spPr>
            <a:xfrm>
              <a:off x="5364088" y="3551081"/>
              <a:ext cx="1944216" cy="0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28" name="Textfeld 3"/>
            <p:cNvSpPr txBox="1"/>
            <p:nvPr/>
          </p:nvSpPr>
          <p:spPr>
            <a:xfrm>
              <a:off x="5364088" y="3564699"/>
              <a:ext cx="1440234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Attribute  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</a:t>
              </a:r>
              <a:r>
                <a:rPr kumimoji="0" lang="de-DE" sz="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String [1,1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]</a:t>
              </a:r>
              <a:endPara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129" name="Textfeld 8"/>
            <p:cNvSpPr txBox="1"/>
            <p:nvPr/>
          </p:nvSpPr>
          <p:spPr>
            <a:xfrm>
              <a:off x="5364162" y="3717099"/>
              <a:ext cx="1440234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Infrastructure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</a:rPr>
                <a:t> 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 </a:t>
              </a:r>
              <a:r>
                <a:rPr kumimoji="0" lang="de-DE" sz="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Relationship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[1,*]</a:t>
              </a:r>
              <a:endPara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130" name="Textfeld 11"/>
            <p:cNvSpPr txBox="1"/>
            <p:nvPr/>
          </p:nvSpPr>
          <p:spPr>
            <a:xfrm>
              <a:off x="5364088" y="3263050"/>
              <a:ext cx="1944216" cy="307777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&lt;</a:t>
              </a:r>
              <a:r>
                <a:rPr lang="de-DE" sz="600" b="1" kern="0" dirty="0" err="1" smtClean="0">
                  <a:solidFill>
                    <a:sysClr val="windowText" lastClr="000000"/>
                  </a:solidFill>
                </a:rPr>
                <a:t>infrastructure</a:t>
              </a:r>
              <a:r>
                <a:rPr kumimoji="0" lang="de-DE" sz="6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&gt;</a:t>
              </a:r>
              <a:endParaRPr kumimoji="0" lang="de-DE" sz="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Concept</a:t>
              </a:r>
              <a:r>
                <a:rPr kumimoji="0" lang="de-DE" sz="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de-DE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 (50)</a:t>
              </a:r>
              <a:endPara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1" name="Ellipse 12"/>
            <p:cNvSpPr/>
            <p:nvPr/>
          </p:nvSpPr>
          <p:spPr>
            <a:xfrm>
              <a:off x="7158012" y="3600335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2" name="Ellipse 13"/>
            <p:cNvSpPr/>
            <p:nvPr/>
          </p:nvSpPr>
          <p:spPr>
            <a:xfrm>
              <a:off x="7158012" y="3759085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133" name="Group 84"/>
            <p:cNvGrpSpPr/>
            <p:nvPr/>
          </p:nvGrpSpPr>
          <p:grpSpPr>
            <a:xfrm flipH="1">
              <a:off x="7084450" y="3349825"/>
              <a:ext cx="159824" cy="121070"/>
              <a:chOff x="4572000" y="3719170"/>
              <a:chExt cx="357076" cy="204361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48" name="Can 85"/>
              <p:cNvSpPr/>
              <p:nvPr/>
            </p:nvSpPr>
            <p:spPr>
              <a:xfrm>
                <a:off x="4712416" y="3851523"/>
                <a:ext cx="79209" cy="72008"/>
              </a:xfrm>
              <a:prstGeom prst="can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9" name="Shape 86"/>
              <p:cNvSpPr/>
              <p:nvPr/>
            </p:nvSpPr>
            <p:spPr>
              <a:xfrm>
                <a:off x="4572000" y="3719170"/>
                <a:ext cx="357076" cy="148228"/>
              </a:xfrm>
              <a:prstGeom prst="funnel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sp>
        </p:grpSp>
        <p:sp>
          <p:nvSpPr>
            <p:cNvPr id="134" name="Rectangle 88"/>
            <p:cNvSpPr/>
            <p:nvPr/>
          </p:nvSpPr>
          <p:spPr>
            <a:xfrm>
              <a:off x="5954714" y="4023072"/>
              <a:ext cx="1347241" cy="54000"/>
            </a:xfrm>
            <a:prstGeom prst="rect">
              <a:avLst/>
            </a:prstGeom>
            <a:solidFill>
              <a:srgbClr val="92D05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80</a:t>
              </a:r>
            </a:p>
          </p:txBody>
        </p:sp>
        <p:sp>
          <p:nvSpPr>
            <p:cNvPr id="135" name="Rectangle 89"/>
            <p:cNvSpPr/>
            <p:nvPr/>
          </p:nvSpPr>
          <p:spPr>
            <a:xfrm flipH="1">
              <a:off x="5364244" y="4023072"/>
              <a:ext cx="590469" cy="54000"/>
            </a:xfrm>
            <a:prstGeom prst="rect">
              <a:avLst/>
            </a:prstGeom>
            <a:solidFill>
              <a:srgbClr val="FF000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20</a:t>
              </a:r>
              <a:endPara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6" name="Rechteck 1"/>
            <p:cNvSpPr/>
            <p:nvPr/>
          </p:nvSpPr>
          <p:spPr>
            <a:xfrm>
              <a:off x="1605266" y="3225929"/>
              <a:ext cx="1944216" cy="802556"/>
            </a:xfrm>
            <a:prstGeom prst="rect">
              <a:avLst/>
            </a:prstGeom>
            <a:gradFill rotWithShape="1">
              <a:gsLst>
                <a:gs pos="0">
                  <a:srgbClr val="5B9BD5">
                    <a:lumMod val="20000"/>
                    <a:lumOff val="80000"/>
                  </a:srgbClr>
                </a:gs>
                <a:gs pos="35000">
                  <a:srgbClr val="5B9BD5">
                    <a:lumMod val="20000"/>
                    <a:lumOff val="80000"/>
                  </a:srgbClr>
                </a:gs>
                <a:gs pos="100000">
                  <a:sysClr val="window" lastClr="FFFFFF"/>
                </a:gs>
              </a:gsLst>
              <a:lin ang="5400000" scaled="0"/>
            </a:gra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37" name="Gerade Verbindung 2"/>
            <p:cNvCxnSpPr/>
            <p:nvPr/>
          </p:nvCxnSpPr>
          <p:spPr>
            <a:xfrm>
              <a:off x="1605266" y="3504684"/>
              <a:ext cx="1944216" cy="0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38" name="Textfeld 3"/>
            <p:cNvSpPr txBox="1"/>
            <p:nvPr/>
          </p:nvSpPr>
          <p:spPr>
            <a:xfrm>
              <a:off x="1605266" y="3518302"/>
              <a:ext cx="1440234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Attribute  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</a:t>
              </a:r>
              <a:r>
                <a:rPr kumimoji="0" lang="de-DE" sz="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String [1,1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]</a:t>
              </a:r>
              <a:endPara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139" name="Textfeld 8"/>
            <p:cNvSpPr txBox="1"/>
            <p:nvPr/>
          </p:nvSpPr>
          <p:spPr>
            <a:xfrm>
              <a:off x="1605340" y="3670702"/>
              <a:ext cx="1440234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Infrastructure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</a:rPr>
                <a:t> 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 </a:t>
              </a:r>
              <a:r>
                <a:rPr kumimoji="0" lang="de-DE" sz="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Relationship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[1,*]</a:t>
              </a:r>
              <a:endPara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140" name="Textfeld 11"/>
            <p:cNvSpPr txBox="1"/>
            <p:nvPr/>
          </p:nvSpPr>
          <p:spPr>
            <a:xfrm>
              <a:off x="1605266" y="3216653"/>
              <a:ext cx="1944216" cy="307777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600" b="1" kern="0" dirty="0" smtClean="0">
                  <a:solidFill>
                    <a:sysClr val="windowText" lastClr="000000"/>
                  </a:solidFill>
                </a:rPr>
                <a:t>&lt;Infrastructure&gt;</a:t>
              </a:r>
              <a:endParaRPr lang="de-DE" sz="600" b="1" kern="0" dirty="0">
                <a:solidFill>
                  <a:sysClr val="windowText" lastClr="000000"/>
                </a:solidFill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Concept</a:t>
              </a:r>
              <a:r>
                <a:rPr kumimoji="0" lang="de-DE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B (50)</a:t>
              </a:r>
              <a:endPara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1" name="Ellipse 12"/>
            <p:cNvSpPr/>
            <p:nvPr/>
          </p:nvSpPr>
          <p:spPr>
            <a:xfrm>
              <a:off x="3399190" y="3553938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2" name="Ellipse 13"/>
            <p:cNvSpPr/>
            <p:nvPr/>
          </p:nvSpPr>
          <p:spPr>
            <a:xfrm>
              <a:off x="3399190" y="3712688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143" name="Group 99"/>
            <p:cNvGrpSpPr/>
            <p:nvPr/>
          </p:nvGrpSpPr>
          <p:grpSpPr>
            <a:xfrm flipH="1">
              <a:off x="3325628" y="3303428"/>
              <a:ext cx="159824" cy="121070"/>
              <a:chOff x="4572000" y="3719170"/>
              <a:chExt cx="357076" cy="204361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46" name="Can 100"/>
              <p:cNvSpPr/>
              <p:nvPr/>
            </p:nvSpPr>
            <p:spPr>
              <a:xfrm>
                <a:off x="4712416" y="3851523"/>
                <a:ext cx="79209" cy="72008"/>
              </a:xfrm>
              <a:prstGeom prst="can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7" name="Shape 101"/>
              <p:cNvSpPr/>
              <p:nvPr/>
            </p:nvSpPr>
            <p:spPr>
              <a:xfrm>
                <a:off x="4572000" y="3719170"/>
                <a:ext cx="357076" cy="148228"/>
              </a:xfrm>
              <a:prstGeom prst="funnel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sp>
        </p:grpSp>
        <p:sp>
          <p:nvSpPr>
            <p:cNvPr id="144" name="Rectangle 103"/>
            <p:cNvSpPr/>
            <p:nvPr/>
          </p:nvSpPr>
          <p:spPr>
            <a:xfrm>
              <a:off x="2195892" y="3976675"/>
              <a:ext cx="1347241" cy="54000"/>
            </a:xfrm>
            <a:prstGeom prst="rect">
              <a:avLst/>
            </a:prstGeom>
            <a:solidFill>
              <a:srgbClr val="92D05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80</a:t>
              </a:r>
            </a:p>
          </p:txBody>
        </p:sp>
        <p:sp>
          <p:nvSpPr>
            <p:cNvPr id="145" name="Rectangle 73"/>
            <p:cNvSpPr/>
            <p:nvPr/>
          </p:nvSpPr>
          <p:spPr>
            <a:xfrm flipH="1">
              <a:off x="1605264" y="3976675"/>
              <a:ext cx="590469" cy="54831"/>
            </a:xfrm>
            <a:prstGeom prst="rect">
              <a:avLst/>
            </a:prstGeom>
            <a:solidFill>
              <a:srgbClr val="FF000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20</a:t>
              </a:r>
              <a:endPara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52" name="Rechteck 151"/>
          <p:cNvSpPr/>
          <p:nvPr/>
        </p:nvSpPr>
        <p:spPr bwMode="auto">
          <a:xfrm>
            <a:off x="2986033" y="1899290"/>
            <a:ext cx="1170595" cy="208270"/>
          </a:xfrm>
          <a:prstGeom prst="rect">
            <a:avLst/>
          </a:prstGeom>
          <a:ln>
            <a:headEnd type="none" w="med" len="med"/>
            <a:tailEnd type="none" w="med" len="med"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Rechteck 153"/>
          <p:cNvSpPr/>
          <p:nvPr/>
        </p:nvSpPr>
        <p:spPr>
          <a:xfrm>
            <a:off x="4508816" y="4938530"/>
            <a:ext cx="2511455" cy="352563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tIns="0" rIns="36000" bIns="0" rtlCol="0" anchor="t"/>
          <a:lstStyle/>
          <a:p>
            <a:r>
              <a:rPr lang="de-DE" sz="1100" u="sng" dirty="0" smtClean="0"/>
              <a:t>Legend</a:t>
            </a:r>
            <a:endParaRPr lang="en-US" sz="1100" u="sng" dirty="0"/>
          </a:p>
        </p:txBody>
      </p:sp>
      <p:sp>
        <p:nvSpPr>
          <p:cNvPr id="155" name="Rechteck 154"/>
          <p:cNvSpPr/>
          <p:nvPr/>
        </p:nvSpPr>
        <p:spPr>
          <a:xfrm>
            <a:off x="5098646" y="5028878"/>
            <a:ext cx="137725" cy="12857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156" name="Textfeld 155"/>
          <p:cNvSpPr txBox="1"/>
          <p:nvPr/>
        </p:nvSpPr>
        <p:spPr>
          <a:xfrm>
            <a:off x="5278582" y="5013176"/>
            <a:ext cx="895243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100" dirty="0" err="1" smtClean="0"/>
              <a:t>Conflict</a:t>
            </a:r>
            <a:endParaRPr lang="en-US" sz="1100" dirty="0"/>
          </a:p>
        </p:txBody>
      </p:sp>
      <p:sp>
        <p:nvSpPr>
          <p:cNvPr id="157" name="Rechteck 156"/>
          <p:cNvSpPr/>
          <p:nvPr/>
        </p:nvSpPr>
        <p:spPr>
          <a:xfrm>
            <a:off x="6049004" y="5036391"/>
            <a:ext cx="137725" cy="128578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158" name="Textfeld 157"/>
          <p:cNvSpPr txBox="1"/>
          <p:nvPr/>
        </p:nvSpPr>
        <p:spPr>
          <a:xfrm>
            <a:off x="6228939" y="4987915"/>
            <a:ext cx="895243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de-DE"/>
            </a:defPPr>
            <a:lvl1pPr>
              <a:defRPr sz="1100"/>
            </a:lvl1pPr>
          </a:lstStyle>
          <a:p>
            <a:r>
              <a:rPr lang="de-DE" dirty="0" err="1" smtClean="0"/>
              <a:t>No</a:t>
            </a:r>
            <a:r>
              <a:rPr lang="de-DE" dirty="0" smtClean="0"/>
              <a:t> </a:t>
            </a:r>
            <a:r>
              <a:rPr lang="de-DE" dirty="0" err="1" smtClean="0"/>
              <a:t>Conflict</a:t>
            </a:r>
            <a:endParaRPr lang="en-US" dirty="0"/>
          </a:p>
        </p:txBody>
      </p:sp>
      <p:grpSp>
        <p:nvGrpSpPr>
          <p:cNvPr id="161" name="Gruppieren 54"/>
          <p:cNvGrpSpPr/>
          <p:nvPr/>
        </p:nvGrpSpPr>
        <p:grpSpPr>
          <a:xfrm>
            <a:off x="8568030" y="2091328"/>
            <a:ext cx="134014" cy="198968"/>
            <a:chOff x="3423872" y="1623244"/>
            <a:chExt cx="367111" cy="496277"/>
          </a:xfrm>
        </p:grpSpPr>
        <p:grpSp>
          <p:nvGrpSpPr>
            <p:cNvPr id="162" name="Gruppieren 55"/>
            <p:cNvGrpSpPr/>
            <p:nvPr/>
          </p:nvGrpSpPr>
          <p:grpSpPr>
            <a:xfrm>
              <a:off x="3423872" y="1749808"/>
              <a:ext cx="367111" cy="369713"/>
              <a:chOff x="3419872" y="1761496"/>
              <a:chExt cx="367111" cy="309025"/>
            </a:xfrm>
          </p:grpSpPr>
          <p:sp>
            <p:nvSpPr>
              <p:cNvPr id="164" name="Akkord 57"/>
              <p:cNvSpPr/>
              <p:nvPr/>
            </p:nvSpPr>
            <p:spPr>
              <a:xfrm rot="5400000">
                <a:off x="3498560" y="1781890"/>
                <a:ext cx="308817" cy="268029"/>
              </a:xfrm>
              <a:prstGeom prst="chord">
                <a:avLst>
                  <a:gd name="adj1" fmla="val 5482555"/>
                  <a:gd name="adj2" fmla="val 16103648"/>
                </a:avLst>
              </a:prstGeom>
              <a:gradFill rotWithShape="1">
                <a:gsLst>
                  <a:gs pos="0">
                    <a:sysClr val="windowText" lastClr="000000">
                      <a:lumMod val="110000"/>
                      <a:satMod val="105000"/>
                      <a:tint val="67000"/>
                    </a:sysClr>
                  </a:gs>
                  <a:gs pos="50000">
                    <a:sysClr val="windowText" lastClr="000000">
                      <a:lumMod val="105000"/>
                      <a:satMod val="103000"/>
                      <a:tint val="73000"/>
                    </a:sysClr>
                  </a:gs>
                  <a:gs pos="100000">
                    <a:sysClr val="windowText" lastClr="000000">
                      <a:lumMod val="105000"/>
                      <a:satMod val="109000"/>
                      <a:tint val="81000"/>
                    </a:sysClr>
                  </a:gs>
                </a:gsLst>
                <a:lin ang="5400000" scaled="0"/>
              </a:gradFill>
              <a:ln w="63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65" name="Akkord 58"/>
              <p:cNvSpPr/>
              <p:nvPr/>
            </p:nvSpPr>
            <p:spPr>
              <a:xfrm rot="5400000">
                <a:off x="3399478" y="1782098"/>
                <a:ext cx="308817" cy="268029"/>
              </a:xfrm>
              <a:prstGeom prst="chord">
                <a:avLst>
                  <a:gd name="adj1" fmla="val 5482555"/>
                  <a:gd name="adj2" fmla="val 16103648"/>
                </a:avLst>
              </a:prstGeom>
              <a:gradFill rotWithShape="1">
                <a:gsLst>
                  <a:gs pos="0">
                    <a:sysClr val="windowText" lastClr="000000">
                      <a:lumMod val="110000"/>
                      <a:satMod val="105000"/>
                      <a:tint val="67000"/>
                    </a:sysClr>
                  </a:gs>
                  <a:gs pos="50000">
                    <a:sysClr val="windowText" lastClr="000000">
                      <a:lumMod val="105000"/>
                      <a:satMod val="103000"/>
                      <a:tint val="73000"/>
                    </a:sysClr>
                  </a:gs>
                  <a:gs pos="100000">
                    <a:sysClr val="windowText" lastClr="000000">
                      <a:lumMod val="105000"/>
                      <a:satMod val="109000"/>
                      <a:tint val="81000"/>
                    </a:sysClr>
                  </a:gs>
                </a:gsLst>
                <a:lin ang="5400000" scaled="0"/>
              </a:gradFill>
              <a:ln w="63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66" name="Akkord 59"/>
              <p:cNvSpPr/>
              <p:nvPr/>
            </p:nvSpPr>
            <p:spPr>
              <a:xfrm rot="5400000">
                <a:off x="3453020" y="1781994"/>
                <a:ext cx="308817" cy="268029"/>
              </a:xfrm>
              <a:prstGeom prst="chord">
                <a:avLst>
                  <a:gd name="adj1" fmla="val 5482555"/>
                  <a:gd name="adj2" fmla="val 16103648"/>
                </a:avLst>
              </a:prstGeom>
              <a:gradFill rotWithShape="1">
                <a:gsLst>
                  <a:gs pos="0">
                    <a:sysClr val="windowText" lastClr="000000">
                      <a:lumMod val="110000"/>
                      <a:satMod val="105000"/>
                      <a:tint val="67000"/>
                    </a:sysClr>
                  </a:gs>
                  <a:gs pos="50000">
                    <a:sysClr val="windowText" lastClr="000000">
                      <a:lumMod val="105000"/>
                      <a:satMod val="103000"/>
                      <a:tint val="73000"/>
                    </a:sysClr>
                  </a:gs>
                  <a:gs pos="100000">
                    <a:sysClr val="windowText" lastClr="000000">
                      <a:lumMod val="105000"/>
                      <a:satMod val="109000"/>
                      <a:tint val="81000"/>
                    </a:sysClr>
                  </a:gs>
                </a:gsLst>
                <a:lin ang="5400000" scaled="0"/>
              </a:gradFill>
              <a:ln w="6350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163" name="Ellipse 56"/>
            <p:cNvSpPr/>
            <p:nvPr/>
          </p:nvSpPr>
          <p:spPr>
            <a:xfrm>
              <a:off x="3539123" y="1623244"/>
              <a:ext cx="144016" cy="132904"/>
            </a:xfrm>
            <a:prstGeom prst="ellipse">
              <a:avLst/>
            </a:prstGeom>
            <a:gradFill rotWithShape="1">
              <a:gsLst>
                <a:gs pos="0">
                  <a:sysClr val="windowText" lastClr="000000">
                    <a:lumMod val="110000"/>
                    <a:satMod val="105000"/>
                    <a:tint val="67000"/>
                  </a:sysClr>
                </a:gs>
                <a:gs pos="50000">
                  <a:sysClr val="windowText" lastClr="000000">
                    <a:lumMod val="105000"/>
                    <a:satMod val="103000"/>
                    <a:tint val="73000"/>
                  </a:sysClr>
                </a:gs>
                <a:gs pos="100000">
                  <a:sysClr val="windowText" lastClr="000000">
                    <a:lumMod val="105000"/>
                    <a:satMod val="109000"/>
                    <a:tint val="81000"/>
                  </a:sysClr>
                </a:gs>
              </a:gsLst>
              <a:lin ang="5400000" scaled="0"/>
            </a:gradFill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206121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/>
          <p:cNvSpPr>
            <a:spLocks noGrp="1"/>
          </p:cNvSpPr>
          <p:nvPr>
            <p:ph type="title"/>
          </p:nvPr>
        </p:nvSpPr>
        <p:spPr>
          <a:xfrm>
            <a:off x="250825" y="44450"/>
            <a:ext cx="7535863" cy="720725"/>
          </a:xfrm>
        </p:spPr>
        <p:txBody>
          <a:bodyPr/>
          <a:lstStyle/>
          <a:p>
            <a:r>
              <a:rPr lang="en-US" dirty="0" smtClean="0"/>
              <a:t>Timeline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sebis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Bachelor’s Thesis kick-off presentation, 08.07.2013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A830AC-5747-4C5A-A731-BF9DB340BFB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2" name="Pfeil nach rechts 1"/>
          <p:cNvSpPr/>
          <p:nvPr/>
        </p:nvSpPr>
        <p:spPr bwMode="auto">
          <a:xfrm>
            <a:off x="323528" y="2924944"/>
            <a:ext cx="8393113" cy="72008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107503" y="1844824"/>
            <a:ext cx="1965603" cy="10772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itchFamily="34" charset="0"/>
              </a:rPr>
              <a:t>Jul. 15</a:t>
            </a:r>
            <a:r>
              <a:rPr lang="en-US" sz="1600" dirty="0" smtClean="0">
                <a:latin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</a:rPr>
            </a:br>
            <a:r>
              <a:rPr lang="en-US" sz="1600" dirty="0" smtClean="0">
                <a:latin typeface="Arial" pitchFamily="34" charset="0"/>
              </a:rPr>
              <a:t>Official Start,</a:t>
            </a:r>
            <a:br>
              <a:rPr lang="en-US" sz="1600" dirty="0" smtClean="0">
                <a:latin typeface="Arial" pitchFamily="34" charset="0"/>
              </a:rPr>
            </a:br>
            <a:r>
              <a:rPr lang="en-US" sz="1600" dirty="0" smtClean="0">
                <a:latin typeface="Arial" pitchFamily="34" charset="0"/>
              </a:rPr>
              <a:t>Literature research,</a:t>
            </a:r>
          </a:p>
          <a:p>
            <a:r>
              <a:rPr lang="en-US" sz="1600" dirty="0" smtClean="0">
                <a:latin typeface="Arial" pitchFamily="34" charset="0"/>
              </a:rPr>
              <a:t>other approaches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793578" y="3645024"/>
            <a:ext cx="2154757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itchFamily="34" charset="0"/>
              </a:rPr>
              <a:t>Aug. 15</a:t>
            </a:r>
            <a:br>
              <a:rPr lang="en-US" sz="1600" dirty="0" smtClean="0">
                <a:latin typeface="Arial" pitchFamily="34" charset="0"/>
              </a:rPr>
            </a:br>
            <a:r>
              <a:rPr lang="en-US" sz="1600" dirty="0" smtClean="0">
                <a:latin typeface="Arial" pitchFamily="34" charset="0"/>
              </a:rPr>
              <a:t>Begin implementation</a:t>
            </a:r>
            <a:endParaRPr lang="en-US" sz="1600" dirty="0" smtClean="0">
              <a:latin typeface="Arial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2339752" y="1844824"/>
            <a:ext cx="1931939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itchFamily="34" charset="0"/>
              </a:rPr>
              <a:t>Sep. 01</a:t>
            </a:r>
            <a:r>
              <a:rPr lang="en-US" sz="1600" dirty="0" smtClean="0">
                <a:latin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</a:rPr>
            </a:br>
            <a:r>
              <a:rPr lang="en-US" sz="1600" dirty="0" smtClean="0">
                <a:latin typeface="Arial" pitchFamily="34" charset="0"/>
              </a:rPr>
              <a:t>Start to </a:t>
            </a:r>
            <a:r>
              <a:rPr lang="en-US" sz="1600" dirty="0" smtClean="0">
                <a:latin typeface="Arial" pitchFamily="34" charset="0"/>
              </a:rPr>
              <a:t>write thesis</a:t>
            </a:r>
          </a:p>
        </p:txBody>
      </p:sp>
      <p:sp>
        <p:nvSpPr>
          <p:cNvPr id="12" name="Textfeld 11"/>
          <p:cNvSpPr txBox="1"/>
          <p:nvPr/>
        </p:nvSpPr>
        <p:spPr>
          <a:xfrm>
            <a:off x="7164288" y="1844824"/>
            <a:ext cx="132279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itchFamily="34" charset="0"/>
              </a:rPr>
              <a:t>Dec. 15</a:t>
            </a:r>
            <a:r>
              <a:rPr lang="en-US" sz="1600" dirty="0" smtClean="0">
                <a:latin typeface="Arial" pitchFamily="34" charset="0"/>
              </a:rPr>
              <a:t/>
            </a:r>
            <a:br>
              <a:rPr lang="en-US" sz="1600" dirty="0" smtClean="0">
                <a:latin typeface="Arial" pitchFamily="34" charset="0"/>
              </a:rPr>
            </a:br>
            <a:r>
              <a:rPr lang="en-US" sz="1600" dirty="0" smtClean="0">
                <a:latin typeface="Arial" pitchFamily="34" charset="0"/>
              </a:rPr>
              <a:t>Finish thesis</a:t>
            </a:r>
            <a:endParaRPr lang="en-US" sz="1600" dirty="0" smtClean="0">
              <a:latin typeface="Arial" pitchFamily="34" charset="0"/>
            </a:endParaRPr>
          </a:p>
        </p:txBody>
      </p:sp>
      <p:cxnSp>
        <p:nvCxnSpPr>
          <p:cNvPr id="8" name="Gerade Verbindung 7"/>
          <p:cNvCxnSpPr/>
          <p:nvPr/>
        </p:nvCxnSpPr>
        <p:spPr bwMode="auto">
          <a:xfrm>
            <a:off x="611559" y="2924944"/>
            <a:ext cx="0" cy="360040"/>
          </a:xfrm>
          <a:prstGeom prst="line">
            <a:avLst/>
          </a:prstGeom>
          <a:ln>
            <a:headEnd type="none" w="med" len="med"/>
            <a:tailEnd type="non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9" name="Gerade Verbindung 18"/>
          <p:cNvCxnSpPr/>
          <p:nvPr/>
        </p:nvCxnSpPr>
        <p:spPr bwMode="auto">
          <a:xfrm>
            <a:off x="2175644" y="3284984"/>
            <a:ext cx="0" cy="360040"/>
          </a:xfrm>
          <a:prstGeom prst="line">
            <a:avLst/>
          </a:prstGeom>
          <a:ln>
            <a:headEnd type="none" w="med" len="med"/>
            <a:tailEnd type="non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0" name="Gerade Verbindung 19"/>
          <p:cNvCxnSpPr/>
          <p:nvPr/>
        </p:nvCxnSpPr>
        <p:spPr bwMode="auto">
          <a:xfrm>
            <a:off x="3419872" y="2924944"/>
            <a:ext cx="0" cy="360040"/>
          </a:xfrm>
          <a:prstGeom prst="line">
            <a:avLst/>
          </a:prstGeom>
          <a:ln>
            <a:headEnd type="none" w="med" len="med"/>
            <a:tailEnd type="non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2" name="Gerade Verbindung 21"/>
          <p:cNvCxnSpPr/>
          <p:nvPr/>
        </p:nvCxnSpPr>
        <p:spPr bwMode="auto">
          <a:xfrm>
            <a:off x="7812360" y="2924944"/>
            <a:ext cx="0" cy="360040"/>
          </a:xfrm>
          <a:prstGeom prst="line">
            <a:avLst/>
          </a:prstGeom>
          <a:ln>
            <a:headEnd type="none" w="med" len="med"/>
            <a:tailEnd type="non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3" name="Gerade Verbindung mit Pfeil 12"/>
          <p:cNvCxnSpPr/>
          <p:nvPr/>
        </p:nvCxnSpPr>
        <p:spPr bwMode="auto">
          <a:xfrm>
            <a:off x="611559" y="3104964"/>
            <a:ext cx="1564085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3" name="Gerade Verbindung mit Pfeil 22"/>
          <p:cNvCxnSpPr/>
          <p:nvPr/>
        </p:nvCxnSpPr>
        <p:spPr bwMode="auto">
          <a:xfrm>
            <a:off x="2175644" y="3465984"/>
            <a:ext cx="2900412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4" name="Gerade Verbindung mit Pfeil 23"/>
          <p:cNvCxnSpPr/>
          <p:nvPr/>
        </p:nvCxnSpPr>
        <p:spPr bwMode="auto">
          <a:xfrm>
            <a:off x="3419872" y="3104964"/>
            <a:ext cx="4392488" cy="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References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© sebis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Bachelor’s Thesis kick-off presentation, 08.07.2013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8C4D88-7426-4A68-A186-F06C2BC61523}" type="slidenum">
              <a:rPr lang="de-DE" smtClean="0"/>
              <a:pPr>
                <a:defRPr/>
              </a:pPr>
              <a:t>12</a:t>
            </a:fld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[Fa13</a:t>
            </a:r>
            <a:r>
              <a:rPr lang="en-US" dirty="0" smtClean="0"/>
              <a:t>]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Farwick</a:t>
            </a:r>
            <a:r>
              <a:rPr lang="en-US" dirty="0"/>
              <a:t>, M., </a:t>
            </a:r>
            <a:r>
              <a:rPr lang="en-US" dirty="0" err="1"/>
              <a:t>Hauder</a:t>
            </a:r>
            <a:r>
              <a:rPr lang="en-US" dirty="0"/>
              <a:t>, M., Roth, S., </a:t>
            </a:r>
            <a:r>
              <a:rPr lang="en-US" dirty="0" err="1"/>
              <a:t>Matthes</a:t>
            </a:r>
            <a:r>
              <a:rPr lang="en-US" dirty="0"/>
              <a:t>, F., </a:t>
            </a:r>
            <a:r>
              <a:rPr lang="en-US" dirty="0" err="1"/>
              <a:t>Breu</a:t>
            </a:r>
            <a:r>
              <a:rPr lang="en-US" dirty="0"/>
              <a:t>, R.: Enterprise Architecture Documentation: Empirical Analysis of Information Sources for </a:t>
            </a:r>
            <a:r>
              <a:rPr lang="en-US" dirty="0" smtClean="0"/>
              <a:t>Automation, 46th </a:t>
            </a:r>
            <a:r>
              <a:rPr lang="en-US" dirty="0"/>
              <a:t>Hawaii International Conference on System Sciences (HICSS 46), Maui, Hawaii, 2013.</a:t>
            </a:r>
            <a:br>
              <a:rPr lang="en-US" dirty="0"/>
            </a:br>
            <a:r>
              <a:rPr lang="en-US" dirty="0"/>
              <a:t>[Ro13a</a:t>
            </a:r>
            <a:r>
              <a:rPr lang="en-US" dirty="0" smtClean="0"/>
              <a:t>]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Roth, </a:t>
            </a:r>
            <a:r>
              <a:rPr lang="en-US" dirty="0" smtClean="0"/>
              <a:t>S., </a:t>
            </a:r>
            <a:r>
              <a:rPr lang="en-US" dirty="0" err="1"/>
              <a:t>Hauder</a:t>
            </a:r>
            <a:r>
              <a:rPr lang="en-US" dirty="0"/>
              <a:t>, M., </a:t>
            </a:r>
            <a:r>
              <a:rPr lang="en-US" dirty="0" err="1"/>
              <a:t>Farwick</a:t>
            </a:r>
            <a:r>
              <a:rPr lang="en-US" dirty="0"/>
              <a:t>, M., </a:t>
            </a:r>
            <a:r>
              <a:rPr lang="en-US" dirty="0" err="1"/>
              <a:t>Matthes</a:t>
            </a:r>
            <a:r>
              <a:rPr lang="en-US" dirty="0"/>
              <a:t>, F., </a:t>
            </a:r>
            <a:r>
              <a:rPr lang="en-US" dirty="0" err="1"/>
              <a:t>Breu</a:t>
            </a:r>
            <a:r>
              <a:rPr lang="en-US" dirty="0"/>
              <a:t>, R.: Enterprise Architecture Documentation: Current Practices and Future Directions, 11th International Conference on </a:t>
            </a:r>
            <a:r>
              <a:rPr lang="en-US" dirty="0" err="1"/>
              <a:t>Wirtschaftsinformatik</a:t>
            </a:r>
            <a:r>
              <a:rPr lang="en-US" dirty="0"/>
              <a:t> (WI), Leipzig, Germany, 2013.</a:t>
            </a:r>
            <a:br>
              <a:rPr lang="en-US" dirty="0"/>
            </a:br>
            <a:r>
              <a:rPr lang="en-US" dirty="0"/>
              <a:t>[</a:t>
            </a:r>
            <a:r>
              <a:rPr lang="en-US" dirty="0" smtClean="0"/>
              <a:t>Ro13b]</a:t>
            </a:r>
            <a:br>
              <a:rPr lang="en-US" dirty="0" smtClean="0"/>
            </a:br>
            <a:r>
              <a:rPr lang="en-US" dirty="0" smtClean="0"/>
              <a:t>Roth</a:t>
            </a:r>
            <a:r>
              <a:rPr lang="en-US" dirty="0"/>
              <a:t>, </a:t>
            </a:r>
            <a:r>
              <a:rPr lang="en-US" dirty="0" smtClean="0"/>
              <a:t>S., </a:t>
            </a:r>
            <a:r>
              <a:rPr lang="en-US" dirty="0"/>
              <a:t>Matthes, F.: Future Research Topics in Enterprise Architectures Evolution </a:t>
            </a:r>
            <a:r>
              <a:rPr lang="en-US" dirty="0" smtClean="0"/>
              <a:t>Analysis, Design </a:t>
            </a:r>
            <a:r>
              <a:rPr lang="en-US" dirty="0"/>
              <a:t>for Future (DFF) Workshop, 2013.</a:t>
            </a:r>
          </a:p>
          <a:p>
            <a:r>
              <a:rPr lang="en-US" dirty="0"/>
              <a:t>[Ro13c]</a:t>
            </a:r>
            <a:br>
              <a:rPr lang="en-US" dirty="0"/>
            </a:br>
            <a:r>
              <a:rPr lang="en-US" dirty="0"/>
              <a:t>Roth, S., Hauder, M., Matthes, F.: Evolution of Enterprise Architecture Models through Stakeholder Engagement: Facilitating Conflict Resolution with Tasks, </a:t>
            </a:r>
            <a:r>
              <a:rPr lang="en-US" dirty="0" smtClean="0"/>
              <a:t>MRT Workshop, Miami,</a:t>
            </a:r>
            <a:r>
              <a:rPr lang="en-US" dirty="0"/>
              <a:t> </a:t>
            </a:r>
            <a:r>
              <a:rPr lang="en-US" dirty="0" smtClean="0"/>
              <a:t>2013 (in submission)</a:t>
            </a:r>
            <a:endParaRPr lang="en-US" dirty="0"/>
          </a:p>
          <a:p>
            <a:r>
              <a:rPr lang="en-US" dirty="0"/>
              <a:t>[HMR12</a:t>
            </a:r>
            <a:r>
              <a:rPr lang="en-US" dirty="0" smtClean="0"/>
              <a:t>]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Hauder</a:t>
            </a:r>
            <a:r>
              <a:rPr lang="en-US" dirty="0"/>
              <a:t>, M., </a:t>
            </a:r>
            <a:r>
              <a:rPr lang="en-US" dirty="0" err="1"/>
              <a:t>Matthes</a:t>
            </a:r>
            <a:r>
              <a:rPr lang="en-US" dirty="0"/>
              <a:t>, F., Roth, S.: Challenges for Automated Enterprise Architecture Documentation. In: 7th International Workshop on Trends in Enterprise Architecture Research (TEAR), Barcelona, Spain, 2012</a:t>
            </a:r>
            <a:r>
              <a:rPr lang="en-US" dirty="0" smtClean="0"/>
              <a:t>.</a:t>
            </a:r>
          </a:p>
          <a:p>
            <a:r>
              <a:rPr lang="en-US" dirty="0"/>
              <a:t>[Wie12]</a:t>
            </a:r>
            <a:br>
              <a:rPr lang="en-US" dirty="0"/>
            </a:br>
            <a:r>
              <a:rPr lang="en-US" dirty="0"/>
              <a:t>Wieland, K.. Langer, P., </a:t>
            </a:r>
            <a:r>
              <a:rPr lang="en-US" dirty="0" err="1"/>
              <a:t>Seidl</a:t>
            </a:r>
            <a:r>
              <a:rPr lang="en-US" dirty="0"/>
              <a:t>, M., </a:t>
            </a:r>
            <a:r>
              <a:rPr lang="en-US" dirty="0" err="1"/>
              <a:t>Wimer</a:t>
            </a:r>
            <a:r>
              <a:rPr lang="en-US" dirty="0"/>
              <a:t>, M., </a:t>
            </a:r>
            <a:r>
              <a:rPr lang="en-US" dirty="0" err="1"/>
              <a:t>Kappel</a:t>
            </a:r>
            <a:r>
              <a:rPr lang="en-US" dirty="0"/>
              <a:t>, G.: Turning Conflicts into Collaboration, Computer Supported Cooperative </a:t>
            </a:r>
            <a:r>
              <a:rPr lang="en-US" dirty="0" smtClean="0"/>
              <a:t>Work: The </a:t>
            </a:r>
            <a:r>
              <a:rPr lang="en-US" dirty="0"/>
              <a:t>Journal of Collaborative Computing, </a:t>
            </a:r>
            <a:r>
              <a:rPr lang="en-US" dirty="0" smtClean="0"/>
              <a:t>tba:1-52,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289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 smtClean="0"/>
              <a:t>© sebis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Bachelor’s Thesis kick-off presentation, 08.07.2013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8C4D88-7426-4A68-A186-F06C2BC61523}" type="slidenum">
              <a:rPr lang="de-DE" smtClean="0"/>
              <a:pPr>
                <a:defRPr/>
              </a:pPr>
              <a:t>13</a:t>
            </a:fld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8000" dirty="0" smtClean="0"/>
              <a:t>Any Questions?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9023278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/>
          <p:cNvSpPr>
            <a:spLocks noGrp="1"/>
          </p:cNvSpPr>
          <p:nvPr>
            <p:ph type="title"/>
          </p:nvPr>
        </p:nvSpPr>
        <p:spPr>
          <a:xfrm>
            <a:off x="250825" y="44450"/>
            <a:ext cx="7535863" cy="720725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sebis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Bachelor’s Thesis kick-off presentation, 08.07.2013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421CFB-1AC4-454C-9563-DFD87BCB614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10" name="Inhaltsplatzhalter 2"/>
          <p:cNvSpPr>
            <a:spLocks noGrp="1"/>
          </p:cNvSpPr>
          <p:nvPr>
            <p:ph idx="1"/>
          </p:nvPr>
        </p:nvSpPr>
        <p:spPr>
          <a:xfrm>
            <a:off x="250825" y="981075"/>
            <a:ext cx="8642350" cy="5400675"/>
          </a:xfrm>
        </p:spPr>
        <p:txBody>
          <a:bodyPr/>
          <a:lstStyle/>
          <a:p>
            <a:pPr lvl="1"/>
            <a:r>
              <a:rPr lang="en-US" dirty="0" smtClean="0"/>
              <a:t>Introduction</a:t>
            </a:r>
          </a:p>
          <a:p>
            <a:pPr lvl="1"/>
            <a:r>
              <a:rPr lang="de-DE" dirty="0" smtClean="0"/>
              <a:t>Research </a:t>
            </a:r>
            <a:r>
              <a:rPr lang="de-DE" dirty="0" smtClean="0"/>
              <a:t>Objective</a:t>
            </a:r>
            <a:r>
              <a:rPr lang="de-DE" dirty="0" smtClean="0"/>
              <a:t> </a:t>
            </a:r>
            <a:r>
              <a:rPr lang="de-DE" dirty="0" smtClean="0"/>
              <a:t>and</a:t>
            </a:r>
            <a:r>
              <a:rPr lang="de-DE" dirty="0" smtClean="0"/>
              <a:t> </a:t>
            </a:r>
            <a:r>
              <a:rPr lang="en-US" dirty="0" smtClean="0"/>
              <a:t>Questions</a:t>
            </a:r>
          </a:p>
          <a:p>
            <a:pPr lvl="1"/>
            <a:r>
              <a:rPr lang="de-DE" dirty="0" smtClean="0"/>
              <a:t>Approach</a:t>
            </a:r>
          </a:p>
          <a:p>
            <a:pPr lvl="2"/>
            <a:r>
              <a:rPr lang="de-DE" dirty="0"/>
              <a:t>Meta</a:t>
            </a:r>
            <a:r>
              <a:rPr lang="de-DE" dirty="0"/>
              <a:t> </a:t>
            </a:r>
            <a:r>
              <a:rPr lang="de-DE" dirty="0"/>
              <a:t>information</a:t>
            </a:r>
            <a:r>
              <a:rPr lang="de-DE" dirty="0"/>
              <a:t> </a:t>
            </a:r>
            <a:r>
              <a:rPr lang="de-DE" dirty="0"/>
              <a:t>model</a:t>
            </a:r>
            <a:endParaRPr lang="de-DE" dirty="0"/>
          </a:p>
          <a:p>
            <a:pPr lvl="2"/>
            <a:r>
              <a:rPr lang="en-US" dirty="0" smtClean="0"/>
              <a:t>Mock-ups</a:t>
            </a:r>
          </a:p>
          <a:p>
            <a:pPr lvl="1"/>
            <a:r>
              <a:rPr lang="de-DE" dirty="0" smtClean="0"/>
              <a:t>Timeline</a:t>
            </a:r>
          </a:p>
          <a:p>
            <a:pPr lvl="1"/>
            <a:r>
              <a:rPr lang="de-DE" dirty="0" smtClean="0"/>
              <a:t>References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/>
          <p:cNvSpPr>
            <a:spLocks noGrp="1"/>
          </p:cNvSpPr>
          <p:nvPr>
            <p:ph type="title"/>
          </p:nvPr>
        </p:nvSpPr>
        <p:spPr>
          <a:xfrm>
            <a:off x="250825" y="44450"/>
            <a:ext cx="7535863" cy="720725"/>
          </a:xfrm>
        </p:spPr>
        <p:txBody>
          <a:bodyPr/>
          <a:lstStyle/>
          <a:p>
            <a:r>
              <a:rPr lang="en-US" dirty="0" smtClean="0"/>
              <a:t>Introduction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© </a:t>
            </a:r>
            <a:r>
              <a:rPr lang="de-DE" dirty="0"/>
              <a:t>sebis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Bachelor’s Thesis kick-off presentation, 08.07.2013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896443-163F-4F0B-98A3-CBE53178A8F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4222187"/>
              </p:ext>
            </p:extLst>
          </p:nvPr>
        </p:nvGraphicFramePr>
        <p:xfrm>
          <a:off x="415137" y="1052736"/>
          <a:ext cx="8313726" cy="5555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Visio" r:id="rId3" imgW="6124454" imgH="4092660" progId="Visio.Drawing.11">
                  <p:embed/>
                </p:oleObj>
              </mc:Choice>
              <mc:Fallback>
                <p:oleObj name="Visio" r:id="rId3" imgW="6124454" imgH="4092660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5137" y="1052736"/>
                        <a:ext cx="8313726" cy="555541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/>
          <p:cNvSpPr>
            <a:spLocks noGrp="1"/>
          </p:cNvSpPr>
          <p:nvPr>
            <p:ph type="title"/>
          </p:nvPr>
        </p:nvSpPr>
        <p:spPr>
          <a:xfrm>
            <a:off x="250825" y="44450"/>
            <a:ext cx="7535863" cy="720725"/>
          </a:xfrm>
        </p:spPr>
        <p:txBody>
          <a:bodyPr/>
          <a:lstStyle/>
          <a:p>
            <a:r>
              <a:rPr lang="en-US" dirty="0" smtClean="0"/>
              <a:t>Research Objective and Questions</a:t>
            </a:r>
          </a:p>
        </p:txBody>
      </p:sp>
      <p:sp>
        <p:nvSpPr>
          <p:cNvPr id="6147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b="1" dirty="0" smtClean="0"/>
              <a:t>Research Objective: </a:t>
            </a:r>
            <a:r>
              <a:rPr lang="en-US" dirty="0" smtClean="0"/>
              <a:t>Facilitate model conflict tasks </a:t>
            </a:r>
            <a:r>
              <a:rPr lang="en-US" dirty="0"/>
              <a:t>with visualizations to provide an easy understanding of the given </a:t>
            </a:r>
            <a:r>
              <a:rPr lang="en-US" dirty="0" smtClean="0"/>
              <a:t>model and respective conflicts; enhance </a:t>
            </a:r>
            <a:r>
              <a:rPr lang="en-US" dirty="0"/>
              <a:t>the process of solving the conflicts with relevant background </a:t>
            </a:r>
            <a:r>
              <a:rPr lang="en-US" dirty="0" smtClean="0"/>
              <a:t>information and change memory.</a:t>
            </a: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Q1</a:t>
            </a:r>
            <a:r>
              <a:rPr lang="en-US" dirty="0"/>
              <a:t>: </a:t>
            </a:r>
            <a:r>
              <a:rPr lang="en-US" i="1" dirty="0" smtClean="0"/>
              <a:t>“How to provide (interactive) visual means to communicate and resolve model conflicts?”</a:t>
            </a:r>
          </a:p>
          <a:p>
            <a:pPr marL="0" indent="0"/>
            <a:endParaRPr lang="de-DE" dirty="0"/>
          </a:p>
          <a:p>
            <a:pPr marL="642937" lvl="1" indent="-285750">
              <a:buFont typeface="Arial" pitchFamily="34" charset="0"/>
              <a:buChar char="•"/>
            </a:pPr>
            <a:r>
              <a:rPr lang="en-US" dirty="0" smtClean="0"/>
              <a:t>Q1.1: </a:t>
            </a:r>
            <a:r>
              <a:rPr lang="en-US" i="1" dirty="0"/>
              <a:t>“Which (EA) visualizations are scalable for large (&lt;=1K Objects) EA models?”</a:t>
            </a:r>
            <a:endParaRPr lang="de-DE" dirty="0"/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642937" lvl="1" indent="-285750">
              <a:buFont typeface="Arial" pitchFamily="34" charset="0"/>
              <a:buChar char="•"/>
            </a:pPr>
            <a:r>
              <a:rPr lang="en-US" dirty="0" smtClean="0"/>
              <a:t>Q1.2: </a:t>
            </a:r>
            <a:r>
              <a:rPr lang="en-US" i="1" dirty="0" smtClean="0"/>
              <a:t>“Which layout algorithms are suitable to visualize EA model conflicts?”</a:t>
            </a:r>
          </a:p>
          <a:p>
            <a:pPr marL="285750" indent="-285750">
              <a:buFont typeface="Arial" pitchFamily="34" charset="0"/>
              <a:buChar char="•"/>
            </a:pP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© </a:t>
            </a:r>
            <a:r>
              <a:rPr lang="de-DE" dirty="0"/>
              <a:t>sebis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Bachelor’s Thesis kick-off presentation, 08.07.2013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896443-163F-4F0B-98A3-CBE53178A8F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3156" y="5085184"/>
            <a:ext cx="1295400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49172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250825" y="44450"/>
            <a:ext cx="7535863" cy="720725"/>
          </a:xfrm>
        </p:spPr>
        <p:txBody>
          <a:bodyPr/>
          <a:lstStyle/>
          <a:p>
            <a:r>
              <a:rPr lang="en-US" dirty="0" smtClean="0"/>
              <a:t>Approach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© </a:t>
            </a:r>
            <a:r>
              <a:rPr lang="de-DE" dirty="0"/>
              <a:t>sebis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Bachelor’s Thesis kick-off presentation, 08.07.2013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28D3A-E14B-4007-9B43-68BF22FA90C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7" name="Inhaltsplatzhalter 2"/>
          <p:cNvSpPr>
            <a:spLocks noGrp="1"/>
          </p:cNvSpPr>
          <p:nvPr>
            <p:ph idx="1"/>
          </p:nvPr>
        </p:nvSpPr>
        <p:spPr>
          <a:xfrm>
            <a:off x="250825" y="981075"/>
            <a:ext cx="8642350" cy="5400675"/>
          </a:xfrm>
        </p:spPr>
        <p:txBody>
          <a:bodyPr/>
          <a:lstStyle/>
          <a:p>
            <a:pPr lvl="1"/>
            <a:r>
              <a:rPr lang="en-US" dirty="0" smtClean="0"/>
              <a:t>Meta information model</a:t>
            </a:r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0302468"/>
              </p:ext>
            </p:extLst>
          </p:nvPr>
        </p:nvGraphicFramePr>
        <p:xfrm>
          <a:off x="1115616" y="804242"/>
          <a:ext cx="7699375" cy="615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Visio" r:id="rId3" imgW="7700139" imgH="6153840" progId="Visio.Drawing.11">
                  <p:embed/>
                </p:oleObj>
              </mc:Choice>
              <mc:Fallback>
                <p:oleObj name="Visio" r:id="rId3" imgW="7700139" imgH="6153840" progId="Visio.Drawing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15616" y="804242"/>
                        <a:ext cx="7699375" cy="6153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250825" y="44450"/>
            <a:ext cx="7535863" cy="720725"/>
          </a:xfrm>
        </p:spPr>
        <p:txBody>
          <a:bodyPr/>
          <a:lstStyle/>
          <a:p>
            <a:r>
              <a:rPr lang="en-US" dirty="0" smtClean="0"/>
              <a:t>Approach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/>
              <a:t>© </a:t>
            </a:r>
            <a:r>
              <a:rPr lang="de-DE" dirty="0"/>
              <a:t>sebis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Bachelor’s Thesis kick-off presentation, 08.07.2013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28D3A-E14B-4007-9B43-68BF22FA90C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17" name="Inhaltsplatzhalter 2"/>
          <p:cNvSpPr>
            <a:spLocks noGrp="1"/>
          </p:cNvSpPr>
          <p:nvPr>
            <p:ph idx="1"/>
          </p:nvPr>
        </p:nvSpPr>
        <p:spPr>
          <a:xfrm>
            <a:off x="250825" y="981075"/>
            <a:ext cx="8642350" cy="5400675"/>
          </a:xfrm>
        </p:spPr>
        <p:txBody>
          <a:bodyPr/>
          <a:lstStyle/>
          <a:p>
            <a:pPr lvl="1"/>
            <a:r>
              <a:rPr lang="en-US" dirty="0" smtClean="0"/>
              <a:t>Mock-ups</a:t>
            </a:r>
          </a:p>
        </p:txBody>
      </p:sp>
      <p:grpSp>
        <p:nvGrpSpPr>
          <p:cNvPr id="2" name="Gruppieren 1"/>
          <p:cNvGrpSpPr/>
          <p:nvPr/>
        </p:nvGrpSpPr>
        <p:grpSpPr>
          <a:xfrm>
            <a:off x="2843808" y="2155579"/>
            <a:ext cx="3718987" cy="1561453"/>
            <a:chOff x="2877152" y="1939555"/>
            <a:chExt cx="1944216" cy="816298"/>
          </a:xfrm>
        </p:grpSpPr>
        <p:sp>
          <p:nvSpPr>
            <p:cNvPr id="98" name="Rechteck 1"/>
            <p:cNvSpPr/>
            <p:nvPr/>
          </p:nvSpPr>
          <p:spPr>
            <a:xfrm>
              <a:off x="2877152" y="1948831"/>
              <a:ext cx="1944216" cy="802556"/>
            </a:xfrm>
            <a:prstGeom prst="rect">
              <a:avLst/>
            </a:prstGeom>
            <a:gradFill rotWithShape="1">
              <a:gsLst>
                <a:gs pos="0">
                  <a:srgbClr val="5B9BD5">
                    <a:lumMod val="20000"/>
                    <a:lumOff val="80000"/>
                  </a:srgbClr>
                </a:gs>
                <a:gs pos="35000">
                  <a:srgbClr val="5B9BD5">
                    <a:lumMod val="20000"/>
                    <a:lumOff val="80000"/>
                  </a:srgbClr>
                </a:gs>
                <a:gs pos="100000">
                  <a:sysClr val="window" lastClr="FFFFFF"/>
                </a:gs>
              </a:gsLst>
              <a:lin ang="5400000" scaled="0"/>
            </a:gra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99" name="Gerade Verbindung 2"/>
            <p:cNvCxnSpPr/>
            <p:nvPr/>
          </p:nvCxnSpPr>
          <p:spPr>
            <a:xfrm>
              <a:off x="2877152" y="2227586"/>
              <a:ext cx="1944216" cy="0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00" name="Textfeld 3"/>
            <p:cNvSpPr txBox="1"/>
            <p:nvPr/>
          </p:nvSpPr>
          <p:spPr>
            <a:xfrm>
              <a:off x="2877152" y="2241204"/>
              <a:ext cx="1440234" cy="1609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Attribute  </a:t>
              </a:r>
              <a:r>
                <a:rPr kumimoji="0" lang="de-DE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</a:t>
              </a:r>
              <a:r>
                <a:rPr kumimoji="0" lang="de-DE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</a:t>
              </a:r>
              <a:r>
                <a:rPr kumimoji="0" lang="de-DE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String [1,1</a:t>
              </a:r>
              <a:r>
                <a:rPr kumimoji="0" lang="de-DE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]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101" name="Textfeld 8"/>
            <p:cNvSpPr txBox="1"/>
            <p:nvPr/>
          </p:nvSpPr>
          <p:spPr>
            <a:xfrm>
              <a:off x="2877226" y="2393604"/>
              <a:ext cx="1720288" cy="1609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Infrastructure</a:t>
              </a:r>
              <a:r>
                <a:rPr kumimoji="0" lang="de-DE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</a:rPr>
                <a:t> </a:t>
              </a:r>
              <a:r>
                <a:rPr kumimoji="0" lang="de-DE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 </a:t>
              </a:r>
              <a:r>
                <a:rPr kumimoji="0" lang="de-DE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Relationship</a:t>
              </a:r>
              <a:r>
                <a:rPr kumimoji="0" lang="de-DE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[1,*]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102" name="Textfeld 11"/>
            <p:cNvSpPr txBox="1"/>
            <p:nvPr/>
          </p:nvSpPr>
          <p:spPr>
            <a:xfrm>
              <a:off x="2877152" y="1939555"/>
              <a:ext cx="1944216" cy="273529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&lt;</a:t>
              </a:r>
              <a:r>
                <a:rPr kumimoji="0" lang="de-DE" sz="1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Application</a:t>
              </a:r>
              <a:r>
                <a:rPr kumimoji="0" lang="de-DE" sz="1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de-DE" sz="1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Component</a:t>
              </a:r>
              <a:r>
                <a:rPr kumimoji="0" lang="de-DE" sz="1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&gt;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Concept</a:t>
              </a:r>
              <a:r>
                <a:rPr kumimoji="0" lang="de-DE" sz="1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de-DE" sz="1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 (50)</a:t>
              </a:r>
              <a:endPara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3" name="Ellipse 12"/>
            <p:cNvSpPr/>
            <p:nvPr/>
          </p:nvSpPr>
          <p:spPr>
            <a:xfrm>
              <a:off x="4671076" y="2276840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4" name="Ellipse 13"/>
            <p:cNvSpPr/>
            <p:nvPr/>
          </p:nvSpPr>
          <p:spPr>
            <a:xfrm>
              <a:off x="4666121" y="2461712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106" name="Group 28"/>
            <p:cNvGrpSpPr/>
            <p:nvPr/>
          </p:nvGrpSpPr>
          <p:grpSpPr>
            <a:xfrm flipH="1">
              <a:off x="4597514" y="2026330"/>
              <a:ext cx="159824" cy="121070"/>
              <a:chOff x="4572000" y="3719170"/>
              <a:chExt cx="357076" cy="204361"/>
            </a:xfrm>
            <a:solidFill>
              <a:srgbClr val="ED7D31">
                <a:lumMod val="60000"/>
                <a:lumOff val="40000"/>
              </a:srgb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07" name="Can 27"/>
              <p:cNvSpPr/>
              <p:nvPr/>
            </p:nvSpPr>
            <p:spPr>
              <a:xfrm>
                <a:off x="4712416" y="3851523"/>
                <a:ext cx="79209" cy="72008"/>
              </a:xfrm>
              <a:prstGeom prst="can">
                <a:avLst/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8" name="Shape 26"/>
              <p:cNvSpPr/>
              <p:nvPr/>
            </p:nvSpPr>
            <p:spPr>
              <a:xfrm>
                <a:off x="4572000" y="3719170"/>
                <a:ext cx="357076" cy="148228"/>
              </a:xfrm>
              <a:prstGeom prst="funnel">
                <a:avLst/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sp>
        </p:grpSp>
        <p:sp>
          <p:nvSpPr>
            <p:cNvPr id="110" name="Rectangle 74"/>
            <p:cNvSpPr/>
            <p:nvPr/>
          </p:nvSpPr>
          <p:spPr>
            <a:xfrm>
              <a:off x="3467778" y="2701853"/>
              <a:ext cx="1353590" cy="54000"/>
            </a:xfrm>
            <a:prstGeom prst="rect">
              <a:avLst/>
            </a:prstGeom>
            <a:solidFill>
              <a:srgbClr val="92D05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80 %</a:t>
              </a:r>
              <a:endParaRPr kumimoji="0" lang="de-DE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1" name="Rectangle 73"/>
            <p:cNvSpPr/>
            <p:nvPr/>
          </p:nvSpPr>
          <p:spPr>
            <a:xfrm flipH="1">
              <a:off x="2877308" y="2701853"/>
              <a:ext cx="590469" cy="54000"/>
            </a:xfrm>
            <a:prstGeom prst="rect">
              <a:avLst/>
            </a:prstGeom>
            <a:solidFill>
              <a:srgbClr val="FF000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20 %</a:t>
              </a:r>
              <a:endPara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73" name="Gruppieren 72"/>
          <p:cNvGrpSpPr/>
          <p:nvPr/>
        </p:nvGrpSpPr>
        <p:grpSpPr>
          <a:xfrm>
            <a:off x="2843807" y="4363110"/>
            <a:ext cx="3718987" cy="362033"/>
            <a:chOff x="2627784" y="2328545"/>
            <a:chExt cx="1944216" cy="202728"/>
          </a:xfrm>
        </p:grpSpPr>
        <p:sp>
          <p:nvSpPr>
            <p:cNvPr id="74" name="Rechteck 73"/>
            <p:cNvSpPr/>
            <p:nvPr/>
          </p:nvSpPr>
          <p:spPr>
            <a:xfrm>
              <a:off x="2627784" y="2333848"/>
              <a:ext cx="1944216" cy="197425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36000" tIns="0" rIns="36000" bIns="0" rtlCol="0" anchor="t"/>
            <a:lstStyle/>
            <a:p>
              <a:r>
                <a:rPr lang="de-DE" sz="1100" u="sng" dirty="0" smtClean="0"/>
                <a:t>Legend</a:t>
              </a:r>
              <a:endParaRPr lang="en-US" sz="1100" u="sng" dirty="0"/>
            </a:p>
          </p:txBody>
        </p:sp>
        <p:sp>
          <p:nvSpPr>
            <p:cNvPr id="75" name="Rechteck 74"/>
            <p:cNvSpPr/>
            <p:nvPr/>
          </p:nvSpPr>
          <p:spPr>
            <a:xfrm>
              <a:off x="2936136" y="2384440"/>
              <a:ext cx="72000" cy="7200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76" name="Textfeld 75"/>
            <p:cNvSpPr txBox="1"/>
            <p:nvPr/>
          </p:nvSpPr>
          <p:spPr>
            <a:xfrm>
              <a:off x="3030203" y="2328545"/>
              <a:ext cx="468016" cy="18958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de-DE" sz="1100" dirty="0" err="1" smtClean="0"/>
                <a:t>Defined</a:t>
              </a:r>
              <a:r>
                <a:rPr lang="de-DE" sz="1100" dirty="0" smtClean="0"/>
                <a:t> </a:t>
              </a:r>
              <a:r>
                <a:rPr lang="de-DE" sz="1100" dirty="0" err="1" smtClean="0"/>
                <a:t>Concept</a:t>
              </a:r>
              <a:endParaRPr lang="en-US" sz="1100" dirty="0"/>
            </a:p>
          </p:txBody>
        </p:sp>
        <p:sp>
          <p:nvSpPr>
            <p:cNvPr id="77" name="Rechteck 76"/>
            <p:cNvSpPr/>
            <p:nvPr/>
          </p:nvSpPr>
          <p:spPr>
            <a:xfrm>
              <a:off x="3432965" y="2388647"/>
              <a:ext cx="72000" cy="72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78" name="Textfeld 77"/>
            <p:cNvSpPr txBox="1"/>
            <p:nvPr/>
          </p:nvSpPr>
          <p:spPr>
            <a:xfrm>
              <a:off x="3527032" y="2332752"/>
              <a:ext cx="468016" cy="18958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de-DE"/>
              </a:defPPr>
              <a:lvl1pPr>
                <a:defRPr sz="1100"/>
              </a:lvl1pPr>
            </a:lstStyle>
            <a:p>
              <a:r>
                <a:rPr lang="de-DE" dirty="0" err="1"/>
                <a:t>Undefined</a:t>
              </a:r>
              <a:r>
                <a:rPr lang="de-DE" dirty="0"/>
                <a:t> </a:t>
              </a:r>
              <a:r>
                <a:rPr lang="de-DE" dirty="0" err="1"/>
                <a:t>Concept</a:t>
              </a:r>
              <a:endParaRPr lang="en-US" dirty="0"/>
            </a:p>
          </p:txBody>
        </p:sp>
        <p:sp>
          <p:nvSpPr>
            <p:cNvPr id="79" name="Rechteck 78"/>
            <p:cNvSpPr/>
            <p:nvPr/>
          </p:nvSpPr>
          <p:spPr>
            <a:xfrm>
              <a:off x="3984811" y="2388647"/>
              <a:ext cx="72000" cy="720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"/>
            </a:p>
          </p:txBody>
        </p:sp>
        <p:sp>
          <p:nvSpPr>
            <p:cNvPr id="80" name="Textfeld 79"/>
            <p:cNvSpPr txBox="1"/>
            <p:nvPr/>
          </p:nvSpPr>
          <p:spPr>
            <a:xfrm>
              <a:off x="4078878" y="2332752"/>
              <a:ext cx="468016" cy="18958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defPPr>
                <a:defRPr lang="de-DE"/>
              </a:defPPr>
              <a:lvl1pPr>
                <a:defRPr sz="1100"/>
              </a:lvl1pPr>
            </a:lstStyle>
            <a:p>
              <a:r>
                <a:rPr lang="de-DE" dirty="0" err="1"/>
                <a:t>Derived</a:t>
              </a:r>
              <a:r>
                <a:rPr lang="de-DE" dirty="0"/>
                <a:t/>
              </a:r>
              <a:br>
                <a:rPr lang="de-DE" dirty="0"/>
              </a:br>
              <a:r>
                <a:rPr lang="de-DE" dirty="0" err="1"/>
                <a:t>Concept</a:t>
              </a:r>
              <a:endParaRPr lang="en-US" dirty="0"/>
            </a:p>
          </p:txBody>
        </p:sp>
      </p:grpSp>
      <p:sp>
        <p:nvSpPr>
          <p:cNvPr id="87" name="Legende mit Linie 1 86"/>
          <p:cNvSpPr/>
          <p:nvPr/>
        </p:nvSpPr>
        <p:spPr>
          <a:xfrm>
            <a:off x="4466578" y="1680999"/>
            <a:ext cx="936104" cy="360040"/>
          </a:xfrm>
          <a:prstGeom prst="borderCallout1">
            <a:avLst>
              <a:gd name="adj1" fmla="val 99021"/>
              <a:gd name="adj2" fmla="val 46618"/>
              <a:gd name="adj3" fmla="val 213971"/>
              <a:gd name="adj4" fmla="val 72901"/>
            </a:avLst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de-DE" sz="1400" dirty="0" smtClean="0"/>
              <a:t># </a:t>
            </a:r>
            <a:r>
              <a:rPr lang="de-DE" sz="1400" dirty="0" err="1" smtClean="0"/>
              <a:t>of</a:t>
            </a:r>
            <a:r>
              <a:rPr lang="de-DE" sz="1400" dirty="0" smtClean="0"/>
              <a:t> </a:t>
            </a:r>
            <a:r>
              <a:rPr lang="de-DE" sz="1400" dirty="0" err="1" smtClean="0"/>
              <a:t>objects</a:t>
            </a:r>
            <a:endParaRPr lang="en-US" sz="1400" dirty="0"/>
          </a:p>
        </p:txBody>
      </p:sp>
      <p:sp>
        <p:nvSpPr>
          <p:cNvPr id="88" name="Legende mit Linie 1 87"/>
          <p:cNvSpPr/>
          <p:nvPr/>
        </p:nvSpPr>
        <p:spPr>
          <a:xfrm>
            <a:off x="5554683" y="3835133"/>
            <a:ext cx="1008112" cy="360040"/>
          </a:xfrm>
          <a:prstGeom prst="borderCallout1">
            <a:avLst>
              <a:gd name="adj1" fmla="val -3594"/>
              <a:gd name="adj2" fmla="val 48591"/>
              <a:gd name="adj3" fmla="val -138977"/>
              <a:gd name="adj4" fmla="val 7490"/>
            </a:avLst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de-DE" sz="1400" dirty="0" err="1" smtClean="0"/>
              <a:t>Cardinalities</a:t>
            </a:r>
            <a:endParaRPr lang="en-US" sz="1400" dirty="0"/>
          </a:p>
        </p:txBody>
      </p:sp>
      <p:sp>
        <p:nvSpPr>
          <p:cNvPr id="89" name="Legende mit Linie 1 88"/>
          <p:cNvSpPr/>
          <p:nvPr/>
        </p:nvSpPr>
        <p:spPr>
          <a:xfrm>
            <a:off x="4341296" y="3835133"/>
            <a:ext cx="1113272" cy="360040"/>
          </a:xfrm>
          <a:prstGeom prst="borderCallout1">
            <a:avLst>
              <a:gd name="adj1" fmla="val -3594"/>
              <a:gd name="adj2" fmla="val 48591"/>
              <a:gd name="adj3" fmla="val -147746"/>
              <a:gd name="adj4" fmla="val 53334"/>
            </a:avLst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de-DE" sz="1400" dirty="0" smtClean="0"/>
              <a:t>Attribute Type</a:t>
            </a:r>
            <a:endParaRPr lang="en-US" sz="1400" dirty="0"/>
          </a:p>
        </p:txBody>
      </p:sp>
      <p:sp>
        <p:nvSpPr>
          <p:cNvPr id="90" name="Legende mit Linie 1 89"/>
          <p:cNvSpPr/>
          <p:nvPr/>
        </p:nvSpPr>
        <p:spPr>
          <a:xfrm>
            <a:off x="2844106" y="3831536"/>
            <a:ext cx="1396754" cy="360040"/>
          </a:xfrm>
          <a:prstGeom prst="borderCallout1">
            <a:avLst>
              <a:gd name="adj1" fmla="val -3594"/>
              <a:gd name="adj2" fmla="val 48591"/>
              <a:gd name="adj3" fmla="val -147746"/>
              <a:gd name="adj4" fmla="val 53334"/>
            </a:avLst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de-DE" sz="1400" dirty="0" smtClean="0"/>
              <a:t>Attribute Name</a:t>
            </a:r>
            <a:endParaRPr lang="en-US" sz="1400" dirty="0"/>
          </a:p>
        </p:txBody>
      </p:sp>
      <p:sp>
        <p:nvSpPr>
          <p:cNvPr id="91" name="Legende mit Linie 1 90"/>
          <p:cNvSpPr/>
          <p:nvPr/>
        </p:nvSpPr>
        <p:spPr>
          <a:xfrm>
            <a:off x="3366415" y="1690245"/>
            <a:ext cx="1029714" cy="360040"/>
          </a:xfrm>
          <a:prstGeom prst="borderCallout1">
            <a:avLst>
              <a:gd name="adj1" fmla="val 99021"/>
              <a:gd name="adj2" fmla="val 46618"/>
              <a:gd name="adj3" fmla="val 152402"/>
              <a:gd name="adj4" fmla="val 79270"/>
            </a:avLst>
          </a:prstGeom>
          <a:solidFill>
            <a:schemeClr val="bg1">
              <a:lumMod val="85000"/>
            </a:schemeClr>
          </a:solidFill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de-DE" sz="1400" dirty="0" err="1" smtClean="0"/>
              <a:t>Object</a:t>
            </a:r>
            <a:r>
              <a:rPr lang="de-DE" sz="1400" dirty="0" smtClean="0"/>
              <a:t> Type</a:t>
            </a:r>
            <a:endParaRPr lang="en-US" sz="1400" dirty="0"/>
          </a:p>
        </p:txBody>
      </p:sp>
      <p:sp>
        <p:nvSpPr>
          <p:cNvPr id="94" name="Rechteckige Legende 52"/>
          <p:cNvSpPr/>
          <p:nvPr/>
        </p:nvSpPr>
        <p:spPr>
          <a:xfrm>
            <a:off x="6876256" y="2828337"/>
            <a:ext cx="1872208" cy="212027"/>
          </a:xfrm>
          <a:prstGeom prst="wedgeRectCallout">
            <a:avLst>
              <a:gd name="adj1" fmla="val -70831"/>
              <a:gd name="adj2" fmla="val -14294"/>
            </a:avLst>
          </a:prstGeom>
          <a:solidFill>
            <a:sysClr val="windowText" lastClr="000000">
              <a:alpha val="60000"/>
            </a:sys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965041" y="2882343"/>
            <a:ext cx="1706891" cy="103294"/>
            <a:chOff x="6998034" y="2882343"/>
            <a:chExt cx="3718688" cy="103294"/>
          </a:xfrm>
        </p:grpSpPr>
        <p:sp>
          <p:nvSpPr>
            <p:cNvPr id="118" name="Rectangle 74"/>
            <p:cNvSpPr/>
            <p:nvPr/>
          </p:nvSpPr>
          <p:spPr>
            <a:xfrm>
              <a:off x="8127513" y="2882343"/>
              <a:ext cx="2589209" cy="103294"/>
            </a:xfrm>
            <a:prstGeom prst="rect">
              <a:avLst/>
            </a:prstGeom>
            <a:solidFill>
              <a:srgbClr val="92D05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80 %</a:t>
              </a:r>
              <a:endParaRPr kumimoji="0" lang="de-DE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9" name="Rectangle 73"/>
            <p:cNvSpPr/>
            <p:nvPr/>
          </p:nvSpPr>
          <p:spPr>
            <a:xfrm flipH="1">
              <a:off x="6998034" y="2882343"/>
              <a:ext cx="1129477" cy="103294"/>
            </a:xfrm>
            <a:prstGeom prst="rect">
              <a:avLst/>
            </a:prstGeom>
            <a:solidFill>
              <a:srgbClr val="FF000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20 %</a:t>
              </a:r>
              <a:endPara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20" name="Freihandform 119"/>
          <p:cNvSpPr/>
          <p:nvPr/>
        </p:nvSpPr>
        <p:spPr>
          <a:xfrm rot="19662067">
            <a:off x="6412239" y="2881821"/>
            <a:ext cx="191951" cy="265342"/>
          </a:xfrm>
          <a:custGeom>
            <a:avLst/>
            <a:gdLst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2515 w 2146041"/>
              <a:gd name="connsiteY23" fmla="*/ 2481943 h 2799184"/>
              <a:gd name="connsiteX24" fmla="*/ 531845 w 2146041"/>
              <a:gd name="connsiteY24" fmla="*/ 2192694 h 2799184"/>
              <a:gd name="connsiteX25" fmla="*/ 382555 w 2146041"/>
              <a:gd name="connsiteY25" fmla="*/ 2192694 h 2799184"/>
              <a:gd name="connsiteX26" fmla="*/ 382555 w 2146041"/>
              <a:gd name="connsiteY26" fmla="*/ 1950098 h 2799184"/>
              <a:gd name="connsiteX27" fmla="*/ 261257 w 2146041"/>
              <a:gd name="connsiteY27" fmla="*/ 1940768 h 2799184"/>
              <a:gd name="connsiteX28" fmla="*/ 261257 w 2146041"/>
              <a:gd name="connsiteY28" fmla="*/ 1688841 h 2799184"/>
              <a:gd name="connsiteX29" fmla="*/ 139959 w 2146041"/>
              <a:gd name="connsiteY29" fmla="*/ 1698172 h 2799184"/>
              <a:gd name="connsiteX30" fmla="*/ 139959 w 2146041"/>
              <a:gd name="connsiteY30" fmla="*/ 1548882 h 2799184"/>
              <a:gd name="connsiteX31" fmla="*/ 0 w 2146041"/>
              <a:gd name="connsiteY31" fmla="*/ 1548882 h 2799184"/>
              <a:gd name="connsiteX32" fmla="*/ 9331 w 2146041"/>
              <a:gd name="connsiteY32" fmla="*/ 1203649 h 2799184"/>
              <a:gd name="connsiteX33" fmla="*/ 382555 w 2146041"/>
              <a:gd name="connsiteY33" fmla="*/ 1203649 h 2799184"/>
              <a:gd name="connsiteX34" fmla="*/ 373225 w 2146041"/>
              <a:gd name="connsiteY34" fmla="*/ 1352939 h 2799184"/>
              <a:gd name="connsiteX35" fmla="*/ 513184 w 2146041"/>
              <a:gd name="connsiteY35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2515 w 2146041"/>
              <a:gd name="connsiteY23" fmla="*/ 2481943 h 2799184"/>
              <a:gd name="connsiteX24" fmla="*/ 531845 w 2146041"/>
              <a:gd name="connsiteY24" fmla="*/ 2192694 h 2799184"/>
              <a:gd name="connsiteX25" fmla="*/ 382555 w 2146041"/>
              <a:gd name="connsiteY25" fmla="*/ 2192694 h 2799184"/>
              <a:gd name="connsiteX26" fmla="*/ 382555 w 2146041"/>
              <a:gd name="connsiteY26" fmla="*/ 1950098 h 2799184"/>
              <a:gd name="connsiteX27" fmla="*/ 261257 w 2146041"/>
              <a:gd name="connsiteY27" fmla="*/ 1940768 h 2799184"/>
              <a:gd name="connsiteX28" fmla="*/ 261257 w 2146041"/>
              <a:gd name="connsiteY28" fmla="*/ 1688841 h 2799184"/>
              <a:gd name="connsiteX29" fmla="*/ 139959 w 2146041"/>
              <a:gd name="connsiteY29" fmla="*/ 1698172 h 2799184"/>
              <a:gd name="connsiteX30" fmla="*/ 54615 w 2146041"/>
              <a:gd name="connsiteY30" fmla="*/ 1987794 h 2799184"/>
              <a:gd name="connsiteX31" fmla="*/ 0 w 2146041"/>
              <a:gd name="connsiteY31" fmla="*/ 1548882 h 2799184"/>
              <a:gd name="connsiteX32" fmla="*/ 9331 w 2146041"/>
              <a:gd name="connsiteY32" fmla="*/ 1203649 h 2799184"/>
              <a:gd name="connsiteX33" fmla="*/ 382555 w 2146041"/>
              <a:gd name="connsiteY33" fmla="*/ 1203649 h 2799184"/>
              <a:gd name="connsiteX34" fmla="*/ 373225 w 2146041"/>
              <a:gd name="connsiteY34" fmla="*/ 1352939 h 2799184"/>
              <a:gd name="connsiteX35" fmla="*/ 513184 w 2146041"/>
              <a:gd name="connsiteY35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2515 w 2146041"/>
              <a:gd name="connsiteY23" fmla="*/ 2481943 h 2799184"/>
              <a:gd name="connsiteX24" fmla="*/ 531845 w 2146041"/>
              <a:gd name="connsiteY24" fmla="*/ 2192694 h 2799184"/>
              <a:gd name="connsiteX25" fmla="*/ 382555 w 2146041"/>
              <a:gd name="connsiteY25" fmla="*/ 2192694 h 2799184"/>
              <a:gd name="connsiteX26" fmla="*/ 382555 w 2146041"/>
              <a:gd name="connsiteY26" fmla="*/ 1950098 h 2799184"/>
              <a:gd name="connsiteX27" fmla="*/ 261257 w 2146041"/>
              <a:gd name="connsiteY27" fmla="*/ 1940768 h 2799184"/>
              <a:gd name="connsiteX28" fmla="*/ 261257 w 2146041"/>
              <a:gd name="connsiteY28" fmla="*/ 1688841 h 2799184"/>
              <a:gd name="connsiteX29" fmla="*/ 182631 w 2146041"/>
              <a:gd name="connsiteY29" fmla="*/ 1978588 h 2799184"/>
              <a:gd name="connsiteX30" fmla="*/ 54615 w 2146041"/>
              <a:gd name="connsiteY30" fmla="*/ 1987794 h 2799184"/>
              <a:gd name="connsiteX31" fmla="*/ 0 w 2146041"/>
              <a:gd name="connsiteY31" fmla="*/ 1548882 h 2799184"/>
              <a:gd name="connsiteX32" fmla="*/ 9331 w 2146041"/>
              <a:gd name="connsiteY32" fmla="*/ 1203649 h 2799184"/>
              <a:gd name="connsiteX33" fmla="*/ 382555 w 2146041"/>
              <a:gd name="connsiteY33" fmla="*/ 1203649 h 2799184"/>
              <a:gd name="connsiteX34" fmla="*/ 373225 w 2146041"/>
              <a:gd name="connsiteY34" fmla="*/ 1352939 h 2799184"/>
              <a:gd name="connsiteX35" fmla="*/ 513184 w 2146041"/>
              <a:gd name="connsiteY35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2515 w 2146041"/>
              <a:gd name="connsiteY23" fmla="*/ 2481943 h 2799184"/>
              <a:gd name="connsiteX24" fmla="*/ 531845 w 2146041"/>
              <a:gd name="connsiteY24" fmla="*/ 2192694 h 2799184"/>
              <a:gd name="connsiteX25" fmla="*/ 382555 w 2146041"/>
              <a:gd name="connsiteY25" fmla="*/ 2192694 h 2799184"/>
              <a:gd name="connsiteX26" fmla="*/ 382555 w 2146041"/>
              <a:gd name="connsiteY26" fmla="*/ 1950098 h 2799184"/>
              <a:gd name="connsiteX27" fmla="*/ 261257 w 2146041"/>
              <a:gd name="connsiteY27" fmla="*/ 1940768 h 2799184"/>
              <a:gd name="connsiteX28" fmla="*/ 182631 w 2146041"/>
              <a:gd name="connsiteY28" fmla="*/ 1978588 h 2799184"/>
              <a:gd name="connsiteX29" fmla="*/ 54615 w 2146041"/>
              <a:gd name="connsiteY29" fmla="*/ 1987794 h 2799184"/>
              <a:gd name="connsiteX30" fmla="*/ 0 w 2146041"/>
              <a:gd name="connsiteY30" fmla="*/ 1548882 h 2799184"/>
              <a:gd name="connsiteX31" fmla="*/ 9331 w 2146041"/>
              <a:gd name="connsiteY31" fmla="*/ 1203649 h 2799184"/>
              <a:gd name="connsiteX32" fmla="*/ 382555 w 2146041"/>
              <a:gd name="connsiteY32" fmla="*/ 1203649 h 2799184"/>
              <a:gd name="connsiteX33" fmla="*/ 373225 w 2146041"/>
              <a:gd name="connsiteY33" fmla="*/ 1352939 h 2799184"/>
              <a:gd name="connsiteX34" fmla="*/ 513184 w 2146041"/>
              <a:gd name="connsiteY34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2515 w 2146041"/>
              <a:gd name="connsiteY23" fmla="*/ 2481943 h 2799184"/>
              <a:gd name="connsiteX24" fmla="*/ 531845 w 2146041"/>
              <a:gd name="connsiteY24" fmla="*/ 2192694 h 2799184"/>
              <a:gd name="connsiteX25" fmla="*/ 382555 w 2146041"/>
              <a:gd name="connsiteY25" fmla="*/ 2192694 h 2799184"/>
              <a:gd name="connsiteX26" fmla="*/ 261257 w 2146041"/>
              <a:gd name="connsiteY26" fmla="*/ 1940768 h 2799184"/>
              <a:gd name="connsiteX27" fmla="*/ 182631 w 2146041"/>
              <a:gd name="connsiteY27" fmla="*/ 1978588 h 2799184"/>
              <a:gd name="connsiteX28" fmla="*/ 54615 w 2146041"/>
              <a:gd name="connsiteY28" fmla="*/ 1987794 h 2799184"/>
              <a:gd name="connsiteX29" fmla="*/ 0 w 2146041"/>
              <a:gd name="connsiteY29" fmla="*/ 1548882 h 2799184"/>
              <a:gd name="connsiteX30" fmla="*/ 9331 w 2146041"/>
              <a:gd name="connsiteY30" fmla="*/ 1203649 h 2799184"/>
              <a:gd name="connsiteX31" fmla="*/ 382555 w 2146041"/>
              <a:gd name="connsiteY31" fmla="*/ 1203649 h 2799184"/>
              <a:gd name="connsiteX32" fmla="*/ 373225 w 2146041"/>
              <a:gd name="connsiteY32" fmla="*/ 1352939 h 2799184"/>
              <a:gd name="connsiteX33" fmla="*/ 513184 w 2146041"/>
              <a:gd name="connsiteY33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2515 w 2146041"/>
              <a:gd name="connsiteY23" fmla="*/ 2481943 h 2799184"/>
              <a:gd name="connsiteX24" fmla="*/ 382555 w 2146041"/>
              <a:gd name="connsiteY24" fmla="*/ 2192694 h 2799184"/>
              <a:gd name="connsiteX25" fmla="*/ 261257 w 2146041"/>
              <a:gd name="connsiteY25" fmla="*/ 1940768 h 2799184"/>
              <a:gd name="connsiteX26" fmla="*/ 182631 w 2146041"/>
              <a:gd name="connsiteY26" fmla="*/ 1978588 h 2799184"/>
              <a:gd name="connsiteX27" fmla="*/ 54615 w 2146041"/>
              <a:gd name="connsiteY27" fmla="*/ 1987794 h 2799184"/>
              <a:gd name="connsiteX28" fmla="*/ 0 w 2146041"/>
              <a:gd name="connsiteY28" fmla="*/ 1548882 h 2799184"/>
              <a:gd name="connsiteX29" fmla="*/ 9331 w 2146041"/>
              <a:gd name="connsiteY29" fmla="*/ 1203649 h 2799184"/>
              <a:gd name="connsiteX30" fmla="*/ 382555 w 2146041"/>
              <a:gd name="connsiteY30" fmla="*/ 1203649 h 2799184"/>
              <a:gd name="connsiteX31" fmla="*/ 373225 w 2146041"/>
              <a:gd name="connsiteY31" fmla="*/ 1352939 h 2799184"/>
              <a:gd name="connsiteX32" fmla="*/ 513184 w 2146041"/>
              <a:gd name="connsiteY32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382555 w 2146041"/>
              <a:gd name="connsiteY24" fmla="*/ 2192694 h 2799184"/>
              <a:gd name="connsiteX25" fmla="*/ 261257 w 2146041"/>
              <a:gd name="connsiteY25" fmla="*/ 1940768 h 2799184"/>
              <a:gd name="connsiteX26" fmla="*/ 182631 w 2146041"/>
              <a:gd name="connsiteY26" fmla="*/ 1978588 h 2799184"/>
              <a:gd name="connsiteX27" fmla="*/ 54615 w 2146041"/>
              <a:gd name="connsiteY27" fmla="*/ 1987794 h 2799184"/>
              <a:gd name="connsiteX28" fmla="*/ 0 w 2146041"/>
              <a:gd name="connsiteY28" fmla="*/ 1548882 h 2799184"/>
              <a:gd name="connsiteX29" fmla="*/ 9331 w 2146041"/>
              <a:gd name="connsiteY29" fmla="*/ 1203649 h 2799184"/>
              <a:gd name="connsiteX30" fmla="*/ 382555 w 2146041"/>
              <a:gd name="connsiteY30" fmla="*/ 1203649 h 2799184"/>
              <a:gd name="connsiteX31" fmla="*/ 373225 w 2146041"/>
              <a:gd name="connsiteY31" fmla="*/ 1352939 h 2799184"/>
              <a:gd name="connsiteX32" fmla="*/ 513184 w 2146041"/>
              <a:gd name="connsiteY32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382555 w 2146041"/>
              <a:gd name="connsiteY24" fmla="*/ 2192694 h 2799184"/>
              <a:gd name="connsiteX25" fmla="*/ 261257 w 2146041"/>
              <a:gd name="connsiteY25" fmla="*/ 1940768 h 2799184"/>
              <a:gd name="connsiteX26" fmla="*/ 182631 w 2146041"/>
              <a:gd name="connsiteY26" fmla="*/ 1978588 h 2799184"/>
              <a:gd name="connsiteX27" fmla="*/ 133863 w 2146041"/>
              <a:gd name="connsiteY27" fmla="*/ 1731762 h 2799184"/>
              <a:gd name="connsiteX28" fmla="*/ 0 w 2146041"/>
              <a:gd name="connsiteY28" fmla="*/ 1548882 h 2799184"/>
              <a:gd name="connsiteX29" fmla="*/ 9331 w 2146041"/>
              <a:gd name="connsiteY29" fmla="*/ 1203649 h 2799184"/>
              <a:gd name="connsiteX30" fmla="*/ 382555 w 2146041"/>
              <a:gd name="connsiteY30" fmla="*/ 1203649 h 2799184"/>
              <a:gd name="connsiteX31" fmla="*/ 373225 w 2146041"/>
              <a:gd name="connsiteY31" fmla="*/ 1352939 h 2799184"/>
              <a:gd name="connsiteX32" fmla="*/ 513184 w 2146041"/>
              <a:gd name="connsiteY32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382555 w 2146041"/>
              <a:gd name="connsiteY24" fmla="*/ 2192694 h 2799184"/>
              <a:gd name="connsiteX25" fmla="*/ 261257 w 2146041"/>
              <a:gd name="connsiteY25" fmla="*/ 1940768 h 2799184"/>
              <a:gd name="connsiteX26" fmla="*/ 274071 w 2146041"/>
              <a:gd name="connsiteY26" fmla="*/ 1893244 h 2799184"/>
              <a:gd name="connsiteX27" fmla="*/ 133863 w 2146041"/>
              <a:gd name="connsiteY27" fmla="*/ 1731762 h 2799184"/>
              <a:gd name="connsiteX28" fmla="*/ 0 w 2146041"/>
              <a:gd name="connsiteY28" fmla="*/ 1548882 h 2799184"/>
              <a:gd name="connsiteX29" fmla="*/ 9331 w 2146041"/>
              <a:gd name="connsiteY29" fmla="*/ 1203649 h 2799184"/>
              <a:gd name="connsiteX30" fmla="*/ 382555 w 2146041"/>
              <a:gd name="connsiteY30" fmla="*/ 1203649 h 2799184"/>
              <a:gd name="connsiteX31" fmla="*/ 373225 w 2146041"/>
              <a:gd name="connsiteY31" fmla="*/ 1352939 h 2799184"/>
              <a:gd name="connsiteX32" fmla="*/ 513184 w 2146041"/>
              <a:gd name="connsiteY32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382555 w 2146041"/>
              <a:gd name="connsiteY24" fmla="*/ 2192694 h 2799184"/>
              <a:gd name="connsiteX25" fmla="*/ 261257 w 2146041"/>
              <a:gd name="connsiteY25" fmla="*/ 1940768 h 2799184"/>
              <a:gd name="connsiteX26" fmla="*/ 133863 w 2146041"/>
              <a:gd name="connsiteY26" fmla="*/ 1731762 h 2799184"/>
              <a:gd name="connsiteX27" fmla="*/ 0 w 2146041"/>
              <a:gd name="connsiteY27" fmla="*/ 1548882 h 2799184"/>
              <a:gd name="connsiteX28" fmla="*/ 9331 w 2146041"/>
              <a:gd name="connsiteY28" fmla="*/ 1203649 h 2799184"/>
              <a:gd name="connsiteX29" fmla="*/ 382555 w 2146041"/>
              <a:gd name="connsiteY29" fmla="*/ 1203649 h 2799184"/>
              <a:gd name="connsiteX30" fmla="*/ 373225 w 2146041"/>
              <a:gd name="connsiteY30" fmla="*/ 1352939 h 2799184"/>
              <a:gd name="connsiteX31" fmla="*/ 513184 w 2146041"/>
              <a:gd name="connsiteY31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382555 w 2146041"/>
              <a:gd name="connsiteY24" fmla="*/ 2192694 h 2799184"/>
              <a:gd name="connsiteX25" fmla="*/ 133863 w 2146041"/>
              <a:gd name="connsiteY25" fmla="*/ 1731762 h 2799184"/>
              <a:gd name="connsiteX26" fmla="*/ 0 w 2146041"/>
              <a:gd name="connsiteY26" fmla="*/ 1548882 h 2799184"/>
              <a:gd name="connsiteX27" fmla="*/ 9331 w 2146041"/>
              <a:gd name="connsiteY27" fmla="*/ 1203649 h 2799184"/>
              <a:gd name="connsiteX28" fmla="*/ 382555 w 2146041"/>
              <a:gd name="connsiteY28" fmla="*/ 1203649 h 2799184"/>
              <a:gd name="connsiteX29" fmla="*/ 373225 w 2146041"/>
              <a:gd name="connsiteY29" fmla="*/ 1352939 h 2799184"/>
              <a:gd name="connsiteX30" fmla="*/ 513184 w 2146041"/>
              <a:gd name="connsiteY30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133863 w 2146041"/>
              <a:gd name="connsiteY24" fmla="*/ 1731762 h 2799184"/>
              <a:gd name="connsiteX25" fmla="*/ 0 w 2146041"/>
              <a:gd name="connsiteY25" fmla="*/ 1548882 h 2799184"/>
              <a:gd name="connsiteX26" fmla="*/ 9331 w 2146041"/>
              <a:gd name="connsiteY26" fmla="*/ 1203649 h 2799184"/>
              <a:gd name="connsiteX27" fmla="*/ 382555 w 2146041"/>
              <a:gd name="connsiteY27" fmla="*/ 1203649 h 2799184"/>
              <a:gd name="connsiteX28" fmla="*/ 373225 w 2146041"/>
              <a:gd name="connsiteY28" fmla="*/ 1352939 h 2799184"/>
              <a:gd name="connsiteX29" fmla="*/ 513184 w 2146041"/>
              <a:gd name="connsiteY29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200919 w 2146041"/>
              <a:gd name="connsiteY24" fmla="*/ 1798818 h 2799184"/>
              <a:gd name="connsiteX25" fmla="*/ 0 w 2146041"/>
              <a:gd name="connsiteY25" fmla="*/ 1548882 h 2799184"/>
              <a:gd name="connsiteX26" fmla="*/ 9331 w 2146041"/>
              <a:gd name="connsiteY26" fmla="*/ 1203649 h 2799184"/>
              <a:gd name="connsiteX27" fmla="*/ 382555 w 2146041"/>
              <a:gd name="connsiteY27" fmla="*/ 1203649 h 2799184"/>
              <a:gd name="connsiteX28" fmla="*/ 373225 w 2146041"/>
              <a:gd name="connsiteY28" fmla="*/ 1352939 h 2799184"/>
              <a:gd name="connsiteX29" fmla="*/ 513184 w 2146041"/>
              <a:gd name="connsiteY29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200919 w 2146041"/>
              <a:gd name="connsiteY24" fmla="*/ 1798818 h 2799184"/>
              <a:gd name="connsiteX25" fmla="*/ 0 w 2146041"/>
              <a:gd name="connsiteY25" fmla="*/ 1548882 h 2799184"/>
              <a:gd name="connsiteX26" fmla="*/ 9331 w 2146041"/>
              <a:gd name="connsiteY26" fmla="*/ 1203649 h 2799184"/>
              <a:gd name="connsiteX27" fmla="*/ 382555 w 2146041"/>
              <a:gd name="connsiteY27" fmla="*/ 1203649 h 2799184"/>
              <a:gd name="connsiteX28" fmla="*/ 409801 w 2146041"/>
              <a:gd name="connsiteY28" fmla="*/ 1352939 h 2799184"/>
              <a:gd name="connsiteX29" fmla="*/ 513184 w 2146041"/>
              <a:gd name="connsiteY29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200919 w 2146041"/>
              <a:gd name="connsiteY24" fmla="*/ 1798818 h 2799184"/>
              <a:gd name="connsiteX25" fmla="*/ 0 w 2146041"/>
              <a:gd name="connsiteY25" fmla="*/ 1548882 h 2799184"/>
              <a:gd name="connsiteX26" fmla="*/ 9331 w 2146041"/>
              <a:gd name="connsiteY26" fmla="*/ 1203649 h 2799184"/>
              <a:gd name="connsiteX27" fmla="*/ 278923 w 2146041"/>
              <a:gd name="connsiteY27" fmla="*/ 1203649 h 2799184"/>
              <a:gd name="connsiteX28" fmla="*/ 409801 w 2146041"/>
              <a:gd name="connsiteY28" fmla="*/ 1352939 h 2799184"/>
              <a:gd name="connsiteX29" fmla="*/ 513184 w 2146041"/>
              <a:gd name="connsiteY29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200919 w 2146041"/>
              <a:gd name="connsiteY24" fmla="*/ 1798818 h 2799184"/>
              <a:gd name="connsiteX25" fmla="*/ 0 w 2146041"/>
              <a:gd name="connsiteY25" fmla="*/ 1548882 h 2799184"/>
              <a:gd name="connsiteX26" fmla="*/ 45907 w 2146041"/>
              <a:gd name="connsiteY26" fmla="*/ 1221937 h 2799184"/>
              <a:gd name="connsiteX27" fmla="*/ 278923 w 2146041"/>
              <a:gd name="connsiteY27" fmla="*/ 1203649 h 2799184"/>
              <a:gd name="connsiteX28" fmla="*/ 409801 w 2146041"/>
              <a:gd name="connsiteY28" fmla="*/ 1352939 h 2799184"/>
              <a:gd name="connsiteX29" fmla="*/ 513184 w 2146041"/>
              <a:gd name="connsiteY29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200919 w 2146041"/>
              <a:gd name="connsiteY24" fmla="*/ 1798818 h 2799184"/>
              <a:gd name="connsiteX25" fmla="*/ 0 w 2146041"/>
              <a:gd name="connsiteY25" fmla="*/ 1548882 h 2799184"/>
              <a:gd name="connsiteX26" fmla="*/ 45907 w 2146041"/>
              <a:gd name="connsiteY26" fmla="*/ 1221937 h 2799184"/>
              <a:gd name="connsiteX27" fmla="*/ 278923 w 2146041"/>
              <a:gd name="connsiteY27" fmla="*/ 1203649 h 2799184"/>
              <a:gd name="connsiteX28" fmla="*/ 409801 w 2146041"/>
              <a:gd name="connsiteY28" fmla="*/ 1352939 h 2799184"/>
              <a:gd name="connsiteX29" fmla="*/ 513184 w 2146041"/>
              <a:gd name="connsiteY29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200919 w 2146041"/>
              <a:gd name="connsiteY24" fmla="*/ 1798818 h 2799184"/>
              <a:gd name="connsiteX25" fmla="*/ 0 w 2146041"/>
              <a:gd name="connsiteY25" fmla="*/ 1548882 h 2799184"/>
              <a:gd name="connsiteX26" fmla="*/ 45907 w 2146041"/>
              <a:gd name="connsiteY26" fmla="*/ 1221937 h 2799184"/>
              <a:gd name="connsiteX27" fmla="*/ 278923 w 2146041"/>
              <a:gd name="connsiteY27" fmla="*/ 1203649 h 2799184"/>
              <a:gd name="connsiteX28" fmla="*/ 409801 w 2146041"/>
              <a:gd name="connsiteY28" fmla="*/ 1352939 h 2799184"/>
              <a:gd name="connsiteX29" fmla="*/ 513184 w 2146041"/>
              <a:gd name="connsiteY29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200919 w 2146041"/>
              <a:gd name="connsiteY24" fmla="*/ 1798818 h 2799184"/>
              <a:gd name="connsiteX25" fmla="*/ 0 w 2146041"/>
              <a:gd name="connsiteY25" fmla="*/ 1548882 h 2799184"/>
              <a:gd name="connsiteX26" fmla="*/ 45907 w 2146041"/>
              <a:gd name="connsiteY26" fmla="*/ 1221937 h 2799184"/>
              <a:gd name="connsiteX27" fmla="*/ 248443 w 2146041"/>
              <a:gd name="connsiteY27" fmla="*/ 1209745 h 2799184"/>
              <a:gd name="connsiteX28" fmla="*/ 409801 w 2146041"/>
              <a:gd name="connsiteY28" fmla="*/ 1352939 h 2799184"/>
              <a:gd name="connsiteX29" fmla="*/ 513184 w 2146041"/>
              <a:gd name="connsiteY29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200919 w 2146041"/>
              <a:gd name="connsiteY24" fmla="*/ 1798818 h 2799184"/>
              <a:gd name="connsiteX25" fmla="*/ 0 w 2146041"/>
              <a:gd name="connsiteY25" fmla="*/ 1548882 h 2799184"/>
              <a:gd name="connsiteX26" fmla="*/ 45907 w 2146041"/>
              <a:gd name="connsiteY26" fmla="*/ 1221937 h 2799184"/>
              <a:gd name="connsiteX27" fmla="*/ 248443 w 2146041"/>
              <a:gd name="connsiteY27" fmla="*/ 1209745 h 2799184"/>
              <a:gd name="connsiteX28" fmla="*/ 379321 w 2146041"/>
              <a:gd name="connsiteY28" fmla="*/ 1359035 h 2799184"/>
              <a:gd name="connsiteX29" fmla="*/ 513184 w 2146041"/>
              <a:gd name="connsiteY29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200919 w 2146041"/>
              <a:gd name="connsiteY24" fmla="*/ 1798818 h 2799184"/>
              <a:gd name="connsiteX25" fmla="*/ 0 w 2146041"/>
              <a:gd name="connsiteY25" fmla="*/ 1548882 h 2799184"/>
              <a:gd name="connsiteX26" fmla="*/ 45907 w 2146041"/>
              <a:gd name="connsiteY26" fmla="*/ 1221937 h 2799184"/>
              <a:gd name="connsiteX27" fmla="*/ 242347 w 2146041"/>
              <a:gd name="connsiteY27" fmla="*/ 1240225 h 2799184"/>
              <a:gd name="connsiteX28" fmla="*/ 379321 w 2146041"/>
              <a:gd name="connsiteY28" fmla="*/ 1359035 h 2799184"/>
              <a:gd name="connsiteX29" fmla="*/ 513184 w 2146041"/>
              <a:gd name="connsiteY29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78090 w 2146041"/>
              <a:gd name="connsiteY17" fmla="*/ 2127380 h 2799184"/>
              <a:gd name="connsiteX18" fmla="*/ 1987421 w 2146041"/>
              <a:gd name="connsiteY18" fmla="*/ 2444621 h 2799184"/>
              <a:gd name="connsiteX19" fmla="*/ 1866123 w 2146041"/>
              <a:gd name="connsiteY19" fmla="*/ 2435290 h 2799184"/>
              <a:gd name="connsiteX20" fmla="*/ 1875453 w 2146041"/>
              <a:gd name="connsiteY20" fmla="*/ 2799184 h 2799184"/>
              <a:gd name="connsiteX21" fmla="*/ 662474 w 2146041"/>
              <a:gd name="connsiteY21" fmla="*/ 2799184 h 2799184"/>
              <a:gd name="connsiteX22" fmla="*/ 662474 w 2146041"/>
              <a:gd name="connsiteY22" fmla="*/ 2481943 h 2799184"/>
              <a:gd name="connsiteX23" fmla="*/ 528611 w 2146041"/>
              <a:gd name="connsiteY23" fmla="*/ 2414887 h 2799184"/>
              <a:gd name="connsiteX24" fmla="*/ 200919 w 2146041"/>
              <a:gd name="connsiteY24" fmla="*/ 1798818 h 2799184"/>
              <a:gd name="connsiteX25" fmla="*/ 0 w 2146041"/>
              <a:gd name="connsiteY25" fmla="*/ 1548882 h 2799184"/>
              <a:gd name="connsiteX26" fmla="*/ 45907 w 2146041"/>
              <a:gd name="connsiteY26" fmla="*/ 1221937 h 2799184"/>
              <a:gd name="connsiteX27" fmla="*/ 242347 w 2146041"/>
              <a:gd name="connsiteY27" fmla="*/ 1221937 h 2799184"/>
              <a:gd name="connsiteX28" fmla="*/ 379321 w 2146041"/>
              <a:gd name="connsiteY28" fmla="*/ 1359035 h 2799184"/>
              <a:gd name="connsiteX29" fmla="*/ 513184 w 2146041"/>
              <a:gd name="connsiteY29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87421 w 2146041"/>
              <a:gd name="connsiteY17" fmla="*/ 2444621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32557 w 2146041"/>
              <a:gd name="connsiteY17" fmla="*/ 2304413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32557 w 2146041"/>
              <a:gd name="connsiteY17" fmla="*/ 2212973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1996751 w 2146041"/>
              <a:gd name="connsiteY14" fmla="*/ 110101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32557 w 2146041"/>
              <a:gd name="connsiteY17" fmla="*/ 2212973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716833 w 2146041"/>
              <a:gd name="connsiteY10" fmla="*/ 81176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2027231 w 2146041"/>
              <a:gd name="connsiteY14" fmla="*/ 1076629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32557 w 2146041"/>
              <a:gd name="connsiteY17" fmla="*/ 2212973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674161 w 2146041"/>
              <a:gd name="connsiteY10" fmla="*/ 87272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1987421 w 2146041"/>
              <a:gd name="connsiteY13" fmla="*/ 933062 h 2799184"/>
              <a:gd name="connsiteX14" fmla="*/ 2027231 w 2146041"/>
              <a:gd name="connsiteY14" fmla="*/ 1076629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32557 w 2146041"/>
              <a:gd name="connsiteY17" fmla="*/ 2212973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674161 w 2146041"/>
              <a:gd name="connsiteY10" fmla="*/ 87272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2060573 w 2146041"/>
              <a:gd name="connsiteY13" fmla="*/ 914774 h 2799184"/>
              <a:gd name="connsiteX14" fmla="*/ 2027231 w 2146041"/>
              <a:gd name="connsiteY14" fmla="*/ 1076629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32557 w 2146041"/>
              <a:gd name="connsiteY17" fmla="*/ 2212973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674161 w 2146041"/>
              <a:gd name="connsiteY10" fmla="*/ 872724 h 2799184"/>
              <a:gd name="connsiteX11" fmla="*/ 1726164 w 2146041"/>
              <a:gd name="connsiteY11" fmla="*/ 1352939 h 2799184"/>
              <a:gd name="connsiteX12" fmla="*/ 1716833 w 2146041"/>
              <a:gd name="connsiteY12" fmla="*/ 923731 h 2799184"/>
              <a:gd name="connsiteX13" fmla="*/ 2060573 w 2146041"/>
              <a:gd name="connsiteY13" fmla="*/ 914774 h 2799184"/>
              <a:gd name="connsiteX14" fmla="*/ 2106479 w 2146041"/>
              <a:gd name="connsiteY14" fmla="*/ 107053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32557 w 2146041"/>
              <a:gd name="connsiteY17" fmla="*/ 2212973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306286 w 2146041"/>
              <a:gd name="connsiteY7" fmla="*/ 66247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674161 w 2146041"/>
              <a:gd name="connsiteY10" fmla="*/ 872724 h 2799184"/>
              <a:gd name="connsiteX11" fmla="*/ 1726164 w 2146041"/>
              <a:gd name="connsiteY11" fmla="*/ 1352939 h 2799184"/>
              <a:gd name="connsiteX12" fmla="*/ 1777793 w 2146041"/>
              <a:gd name="connsiteY12" fmla="*/ 966403 h 2799184"/>
              <a:gd name="connsiteX13" fmla="*/ 2060573 w 2146041"/>
              <a:gd name="connsiteY13" fmla="*/ 914774 h 2799184"/>
              <a:gd name="connsiteX14" fmla="*/ 2106479 w 2146041"/>
              <a:gd name="connsiteY14" fmla="*/ 107053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32557 w 2146041"/>
              <a:gd name="connsiteY17" fmla="*/ 2212973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42392 w 2146041"/>
              <a:gd name="connsiteY6" fmla="*/ 662474 h 2799184"/>
              <a:gd name="connsiteX7" fmla="*/ 1263614 w 2146041"/>
              <a:gd name="connsiteY7" fmla="*/ 711242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674161 w 2146041"/>
              <a:gd name="connsiteY10" fmla="*/ 872724 h 2799184"/>
              <a:gd name="connsiteX11" fmla="*/ 1726164 w 2146041"/>
              <a:gd name="connsiteY11" fmla="*/ 1352939 h 2799184"/>
              <a:gd name="connsiteX12" fmla="*/ 1777793 w 2146041"/>
              <a:gd name="connsiteY12" fmla="*/ 966403 h 2799184"/>
              <a:gd name="connsiteX13" fmla="*/ 2060573 w 2146041"/>
              <a:gd name="connsiteY13" fmla="*/ 914774 h 2799184"/>
              <a:gd name="connsiteX14" fmla="*/ 2106479 w 2146041"/>
              <a:gd name="connsiteY14" fmla="*/ 107053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32557 w 2146041"/>
              <a:gd name="connsiteY17" fmla="*/ 2212973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97256 w 2146041"/>
              <a:gd name="connsiteY6" fmla="*/ 723434 h 2799184"/>
              <a:gd name="connsiteX7" fmla="*/ 1263614 w 2146041"/>
              <a:gd name="connsiteY7" fmla="*/ 711242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674161 w 2146041"/>
              <a:gd name="connsiteY10" fmla="*/ 872724 h 2799184"/>
              <a:gd name="connsiteX11" fmla="*/ 1726164 w 2146041"/>
              <a:gd name="connsiteY11" fmla="*/ 1352939 h 2799184"/>
              <a:gd name="connsiteX12" fmla="*/ 1777793 w 2146041"/>
              <a:gd name="connsiteY12" fmla="*/ 966403 h 2799184"/>
              <a:gd name="connsiteX13" fmla="*/ 2060573 w 2146041"/>
              <a:gd name="connsiteY13" fmla="*/ 914774 h 2799184"/>
              <a:gd name="connsiteX14" fmla="*/ 2106479 w 2146041"/>
              <a:gd name="connsiteY14" fmla="*/ 107053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32557 w 2146041"/>
              <a:gd name="connsiteY17" fmla="*/ 2212973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  <a:gd name="connsiteX0" fmla="*/ 513184 w 2146041"/>
              <a:gd name="connsiteY0" fmla="*/ 1502229 h 2799184"/>
              <a:gd name="connsiteX1" fmla="*/ 522515 w 2146041"/>
              <a:gd name="connsiteY1" fmla="*/ 93306 h 2799184"/>
              <a:gd name="connsiteX2" fmla="*/ 606490 w 2146041"/>
              <a:gd name="connsiteY2" fmla="*/ 0 h 2799184"/>
              <a:gd name="connsiteX3" fmla="*/ 867747 w 2146041"/>
              <a:gd name="connsiteY3" fmla="*/ 0 h 2799184"/>
              <a:gd name="connsiteX4" fmla="*/ 933061 w 2146041"/>
              <a:gd name="connsiteY4" fmla="*/ 74645 h 2799184"/>
              <a:gd name="connsiteX5" fmla="*/ 942392 w 2146041"/>
              <a:gd name="connsiteY5" fmla="*/ 1259633 h 2799184"/>
              <a:gd name="connsiteX6" fmla="*/ 997256 w 2146041"/>
              <a:gd name="connsiteY6" fmla="*/ 723434 h 2799184"/>
              <a:gd name="connsiteX7" fmla="*/ 1257518 w 2146041"/>
              <a:gd name="connsiteY7" fmla="*/ 723434 h 2799184"/>
              <a:gd name="connsiteX8" fmla="*/ 1324947 w 2146041"/>
              <a:gd name="connsiteY8" fmla="*/ 1231641 h 2799184"/>
              <a:gd name="connsiteX9" fmla="*/ 1315617 w 2146041"/>
              <a:gd name="connsiteY9" fmla="*/ 811764 h 2799184"/>
              <a:gd name="connsiteX10" fmla="*/ 1674161 w 2146041"/>
              <a:gd name="connsiteY10" fmla="*/ 872724 h 2799184"/>
              <a:gd name="connsiteX11" fmla="*/ 1726164 w 2146041"/>
              <a:gd name="connsiteY11" fmla="*/ 1352939 h 2799184"/>
              <a:gd name="connsiteX12" fmla="*/ 1777793 w 2146041"/>
              <a:gd name="connsiteY12" fmla="*/ 966403 h 2799184"/>
              <a:gd name="connsiteX13" fmla="*/ 2060573 w 2146041"/>
              <a:gd name="connsiteY13" fmla="*/ 914774 h 2799184"/>
              <a:gd name="connsiteX14" fmla="*/ 2106479 w 2146041"/>
              <a:gd name="connsiteY14" fmla="*/ 1070533 h 2799184"/>
              <a:gd name="connsiteX15" fmla="*/ 2127380 w 2146041"/>
              <a:gd name="connsiteY15" fmla="*/ 1156996 h 2799184"/>
              <a:gd name="connsiteX16" fmla="*/ 2146041 w 2146041"/>
              <a:gd name="connsiteY16" fmla="*/ 2118049 h 2799184"/>
              <a:gd name="connsiteX17" fmla="*/ 1932557 w 2146041"/>
              <a:gd name="connsiteY17" fmla="*/ 2212973 h 2799184"/>
              <a:gd name="connsiteX18" fmla="*/ 1866123 w 2146041"/>
              <a:gd name="connsiteY18" fmla="*/ 2435290 h 2799184"/>
              <a:gd name="connsiteX19" fmla="*/ 1875453 w 2146041"/>
              <a:gd name="connsiteY19" fmla="*/ 2799184 h 2799184"/>
              <a:gd name="connsiteX20" fmla="*/ 662474 w 2146041"/>
              <a:gd name="connsiteY20" fmla="*/ 2799184 h 2799184"/>
              <a:gd name="connsiteX21" fmla="*/ 662474 w 2146041"/>
              <a:gd name="connsiteY21" fmla="*/ 2481943 h 2799184"/>
              <a:gd name="connsiteX22" fmla="*/ 528611 w 2146041"/>
              <a:gd name="connsiteY22" fmla="*/ 2414887 h 2799184"/>
              <a:gd name="connsiteX23" fmla="*/ 200919 w 2146041"/>
              <a:gd name="connsiteY23" fmla="*/ 1798818 h 2799184"/>
              <a:gd name="connsiteX24" fmla="*/ 0 w 2146041"/>
              <a:gd name="connsiteY24" fmla="*/ 1548882 h 2799184"/>
              <a:gd name="connsiteX25" fmla="*/ 45907 w 2146041"/>
              <a:gd name="connsiteY25" fmla="*/ 1221937 h 2799184"/>
              <a:gd name="connsiteX26" fmla="*/ 242347 w 2146041"/>
              <a:gd name="connsiteY26" fmla="*/ 1221937 h 2799184"/>
              <a:gd name="connsiteX27" fmla="*/ 379321 w 2146041"/>
              <a:gd name="connsiteY27" fmla="*/ 1359035 h 2799184"/>
              <a:gd name="connsiteX28" fmla="*/ 513184 w 2146041"/>
              <a:gd name="connsiteY28" fmla="*/ 1502229 h 2799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146041" h="2799184">
                <a:moveTo>
                  <a:pt x="513184" y="1502229"/>
                </a:moveTo>
                <a:cubicBezTo>
                  <a:pt x="516294" y="1032588"/>
                  <a:pt x="519405" y="562947"/>
                  <a:pt x="522515" y="93306"/>
                </a:cubicBezTo>
                <a:lnTo>
                  <a:pt x="606490" y="0"/>
                </a:lnTo>
                <a:lnTo>
                  <a:pt x="867747" y="0"/>
                </a:lnTo>
                <a:lnTo>
                  <a:pt x="933061" y="74645"/>
                </a:lnTo>
                <a:cubicBezTo>
                  <a:pt x="936171" y="469641"/>
                  <a:pt x="939282" y="864637"/>
                  <a:pt x="942392" y="1259633"/>
                </a:cubicBezTo>
                <a:lnTo>
                  <a:pt x="997256" y="723434"/>
                </a:lnTo>
                <a:lnTo>
                  <a:pt x="1257518" y="723434"/>
                </a:lnTo>
                <a:lnTo>
                  <a:pt x="1324947" y="1231641"/>
                </a:lnTo>
                <a:lnTo>
                  <a:pt x="1315617" y="811764"/>
                </a:lnTo>
                <a:lnTo>
                  <a:pt x="1674161" y="872724"/>
                </a:lnTo>
                <a:lnTo>
                  <a:pt x="1726164" y="1352939"/>
                </a:lnTo>
                <a:lnTo>
                  <a:pt x="1777793" y="966403"/>
                </a:lnTo>
                <a:lnTo>
                  <a:pt x="2060573" y="914774"/>
                </a:lnTo>
                <a:lnTo>
                  <a:pt x="2106479" y="1070533"/>
                </a:lnTo>
                <a:lnTo>
                  <a:pt x="2127380" y="1156996"/>
                </a:lnTo>
                <a:lnTo>
                  <a:pt x="2146041" y="2118049"/>
                </a:lnTo>
                <a:cubicBezTo>
                  <a:pt x="2074880" y="2149690"/>
                  <a:pt x="2040294" y="2181332"/>
                  <a:pt x="1932557" y="2212973"/>
                </a:cubicBezTo>
                <a:lnTo>
                  <a:pt x="1866123" y="2435290"/>
                </a:lnTo>
                <a:lnTo>
                  <a:pt x="1875453" y="2799184"/>
                </a:lnTo>
                <a:lnTo>
                  <a:pt x="662474" y="2799184"/>
                </a:lnTo>
                <a:lnTo>
                  <a:pt x="662474" y="2481943"/>
                </a:lnTo>
                <a:lnTo>
                  <a:pt x="528611" y="2414887"/>
                </a:lnTo>
                <a:lnTo>
                  <a:pt x="200919" y="1798818"/>
                </a:lnTo>
                <a:lnTo>
                  <a:pt x="0" y="1548882"/>
                </a:lnTo>
                <a:cubicBezTo>
                  <a:pt x="15302" y="1439900"/>
                  <a:pt x="6221" y="1300439"/>
                  <a:pt x="45907" y="1221937"/>
                </a:cubicBezTo>
                <a:cubicBezTo>
                  <a:pt x="105291" y="1167073"/>
                  <a:pt x="164675" y="1228033"/>
                  <a:pt x="242347" y="1221937"/>
                </a:cubicBezTo>
                <a:lnTo>
                  <a:pt x="379321" y="1359035"/>
                </a:lnTo>
                <a:lnTo>
                  <a:pt x="513184" y="1502229"/>
                </a:lnTo>
                <a:close/>
              </a:path>
            </a:pathLst>
          </a:custGeom>
          <a:solidFill>
            <a:schemeClr val="bg1"/>
          </a:solidFill>
          <a:ln w="12700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5215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250825" y="44450"/>
            <a:ext cx="7535863" cy="720725"/>
          </a:xfrm>
        </p:spPr>
        <p:txBody>
          <a:bodyPr/>
          <a:lstStyle/>
          <a:p>
            <a:r>
              <a:rPr lang="en-US" dirty="0" smtClean="0"/>
              <a:t>Approach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sebis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Bachelor’s Thesis kick-off presentation, 08.07.2013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28D3A-E14B-4007-9B43-68BF22FA90C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17" name="Inhaltsplatzhalter 2"/>
          <p:cNvSpPr>
            <a:spLocks noGrp="1"/>
          </p:cNvSpPr>
          <p:nvPr>
            <p:ph idx="1"/>
          </p:nvPr>
        </p:nvSpPr>
        <p:spPr>
          <a:xfrm>
            <a:off x="250825" y="981075"/>
            <a:ext cx="8642350" cy="5400675"/>
          </a:xfrm>
        </p:spPr>
        <p:txBody>
          <a:bodyPr/>
          <a:lstStyle/>
          <a:p>
            <a:pPr lvl="1"/>
            <a:r>
              <a:rPr lang="en-US" dirty="0" smtClean="0"/>
              <a:t>Mock-ups</a:t>
            </a:r>
          </a:p>
        </p:txBody>
      </p:sp>
      <p:grpSp>
        <p:nvGrpSpPr>
          <p:cNvPr id="2" name="Gruppieren 1"/>
          <p:cNvGrpSpPr/>
          <p:nvPr/>
        </p:nvGrpSpPr>
        <p:grpSpPr>
          <a:xfrm>
            <a:off x="882783" y="1963565"/>
            <a:ext cx="7289617" cy="2977603"/>
            <a:chOff x="1677272" y="1819549"/>
            <a:chExt cx="5703040" cy="2329531"/>
          </a:xfrm>
        </p:grpSpPr>
        <p:cxnSp>
          <p:nvCxnSpPr>
            <p:cNvPr id="96" name="Straight Connector 5"/>
            <p:cNvCxnSpPr>
              <a:stCxn id="98" idx="2"/>
              <a:endCxn id="130" idx="0"/>
            </p:cNvCxnSpPr>
            <p:nvPr/>
          </p:nvCxnSpPr>
          <p:spPr>
            <a:xfrm flipH="1">
              <a:off x="2649382" y="2631381"/>
              <a:ext cx="1775867" cy="657280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97" name="Straight Connector 8"/>
            <p:cNvCxnSpPr>
              <a:stCxn id="98" idx="2"/>
              <a:endCxn id="116" idx="0"/>
            </p:cNvCxnSpPr>
            <p:nvPr/>
          </p:nvCxnSpPr>
          <p:spPr>
            <a:xfrm>
              <a:off x="4425250" y="2631381"/>
              <a:ext cx="1982954" cy="703676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sp>
          <p:nvSpPr>
            <p:cNvPr id="98" name="Rechteck 1"/>
            <p:cNvSpPr/>
            <p:nvPr/>
          </p:nvSpPr>
          <p:spPr>
            <a:xfrm>
              <a:off x="3453142" y="1828825"/>
              <a:ext cx="1944216" cy="802556"/>
            </a:xfrm>
            <a:prstGeom prst="rect">
              <a:avLst/>
            </a:prstGeom>
            <a:gradFill rotWithShape="1">
              <a:gsLst>
                <a:gs pos="0">
                  <a:srgbClr val="5B9BD5">
                    <a:lumMod val="20000"/>
                    <a:lumOff val="80000"/>
                  </a:srgbClr>
                </a:gs>
                <a:gs pos="35000">
                  <a:srgbClr val="5B9BD5">
                    <a:lumMod val="20000"/>
                    <a:lumOff val="80000"/>
                  </a:srgbClr>
                </a:gs>
                <a:gs pos="100000">
                  <a:sysClr val="window" lastClr="FFFFFF"/>
                </a:gs>
              </a:gsLst>
              <a:lin ang="5400000" scaled="0"/>
            </a:gra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99" name="Gerade Verbindung 2"/>
            <p:cNvCxnSpPr/>
            <p:nvPr/>
          </p:nvCxnSpPr>
          <p:spPr>
            <a:xfrm>
              <a:off x="3453142" y="2107580"/>
              <a:ext cx="1944216" cy="0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00" name="Textfeld 3"/>
            <p:cNvSpPr txBox="1"/>
            <p:nvPr/>
          </p:nvSpPr>
          <p:spPr>
            <a:xfrm>
              <a:off x="3453142" y="2121198"/>
              <a:ext cx="1440234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Attribute  </a:t>
              </a: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</a:t>
              </a: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</a:t>
              </a:r>
              <a:r>
                <a:rPr kumimoji="0" lang="de-DE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String [1,1</a:t>
              </a: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]</a:t>
              </a:r>
              <a:endPara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101" name="Textfeld 8"/>
            <p:cNvSpPr txBox="1"/>
            <p:nvPr/>
          </p:nvSpPr>
          <p:spPr>
            <a:xfrm>
              <a:off x="3453216" y="2273598"/>
              <a:ext cx="1781809" cy="1805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Infrastructure</a:t>
              </a: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</a:rPr>
                <a:t> </a:t>
              </a: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 </a:t>
              </a:r>
              <a:r>
                <a:rPr kumimoji="0" lang="de-DE" sz="9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Relationship</a:t>
              </a: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[1,*]</a:t>
              </a:r>
              <a:endPara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102" name="Textfeld 11"/>
            <p:cNvSpPr txBox="1"/>
            <p:nvPr/>
          </p:nvSpPr>
          <p:spPr>
            <a:xfrm>
              <a:off x="3453142" y="1819549"/>
              <a:ext cx="1944216" cy="325065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5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&lt;</a:t>
              </a:r>
              <a:r>
                <a:rPr kumimoji="0" lang="de-DE" sz="1050" b="1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Application</a:t>
              </a:r>
              <a:r>
                <a:rPr kumimoji="0" lang="de-DE" sz="105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de-DE" sz="1050" b="1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Component</a:t>
              </a:r>
              <a:r>
                <a:rPr kumimoji="0" lang="de-DE" sz="105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&gt;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5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Concept</a:t>
              </a:r>
              <a:r>
                <a:rPr kumimoji="0" lang="de-DE" sz="105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de-DE" sz="105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 (50)</a:t>
              </a:r>
              <a:endParaRPr kumimoji="0" lang="de-DE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3" name="Ellipse 12"/>
            <p:cNvSpPr/>
            <p:nvPr/>
          </p:nvSpPr>
          <p:spPr>
            <a:xfrm>
              <a:off x="5247066" y="2156834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4" name="Ellipse 13"/>
            <p:cNvSpPr/>
            <p:nvPr/>
          </p:nvSpPr>
          <p:spPr>
            <a:xfrm>
              <a:off x="5242111" y="2341706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0" name="Rectangle 74"/>
            <p:cNvSpPr/>
            <p:nvPr/>
          </p:nvSpPr>
          <p:spPr>
            <a:xfrm>
              <a:off x="4043768" y="2581847"/>
              <a:ext cx="1347241" cy="54000"/>
            </a:xfrm>
            <a:prstGeom prst="rect">
              <a:avLst/>
            </a:prstGeom>
            <a:solidFill>
              <a:srgbClr val="92D05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80 %</a:t>
              </a:r>
              <a:endPara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1" name="Rectangle 73"/>
            <p:cNvSpPr/>
            <p:nvPr/>
          </p:nvSpPr>
          <p:spPr>
            <a:xfrm flipH="1">
              <a:off x="3453298" y="2581847"/>
              <a:ext cx="590469" cy="54000"/>
            </a:xfrm>
            <a:prstGeom prst="rect">
              <a:avLst/>
            </a:prstGeom>
            <a:solidFill>
              <a:srgbClr val="FF000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20 %</a:t>
              </a:r>
              <a:endPara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2" name="Rechteck 1"/>
            <p:cNvSpPr/>
            <p:nvPr/>
          </p:nvSpPr>
          <p:spPr>
            <a:xfrm>
              <a:off x="5436096" y="3344334"/>
              <a:ext cx="1944216" cy="802556"/>
            </a:xfrm>
            <a:prstGeom prst="rect">
              <a:avLst/>
            </a:prstGeom>
            <a:gradFill rotWithShape="1">
              <a:gsLst>
                <a:gs pos="0">
                  <a:srgbClr val="5B9BD5">
                    <a:lumMod val="20000"/>
                    <a:lumOff val="80000"/>
                  </a:srgbClr>
                </a:gs>
                <a:gs pos="35000">
                  <a:srgbClr val="5B9BD5">
                    <a:lumMod val="20000"/>
                    <a:lumOff val="80000"/>
                  </a:srgbClr>
                </a:gs>
                <a:gs pos="100000">
                  <a:sysClr val="window" lastClr="FFFFFF"/>
                </a:gs>
              </a:gsLst>
              <a:lin ang="5400000" scaled="0"/>
            </a:gra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13" name="Gerade Verbindung 2"/>
            <p:cNvCxnSpPr/>
            <p:nvPr/>
          </p:nvCxnSpPr>
          <p:spPr>
            <a:xfrm>
              <a:off x="5436096" y="3623089"/>
              <a:ext cx="1944216" cy="0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14" name="Textfeld 3"/>
            <p:cNvSpPr txBox="1"/>
            <p:nvPr/>
          </p:nvSpPr>
          <p:spPr>
            <a:xfrm>
              <a:off x="5436096" y="3636707"/>
              <a:ext cx="1440234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Attribute  </a:t>
              </a: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</a:t>
              </a: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</a:t>
              </a:r>
              <a:r>
                <a:rPr kumimoji="0" lang="de-DE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String [1,1</a:t>
              </a: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]</a:t>
              </a:r>
              <a:endPara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115" name="Textfeld 8"/>
            <p:cNvSpPr txBox="1"/>
            <p:nvPr/>
          </p:nvSpPr>
          <p:spPr>
            <a:xfrm>
              <a:off x="5436170" y="3789107"/>
              <a:ext cx="1720288" cy="1805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Infrastructure</a:t>
              </a: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</a:rPr>
                <a:t> </a:t>
              </a: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 </a:t>
              </a:r>
              <a:r>
                <a:rPr kumimoji="0" lang="de-DE" sz="9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Relationship</a:t>
              </a: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[1,*]</a:t>
              </a:r>
              <a:endPara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116" name="Textfeld 11"/>
            <p:cNvSpPr txBox="1"/>
            <p:nvPr/>
          </p:nvSpPr>
          <p:spPr>
            <a:xfrm>
              <a:off x="5436096" y="3335058"/>
              <a:ext cx="1944216" cy="325065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5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&lt;</a:t>
              </a:r>
              <a:r>
                <a:rPr lang="de-DE" sz="1050" b="1" kern="0" noProof="0" dirty="0">
                  <a:solidFill>
                    <a:sysClr val="windowText" lastClr="000000"/>
                  </a:solidFill>
                </a:rPr>
                <a:t>I</a:t>
              </a:r>
              <a:r>
                <a:rPr lang="de-DE" sz="1050" b="1" kern="0" dirty="0" err="1" smtClean="0">
                  <a:solidFill>
                    <a:sysClr val="windowText" lastClr="000000"/>
                  </a:solidFill>
                </a:rPr>
                <a:t>nfrastructure</a:t>
              </a:r>
              <a:r>
                <a:rPr kumimoji="0" lang="de-DE" sz="105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&gt;</a:t>
              </a:r>
              <a:endParaRPr kumimoji="0" lang="de-DE" sz="105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5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Concept</a:t>
              </a:r>
              <a:r>
                <a:rPr kumimoji="0" lang="de-DE" sz="105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de-DE" sz="105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 (50)</a:t>
              </a:r>
              <a:endParaRPr kumimoji="0" lang="de-DE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7" name="Ellipse 12"/>
            <p:cNvSpPr/>
            <p:nvPr/>
          </p:nvSpPr>
          <p:spPr>
            <a:xfrm>
              <a:off x="7230020" y="3672343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8" name="Ellipse 13"/>
            <p:cNvSpPr/>
            <p:nvPr/>
          </p:nvSpPr>
          <p:spPr>
            <a:xfrm>
              <a:off x="7230020" y="3831093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120" name="Group 84"/>
            <p:cNvGrpSpPr/>
            <p:nvPr/>
          </p:nvGrpSpPr>
          <p:grpSpPr>
            <a:xfrm flipH="1">
              <a:off x="7156458" y="3421833"/>
              <a:ext cx="159824" cy="121070"/>
              <a:chOff x="4572000" y="3719170"/>
              <a:chExt cx="357076" cy="204361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21" name="Can 85"/>
              <p:cNvSpPr/>
              <p:nvPr/>
            </p:nvSpPr>
            <p:spPr>
              <a:xfrm>
                <a:off x="4712416" y="3851523"/>
                <a:ext cx="79209" cy="72008"/>
              </a:xfrm>
              <a:prstGeom prst="can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22" name="Shape 86"/>
              <p:cNvSpPr/>
              <p:nvPr/>
            </p:nvSpPr>
            <p:spPr>
              <a:xfrm>
                <a:off x="4572000" y="3719170"/>
                <a:ext cx="357076" cy="148228"/>
              </a:xfrm>
              <a:prstGeom prst="funnel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sp>
        </p:grpSp>
        <p:sp>
          <p:nvSpPr>
            <p:cNvPr id="124" name="Rectangle 88"/>
            <p:cNvSpPr/>
            <p:nvPr/>
          </p:nvSpPr>
          <p:spPr>
            <a:xfrm>
              <a:off x="6026722" y="4095080"/>
              <a:ext cx="1347241" cy="54000"/>
            </a:xfrm>
            <a:prstGeom prst="rect">
              <a:avLst/>
            </a:prstGeom>
            <a:solidFill>
              <a:srgbClr val="92D05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80 %</a:t>
              </a:r>
              <a:endParaRPr kumimoji="0" lang="de-DE" sz="9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5" name="Rectangle 89"/>
            <p:cNvSpPr/>
            <p:nvPr/>
          </p:nvSpPr>
          <p:spPr>
            <a:xfrm flipH="1">
              <a:off x="5436252" y="4095080"/>
              <a:ext cx="590469" cy="54000"/>
            </a:xfrm>
            <a:prstGeom prst="rect">
              <a:avLst/>
            </a:prstGeom>
            <a:solidFill>
              <a:srgbClr val="FF000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20 %</a:t>
              </a:r>
              <a:endParaRPr kumimoji="0" lang="de-DE" sz="9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6" name="Rechteck 1"/>
            <p:cNvSpPr/>
            <p:nvPr/>
          </p:nvSpPr>
          <p:spPr>
            <a:xfrm>
              <a:off x="1677274" y="3297937"/>
              <a:ext cx="1944216" cy="802556"/>
            </a:xfrm>
            <a:prstGeom prst="rect">
              <a:avLst/>
            </a:prstGeom>
            <a:gradFill rotWithShape="1">
              <a:gsLst>
                <a:gs pos="0">
                  <a:srgbClr val="5B9BD5">
                    <a:lumMod val="20000"/>
                    <a:lumOff val="80000"/>
                  </a:srgbClr>
                </a:gs>
                <a:gs pos="35000">
                  <a:srgbClr val="5B9BD5">
                    <a:lumMod val="20000"/>
                    <a:lumOff val="80000"/>
                  </a:srgbClr>
                </a:gs>
                <a:gs pos="100000">
                  <a:sysClr val="window" lastClr="FFFFFF"/>
                </a:gs>
              </a:gsLst>
              <a:lin ang="5400000" scaled="0"/>
            </a:gra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27" name="Gerade Verbindung 2"/>
            <p:cNvCxnSpPr/>
            <p:nvPr/>
          </p:nvCxnSpPr>
          <p:spPr>
            <a:xfrm>
              <a:off x="1677274" y="3576692"/>
              <a:ext cx="1944216" cy="0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28" name="Textfeld 3"/>
            <p:cNvSpPr txBox="1"/>
            <p:nvPr/>
          </p:nvSpPr>
          <p:spPr>
            <a:xfrm>
              <a:off x="1677274" y="3590310"/>
              <a:ext cx="1440234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Attribute  </a:t>
              </a: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</a:t>
              </a: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</a:t>
              </a:r>
              <a:r>
                <a:rPr kumimoji="0" lang="de-DE" sz="9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String [1,1</a:t>
              </a: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]</a:t>
              </a:r>
              <a:endPara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129" name="Textfeld 8"/>
            <p:cNvSpPr txBox="1"/>
            <p:nvPr/>
          </p:nvSpPr>
          <p:spPr>
            <a:xfrm>
              <a:off x="1677348" y="3742710"/>
              <a:ext cx="1720288" cy="1805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Infrastructure</a:t>
              </a: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</a:rPr>
                <a:t> </a:t>
              </a: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 </a:t>
              </a:r>
              <a:r>
                <a:rPr kumimoji="0" lang="de-DE" sz="9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Relationship</a:t>
              </a: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[1,*]</a:t>
              </a:r>
              <a:endParaRPr kumimoji="0" lang="en-US" sz="9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130" name="Textfeld 11"/>
            <p:cNvSpPr txBox="1"/>
            <p:nvPr/>
          </p:nvSpPr>
          <p:spPr>
            <a:xfrm>
              <a:off x="1677274" y="3288661"/>
              <a:ext cx="1944216" cy="325065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050" b="1" kern="0" dirty="0" smtClean="0">
                  <a:solidFill>
                    <a:sysClr val="windowText" lastClr="000000"/>
                  </a:solidFill>
                </a:rPr>
                <a:t>&lt;Infrastructure&gt;</a:t>
              </a:r>
              <a:endParaRPr lang="de-DE" sz="1050" b="1" kern="0" dirty="0">
                <a:solidFill>
                  <a:sysClr val="windowText" lastClr="000000"/>
                </a:solidFill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05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Concept</a:t>
              </a:r>
              <a:r>
                <a:rPr kumimoji="0" lang="de-DE" sz="105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B (50)</a:t>
              </a:r>
              <a:endParaRPr kumimoji="0" lang="de-DE" sz="10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1" name="Ellipse 12"/>
            <p:cNvSpPr/>
            <p:nvPr/>
          </p:nvSpPr>
          <p:spPr>
            <a:xfrm>
              <a:off x="3471198" y="3625946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2" name="Ellipse 13"/>
            <p:cNvSpPr/>
            <p:nvPr/>
          </p:nvSpPr>
          <p:spPr>
            <a:xfrm>
              <a:off x="3471198" y="3784696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134" name="Group 99"/>
            <p:cNvGrpSpPr/>
            <p:nvPr/>
          </p:nvGrpSpPr>
          <p:grpSpPr>
            <a:xfrm flipH="1">
              <a:off x="3397636" y="3375436"/>
              <a:ext cx="159824" cy="121070"/>
              <a:chOff x="4572000" y="3719170"/>
              <a:chExt cx="357076" cy="204361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35" name="Can 100"/>
              <p:cNvSpPr/>
              <p:nvPr/>
            </p:nvSpPr>
            <p:spPr>
              <a:xfrm>
                <a:off x="4712416" y="3851523"/>
                <a:ext cx="79209" cy="72008"/>
              </a:xfrm>
              <a:prstGeom prst="can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36" name="Shape 101"/>
              <p:cNvSpPr/>
              <p:nvPr/>
            </p:nvSpPr>
            <p:spPr>
              <a:xfrm>
                <a:off x="4572000" y="3719170"/>
                <a:ext cx="357076" cy="148228"/>
              </a:xfrm>
              <a:prstGeom prst="funnel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sp>
        </p:grpSp>
        <p:sp>
          <p:nvSpPr>
            <p:cNvPr id="138" name="Rectangle 103"/>
            <p:cNvSpPr/>
            <p:nvPr/>
          </p:nvSpPr>
          <p:spPr>
            <a:xfrm>
              <a:off x="2267900" y="4048683"/>
              <a:ext cx="1347241" cy="54000"/>
            </a:xfrm>
            <a:prstGeom prst="rect">
              <a:avLst/>
            </a:prstGeom>
            <a:solidFill>
              <a:srgbClr val="92D05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80 %</a:t>
              </a:r>
              <a:endPara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7" name="Rectangle 73"/>
            <p:cNvSpPr/>
            <p:nvPr/>
          </p:nvSpPr>
          <p:spPr>
            <a:xfrm flipH="1">
              <a:off x="1677272" y="4048683"/>
              <a:ext cx="590469" cy="54831"/>
            </a:xfrm>
            <a:prstGeom prst="rect">
              <a:avLst/>
            </a:prstGeom>
            <a:solidFill>
              <a:srgbClr val="FF000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20 %</a:t>
              </a:r>
              <a:endPara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89" name="Can 100"/>
          <p:cNvSpPr/>
          <p:nvPr/>
        </p:nvSpPr>
        <p:spPr>
          <a:xfrm flipH="1">
            <a:off x="5451766" y="2159292"/>
            <a:ext cx="45316" cy="54528"/>
          </a:xfrm>
          <a:prstGeom prst="can">
            <a:avLst/>
          </a:prstGeom>
          <a:solidFill>
            <a:sysClr val="window" lastClr="FFFFFF"/>
          </a:solidFill>
          <a:ln w="952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0" name="Shape 101"/>
          <p:cNvSpPr/>
          <p:nvPr/>
        </p:nvSpPr>
        <p:spPr>
          <a:xfrm flipH="1">
            <a:off x="5373129" y="2059069"/>
            <a:ext cx="204287" cy="112245"/>
          </a:xfrm>
          <a:prstGeom prst="funnel">
            <a:avLst/>
          </a:prstGeom>
          <a:solidFill>
            <a:sysClr val="window" lastClr="FFFFFF"/>
          </a:solidFill>
          <a:ln w="952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42647779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250825" y="44450"/>
            <a:ext cx="7535863" cy="720725"/>
          </a:xfrm>
        </p:spPr>
        <p:txBody>
          <a:bodyPr/>
          <a:lstStyle/>
          <a:p>
            <a:r>
              <a:rPr lang="en-US" dirty="0" smtClean="0"/>
              <a:t>Approach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sebis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Bachelor’s Thesis kick-off presentation, 08.07.2013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28D3A-E14B-4007-9B43-68BF22FA90C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17" name="Inhaltsplatzhalter 2"/>
          <p:cNvSpPr>
            <a:spLocks noGrp="1"/>
          </p:cNvSpPr>
          <p:nvPr>
            <p:ph idx="1"/>
          </p:nvPr>
        </p:nvSpPr>
        <p:spPr>
          <a:xfrm>
            <a:off x="250825" y="981075"/>
            <a:ext cx="8642350" cy="5400675"/>
          </a:xfrm>
        </p:spPr>
        <p:txBody>
          <a:bodyPr/>
          <a:lstStyle/>
          <a:p>
            <a:pPr lvl="1"/>
            <a:r>
              <a:rPr lang="en-US" dirty="0" smtClean="0"/>
              <a:t>Mock-ups</a:t>
            </a:r>
          </a:p>
        </p:txBody>
      </p:sp>
      <p:sp>
        <p:nvSpPr>
          <p:cNvPr id="322" name="Rectangle 46"/>
          <p:cNvSpPr/>
          <p:nvPr/>
        </p:nvSpPr>
        <p:spPr>
          <a:xfrm>
            <a:off x="2632686" y="1873652"/>
            <a:ext cx="1754437" cy="3031634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3175" cap="flat" cmpd="sng" algn="ctr">
            <a:solidFill>
              <a:sysClr val="windowText" lastClr="000000">
                <a:shade val="50000"/>
              </a:sys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6" name="Rounded Rectangle 22"/>
          <p:cNvSpPr/>
          <p:nvPr/>
        </p:nvSpPr>
        <p:spPr>
          <a:xfrm>
            <a:off x="2724460" y="2542783"/>
            <a:ext cx="1431650" cy="248212"/>
          </a:xfrm>
          <a:prstGeom prst="roundRect">
            <a:avLst/>
          </a:prstGeom>
          <a:ln/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kern="0" dirty="0">
                <a:solidFill>
                  <a:sysClr val="windowText" lastClr="000000"/>
                </a:solidFill>
                <a:latin typeface="Calibri"/>
              </a:rPr>
              <a:t>Instance A2</a:t>
            </a:r>
          </a:p>
        </p:txBody>
      </p:sp>
      <p:sp>
        <p:nvSpPr>
          <p:cNvPr id="327" name="Rounded Rectangle 22"/>
          <p:cNvSpPr/>
          <p:nvPr/>
        </p:nvSpPr>
        <p:spPr>
          <a:xfrm>
            <a:off x="2724460" y="2182845"/>
            <a:ext cx="1431650" cy="248212"/>
          </a:xfrm>
          <a:prstGeom prst="roundRect">
            <a:avLst/>
          </a:prstGeom>
          <a:gradFill rotWithShape="1">
            <a:gsLst>
              <a:gs pos="0">
                <a:srgbClr val="ED7D31">
                  <a:lumMod val="110000"/>
                  <a:satMod val="105000"/>
                  <a:tint val="67000"/>
                </a:srgbClr>
              </a:gs>
              <a:gs pos="50000">
                <a:srgbClr val="ED7D31">
                  <a:lumMod val="105000"/>
                  <a:satMod val="103000"/>
                  <a:tint val="73000"/>
                </a:srgbClr>
              </a:gs>
              <a:gs pos="100000">
                <a:srgbClr val="ED7D31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Instance A1</a:t>
            </a:r>
          </a:p>
        </p:txBody>
      </p:sp>
      <p:sp>
        <p:nvSpPr>
          <p:cNvPr id="328" name="Rounded Rectangle 22"/>
          <p:cNvSpPr/>
          <p:nvPr/>
        </p:nvSpPr>
        <p:spPr>
          <a:xfrm>
            <a:off x="2724460" y="2888393"/>
            <a:ext cx="1431650" cy="248212"/>
          </a:xfrm>
          <a:prstGeom prst="roundRect">
            <a:avLst/>
          </a:prstGeom>
          <a:ln/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DE" kern="0" dirty="0">
                <a:solidFill>
                  <a:sysClr val="windowText" lastClr="000000"/>
                </a:solidFill>
                <a:latin typeface="Calibri"/>
                <a:cs typeface="+mn-cs"/>
              </a:rPr>
              <a:t>Instance </a:t>
            </a:r>
            <a:r>
              <a:rPr lang="de-DE" kern="0" dirty="0">
                <a:solidFill>
                  <a:sysClr val="windowText" lastClr="000000"/>
                </a:solidFill>
                <a:latin typeface="Calibri"/>
                <a:cs typeface="+mn-cs"/>
              </a:rPr>
              <a:t>A3</a:t>
            </a:r>
            <a:endParaRPr lang="de-DE" kern="0" dirty="0">
              <a:solidFill>
                <a:sysClr val="windowText" lastClr="000000"/>
              </a:solidFill>
              <a:latin typeface="Calibri"/>
              <a:cs typeface="+mn-cs"/>
            </a:endParaRPr>
          </a:p>
        </p:txBody>
      </p:sp>
      <p:sp>
        <p:nvSpPr>
          <p:cNvPr id="329" name="Rounded Rectangle 22"/>
          <p:cNvSpPr/>
          <p:nvPr/>
        </p:nvSpPr>
        <p:spPr>
          <a:xfrm>
            <a:off x="2724978" y="3222634"/>
            <a:ext cx="1431650" cy="248212"/>
          </a:xfrm>
          <a:prstGeom prst="roundRect">
            <a:avLst/>
          </a:prstGeom>
          <a:ln/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DE" kern="0" dirty="0">
                <a:solidFill>
                  <a:sysClr val="windowText" lastClr="000000"/>
                </a:solidFill>
                <a:latin typeface="Calibri"/>
                <a:cs typeface="+mn-cs"/>
              </a:rPr>
              <a:t>Instance A4</a:t>
            </a:r>
          </a:p>
        </p:txBody>
      </p:sp>
      <p:sp>
        <p:nvSpPr>
          <p:cNvPr id="330" name="Rounded Rectangle 22"/>
          <p:cNvSpPr/>
          <p:nvPr/>
        </p:nvSpPr>
        <p:spPr>
          <a:xfrm>
            <a:off x="2724978" y="3560770"/>
            <a:ext cx="1431650" cy="248212"/>
          </a:xfrm>
          <a:prstGeom prst="roundRect">
            <a:avLst/>
          </a:prstGeom>
          <a:ln/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DE" kern="0" dirty="0">
                <a:solidFill>
                  <a:sysClr val="windowText" lastClr="000000"/>
                </a:solidFill>
                <a:latin typeface="Calibri"/>
                <a:cs typeface="+mn-cs"/>
              </a:rPr>
              <a:t>Instance A5</a:t>
            </a:r>
          </a:p>
        </p:txBody>
      </p:sp>
      <p:sp>
        <p:nvSpPr>
          <p:cNvPr id="331" name="Rounded Rectangle 22"/>
          <p:cNvSpPr/>
          <p:nvPr/>
        </p:nvSpPr>
        <p:spPr>
          <a:xfrm>
            <a:off x="2724460" y="3914928"/>
            <a:ext cx="1431650" cy="248212"/>
          </a:xfrm>
          <a:prstGeom prst="roundRect">
            <a:avLst/>
          </a:prstGeom>
          <a:gradFill rotWithShape="1">
            <a:gsLst>
              <a:gs pos="0">
                <a:srgbClr val="ED7D31">
                  <a:lumMod val="110000"/>
                  <a:satMod val="105000"/>
                  <a:tint val="67000"/>
                </a:srgbClr>
              </a:gs>
              <a:gs pos="50000">
                <a:srgbClr val="ED7D31">
                  <a:lumMod val="105000"/>
                  <a:satMod val="103000"/>
                  <a:tint val="73000"/>
                </a:srgbClr>
              </a:gs>
              <a:gs pos="100000">
                <a:srgbClr val="ED7D31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Instance </a:t>
            </a: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A6</a:t>
            </a: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2" name="Rounded Rectangle 22"/>
          <p:cNvSpPr/>
          <p:nvPr/>
        </p:nvSpPr>
        <p:spPr>
          <a:xfrm>
            <a:off x="2724460" y="4245783"/>
            <a:ext cx="1431650" cy="248212"/>
          </a:xfrm>
          <a:prstGeom prst="roundRect">
            <a:avLst/>
          </a:prstGeom>
          <a:gradFill rotWithShape="1">
            <a:gsLst>
              <a:gs pos="0">
                <a:srgbClr val="ED7D31">
                  <a:lumMod val="110000"/>
                  <a:satMod val="105000"/>
                  <a:tint val="67000"/>
                </a:srgbClr>
              </a:gs>
              <a:gs pos="50000">
                <a:srgbClr val="ED7D31">
                  <a:lumMod val="105000"/>
                  <a:satMod val="103000"/>
                  <a:tint val="73000"/>
                </a:srgbClr>
              </a:gs>
              <a:gs pos="100000">
                <a:srgbClr val="ED7D31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Instance </a:t>
            </a: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A7</a:t>
            </a: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3" name="Rounded Rectangle 22"/>
          <p:cNvSpPr/>
          <p:nvPr/>
        </p:nvSpPr>
        <p:spPr>
          <a:xfrm>
            <a:off x="2724460" y="4571616"/>
            <a:ext cx="1431650" cy="248212"/>
          </a:xfrm>
          <a:prstGeom prst="roundRect">
            <a:avLst/>
          </a:prstGeom>
          <a:ln/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de-DE" kern="0" dirty="0">
                <a:solidFill>
                  <a:sysClr val="windowText" lastClr="000000"/>
                </a:solidFill>
                <a:latin typeface="Calibri"/>
                <a:cs typeface="+mn-cs"/>
              </a:rPr>
              <a:t>Instance A8</a:t>
            </a:r>
          </a:p>
        </p:txBody>
      </p:sp>
      <p:sp>
        <p:nvSpPr>
          <p:cNvPr id="364" name="Rechteck 363"/>
          <p:cNvSpPr/>
          <p:nvPr/>
        </p:nvSpPr>
        <p:spPr>
          <a:xfrm>
            <a:off x="4262473" y="1877062"/>
            <a:ext cx="128187" cy="3028223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rgbClr val="A5A5A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5" name="Abgerundetes Rechteck 364"/>
          <p:cNvSpPr/>
          <p:nvPr/>
        </p:nvSpPr>
        <p:spPr>
          <a:xfrm>
            <a:off x="4271019" y="1899290"/>
            <a:ext cx="108000" cy="1262953"/>
          </a:xfrm>
          <a:prstGeom prst="roundRect">
            <a:avLst/>
          </a:prstGeom>
          <a:solidFill>
            <a:sysClr val="window" lastClr="FFFFFF">
              <a:lumMod val="75000"/>
            </a:sysClr>
          </a:solidFill>
          <a:ln w="12700" cap="flat" cmpd="sng" algn="ctr">
            <a:solidFill>
              <a:sysClr val="window" lastClr="FFFFFF">
                <a:lumMod val="65000"/>
              </a:sys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67" name="Group 99"/>
          <p:cNvGrpSpPr/>
          <p:nvPr/>
        </p:nvGrpSpPr>
        <p:grpSpPr>
          <a:xfrm flipH="1">
            <a:off x="2747941" y="1968836"/>
            <a:ext cx="159824" cy="121070"/>
            <a:chOff x="4572000" y="3719170"/>
            <a:chExt cx="357076" cy="20436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8" name="Can 100"/>
            <p:cNvSpPr/>
            <p:nvPr/>
          </p:nvSpPr>
          <p:spPr>
            <a:xfrm>
              <a:off x="4712416" y="3851523"/>
              <a:ext cx="79209" cy="72008"/>
            </a:xfrm>
            <a:prstGeom prst="can">
              <a:avLst/>
            </a:prstGeom>
            <a:solidFill>
              <a:sysClr val="window" lastClr="FFFFFF"/>
            </a:solidFill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9" name="Shape 101"/>
            <p:cNvSpPr/>
            <p:nvPr/>
          </p:nvSpPr>
          <p:spPr>
            <a:xfrm>
              <a:off x="4572000" y="3719170"/>
              <a:ext cx="357076" cy="148228"/>
            </a:xfrm>
            <a:prstGeom prst="funnel">
              <a:avLst/>
            </a:prstGeom>
            <a:solidFill>
              <a:sysClr val="window" lastClr="FFFFFF"/>
            </a:solidFill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sp>
      </p:grpSp>
      <p:grpSp>
        <p:nvGrpSpPr>
          <p:cNvPr id="2" name="Gruppieren 1"/>
          <p:cNvGrpSpPr/>
          <p:nvPr/>
        </p:nvGrpSpPr>
        <p:grpSpPr>
          <a:xfrm>
            <a:off x="-396552" y="2107560"/>
            <a:ext cx="3382585" cy="2329531"/>
            <a:chOff x="1605264" y="1747541"/>
            <a:chExt cx="5703040" cy="2329531"/>
          </a:xfrm>
          <a:scene3d>
            <a:camera prst="isometricRightUp"/>
            <a:lightRig rig="threePt" dir="t"/>
          </a:scene3d>
        </p:grpSpPr>
        <p:cxnSp>
          <p:nvCxnSpPr>
            <p:cNvPr id="66" name="Straight Connector 5"/>
            <p:cNvCxnSpPr>
              <a:stCxn id="71" idx="2"/>
              <a:endCxn id="99" idx="0"/>
            </p:cNvCxnSpPr>
            <p:nvPr/>
          </p:nvCxnSpPr>
          <p:spPr>
            <a:xfrm flipH="1">
              <a:off x="2577374" y="2559373"/>
              <a:ext cx="1775868" cy="657280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70" name="Straight Connector 8"/>
            <p:cNvCxnSpPr>
              <a:stCxn id="71" idx="2"/>
              <a:endCxn id="87" idx="0"/>
            </p:cNvCxnSpPr>
            <p:nvPr/>
          </p:nvCxnSpPr>
          <p:spPr>
            <a:xfrm>
              <a:off x="4353242" y="2559373"/>
              <a:ext cx="1982954" cy="703677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sp>
          <p:nvSpPr>
            <p:cNvPr id="71" name="Rechteck 1"/>
            <p:cNvSpPr/>
            <p:nvPr/>
          </p:nvSpPr>
          <p:spPr>
            <a:xfrm>
              <a:off x="3381134" y="1756817"/>
              <a:ext cx="1944216" cy="802556"/>
            </a:xfrm>
            <a:prstGeom prst="rect">
              <a:avLst/>
            </a:prstGeom>
            <a:gradFill rotWithShape="1">
              <a:gsLst>
                <a:gs pos="0">
                  <a:srgbClr val="5B9BD5">
                    <a:lumMod val="20000"/>
                    <a:lumOff val="80000"/>
                  </a:srgbClr>
                </a:gs>
                <a:gs pos="35000">
                  <a:srgbClr val="5B9BD5">
                    <a:lumMod val="20000"/>
                    <a:lumOff val="80000"/>
                  </a:srgbClr>
                </a:gs>
                <a:gs pos="100000">
                  <a:sysClr val="window" lastClr="FFFFFF"/>
                </a:gs>
              </a:gsLst>
              <a:lin ang="5400000" scaled="0"/>
            </a:gra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72" name="Gerade Verbindung 2"/>
            <p:cNvCxnSpPr/>
            <p:nvPr/>
          </p:nvCxnSpPr>
          <p:spPr>
            <a:xfrm>
              <a:off x="3381134" y="2035572"/>
              <a:ext cx="1944216" cy="0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73" name="Textfeld 3"/>
            <p:cNvSpPr txBox="1"/>
            <p:nvPr/>
          </p:nvSpPr>
          <p:spPr>
            <a:xfrm>
              <a:off x="3381134" y="2049190"/>
              <a:ext cx="1440234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Attribute  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</a:t>
              </a:r>
              <a:r>
                <a:rPr kumimoji="0" lang="de-DE" sz="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String [1,1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]</a:t>
              </a:r>
              <a:endPara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74" name="Textfeld 8"/>
            <p:cNvSpPr txBox="1"/>
            <p:nvPr/>
          </p:nvSpPr>
          <p:spPr>
            <a:xfrm>
              <a:off x="3381208" y="2201590"/>
              <a:ext cx="1440234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Infrastructure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</a:rPr>
                <a:t> 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 </a:t>
              </a:r>
              <a:r>
                <a:rPr kumimoji="0" lang="de-DE" sz="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Relationship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[1,*]</a:t>
              </a:r>
              <a:endPara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75" name="Textfeld 11"/>
            <p:cNvSpPr txBox="1"/>
            <p:nvPr/>
          </p:nvSpPr>
          <p:spPr>
            <a:xfrm>
              <a:off x="3381134" y="1747541"/>
              <a:ext cx="1944216" cy="307777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&lt;</a:t>
              </a:r>
              <a:r>
                <a:rPr kumimoji="0" lang="de-DE" sz="600" b="1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Application</a:t>
              </a:r>
              <a:r>
                <a:rPr kumimoji="0" lang="de-DE" sz="6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de-DE" sz="600" b="1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Component</a:t>
              </a:r>
              <a:r>
                <a:rPr kumimoji="0" lang="de-DE" sz="6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&gt;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Concept</a:t>
              </a:r>
              <a:r>
                <a:rPr kumimoji="0" lang="de-DE" sz="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de-DE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 (50)</a:t>
              </a:r>
              <a:endPara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6" name="Ellipse 12"/>
            <p:cNvSpPr/>
            <p:nvPr/>
          </p:nvSpPr>
          <p:spPr>
            <a:xfrm>
              <a:off x="5175058" y="2084826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7" name="Ellipse 13"/>
            <p:cNvSpPr/>
            <p:nvPr/>
          </p:nvSpPr>
          <p:spPr>
            <a:xfrm>
              <a:off x="5170103" y="2269698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8" name="Group 28"/>
            <p:cNvGrpSpPr/>
            <p:nvPr/>
          </p:nvGrpSpPr>
          <p:grpSpPr>
            <a:xfrm flipH="1">
              <a:off x="5101496" y="1834316"/>
              <a:ext cx="159824" cy="121070"/>
              <a:chOff x="4572000" y="3719170"/>
              <a:chExt cx="357076" cy="204361"/>
            </a:xfrm>
            <a:solidFill>
              <a:srgbClr val="ED7D31">
                <a:lumMod val="60000"/>
                <a:lumOff val="40000"/>
              </a:srgb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79" name="Can 27"/>
              <p:cNvSpPr/>
              <p:nvPr/>
            </p:nvSpPr>
            <p:spPr>
              <a:xfrm>
                <a:off x="4712416" y="3851523"/>
                <a:ext cx="79209" cy="72008"/>
              </a:xfrm>
              <a:prstGeom prst="can">
                <a:avLst/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80" name="Shape 26"/>
              <p:cNvSpPr/>
              <p:nvPr/>
            </p:nvSpPr>
            <p:spPr>
              <a:xfrm>
                <a:off x="4572000" y="3719170"/>
                <a:ext cx="357076" cy="148228"/>
              </a:xfrm>
              <a:prstGeom prst="funnel">
                <a:avLst/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sp>
        </p:grpSp>
        <p:sp>
          <p:nvSpPr>
            <p:cNvPr id="81" name="Rectangle 74"/>
            <p:cNvSpPr/>
            <p:nvPr/>
          </p:nvSpPr>
          <p:spPr>
            <a:xfrm>
              <a:off x="3971760" y="2509839"/>
              <a:ext cx="1347241" cy="54000"/>
            </a:xfrm>
            <a:prstGeom prst="rect">
              <a:avLst/>
            </a:prstGeom>
            <a:solidFill>
              <a:srgbClr val="92D05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80</a:t>
              </a:r>
            </a:p>
          </p:txBody>
        </p:sp>
        <p:sp>
          <p:nvSpPr>
            <p:cNvPr id="82" name="Rectangle 73"/>
            <p:cNvSpPr/>
            <p:nvPr/>
          </p:nvSpPr>
          <p:spPr>
            <a:xfrm flipH="1">
              <a:off x="3381290" y="2509839"/>
              <a:ext cx="590469" cy="54000"/>
            </a:xfrm>
            <a:prstGeom prst="rect">
              <a:avLst/>
            </a:prstGeom>
            <a:solidFill>
              <a:srgbClr val="FF000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20</a:t>
              </a:r>
              <a:endPara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3" name="Rechteck 1"/>
            <p:cNvSpPr/>
            <p:nvPr/>
          </p:nvSpPr>
          <p:spPr>
            <a:xfrm>
              <a:off x="5364088" y="3272326"/>
              <a:ext cx="1944216" cy="802556"/>
            </a:xfrm>
            <a:prstGeom prst="rect">
              <a:avLst/>
            </a:prstGeom>
            <a:gradFill rotWithShape="1">
              <a:gsLst>
                <a:gs pos="0">
                  <a:srgbClr val="5B9BD5">
                    <a:lumMod val="20000"/>
                    <a:lumOff val="80000"/>
                  </a:srgbClr>
                </a:gs>
                <a:gs pos="35000">
                  <a:srgbClr val="5B9BD5">
                    <a:lumMod val="20000"/>
                    <a:lumOff val="80000"/>
                  </a:srgbClr>
                </a:gs>
                <a:gs pos="100000">
                  <a:sysClr val="window" lastClr="FFFFFF"/>
                </a:gs>
              </a:gsLst>
              <a:lin ang="5400000" scaled="0"/>
            </a:gra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84" name="Gerade Verbindung 2"/>
            <p:cNvCxnSpPr/>
            <p:nvPr/>
          </p:nvCxnSpPr>
          <p:spPr>
            <a:xfrm>
              <a:off x="5364088" y="3551081"/>
              <a:ext cx="1944216" cy="0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85" name="Textfeld 3"/>
            <p:cNvSpPr txBox="1"/>
            <p:nvPr/>
          </p:nvSpPr>
          <p:spPr>
            <a:xfrm>
              <a:off x="5364088" y="3564699"/>
              <a:ext cx="1440234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Attribute  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</a:t>
              </a:r>
              <a:r>
                <a:rPr kumimoji="0" lang="de-DE" sz="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String [1,1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]</a:t>
              </a:r>
              <a:endPara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86" name="Textfeld 8"/>
            <p:cNvSpPr txBox="1"/>
            <p:nvPr/>
          </p:nvSpPr>
          <p:spPr>
            <a:xfrm>
              <a:off x="5364162" y="3717099"/>
              <a:ext cx="1440234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Infrastructure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</a:rPr>
                <a:t> 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 </a:t>
              </a:r>
              <a:r>
                <a:rPr kumimoji="0" lang="de-DE" sz="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Relationship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[1,*]</a:t>
              </a:r>
              <a:endPara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87" name="Textfeld 11"/>
            <p:cNvSpPr txBox="1"/>
            <p:nvPr/>
          </p:nvSpPr>
          <p:spPr>
            <a:xfrm>
              <a:off x="5364088" y="3263050"/>
              <a:ext cx="1944216" cy="307777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&lt;</a:t>
              </a:r>
              <a:r>
                <a:rPr lang="de-DE" sz="600" b="1" kern="0" dirty="0" err="1" smtClean="0">
                  <a:solidFill>
                    <a:sysClr val="windowText" lastClr="000000"/>
                  </a:solidFill>
                </a:rPr>
                <a:t>infrastructure</a:t>
              </a:r>
              <a:r>
                <a:rPr kumimoji="0" lang="de-DE" sz="6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&gt;</a:t>
              </a:r>
              <a:endParaRPr kumimoji="0" lang="de-DE" sz="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Concept</a:t>
              </a:r>
              <a:r>
                <a:rPr kumimoji="0" lang="de-DE" sz="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de-DE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 (50)</a:t>
              </a:r>
              <a:endPara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8" name="Ellipse 12"/>
            <p:cNvSpPr/>
            <p:nvPr/>
          </p:nvSpPr>
          <p:spPr>
            <a:xfrm>
              <a:off x="7158012" y="3600335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9" name="Ellipse 13"/>
            <p:cNvSpPr/>
            <p:nvPr/>
          </p:nvSpPr>
          <p:spPr>
            <a:xfrm>
              <a:off x="7158012" y="3759085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90" name="Group 84"/>
            <p:cNvGrpSpPr/>
            <p:nvPr/>
          </p:nvGrpSpPr>
          <p:grpSpPr>
            <a:xfrm flipH="1">
              <a:off x="7084450" y="3349825"/>
              <a:ext cx="159824" cy="121070"/>
              <a:chOff x="4572000" y="3719170"/>
              <a:chExt cx="357076" cy="204361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91" name="Can 85"/>
              <p:cNvSpPr/>
              <p:nvPr/>
            </p:nvSpPr>
            <p:spPr>
              <a:xfrm>
                <a:off x="4712416" y="3851523"/>
                <a:ext cx="79209" cy="72008"/>
              </a:xfrm>
              <a:prstGeom prst="can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2" name="Shape 86"/>
              <p:cNvSpPr/>
              <p:nvPr/>
            </p:nvSpPr>
            <p:spPr>
              <a:xfrm>
                <a:off x="4572000" y="3719170"/>
                <a:ext cx="357076" cy="148228"/>
              </a:xfrm>
              <a:prstGeom prst="funnel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sp>
        </p:grpSp>
        <p:sp>
          <p:nvSpPr>
            <p:cNvPr id="93" name="Rectangle 88"/>
            <p:cNvSpPr/>
            <p:nvPr/>
          </p:nvSpPr>
          <p:spPr>
            <a:xfrm>
              <a:off x="5954714" y="4023072"/>
              <a:ext cx="1347241" cy="54000"/>
            </a:xfrm>
            <a:prstGeom prst="rect">
              <a:avLst/>
            </a:prstGeom>
            <a:solidFill>
              <a:srgbClr val="92D05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80</a:t>
              </a:r>
            </a:p>
          </p:txBody>
        </p:sp>
        <p:sp>
          <p:nvSpPr>
            <p:cNvPr id="94" name="Rectangle 89"/>
            <p:cNvSpPr/>
            <p:nvPr/>
          </p:nvSpPr>
          <p:spPr>
            <a:xfrm flipH="1">
              <a:off x="5364244" y="4023072"/>
              <a:ext cx="590469" cy="54000"/>
            </a:xfrm>
            <a:prstGeom prst="rect">
              <a:avLst/>
            </a:prstGeom>
            <a:solidFill>
              <a:srgbClr val="FF000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20</a:t>
              </a:r>
              <a:endPara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5" name="Rechteck 1"/>
            <p:cNvSpPr/>
            <p:nvPr/>
          </p:nvSpPr>
          <p:spPr>
            <a:xfrm>
              <a:off x="1605266" y="3225929"/>
              <a:ext cx="1944216" cy="802556"/>
            </a:xfrm>
            <a:prstGeom prst="rect">
              <a:avLst/>
            </a:prstGeom>
            <a:gradFill rotWithShape="1">
              <a:gsLst>
                <a:gs pos="0">
                  <a:srgbClr val="5B9BD5">
                    <a:lumMod val="20000"/>
                    <a:lumOff val="80000"/>
                  </a:srgbClr>
                </a:gs>
                <a:gs pos="35000">
                  <a:srgbClr val="5B9BD5">
                    <a:lumMod val="20000"/>
                    <a:lumOff val="80000"/>
                  </a:srgbClr>
                </a:gs>
                <a:gs pos="100000">
                  <a:sysClr val="window" lastClr="FFFFFF"/>
                </a:gs>
              </a:gsLst>
              <a:lin ang="5400000" scaled="0"/>
            </a:gra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96" name="Gerade Verbindung 2"/>
            <p:cNvCxnSpPr/>
            <p:nvPr/>
          </p:nvCxnSpPr>
          <p:spPr>
            <a:xfrm>
              <a:off x="1605266" y="3504684"/>
              <a:ext cx="1944216" cy="0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97" name="Textfeld 3"/>
            <p:cNvSpPr txBox="1"/>
            <p:nvPr/>
          </p:nvSpPr>
          <p:spPr>
            <a:xfrm>
              <a:off x="1605266" y="3518302"/>
              <a:ext cx="1440234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Attribute  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</a:t>
              </a:r>
              <a:r>
                <a:rPr kumimoji="0" lang="de-DE" sz="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String [1,1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]</a:t>
              </a:r>
              <a:endPara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98" name="Textfeld 8"/>
            <p:cNvSpPr txBox="1"/>
            <p:nvPr/>
          </p:nvSpPr>
          <p:spPr>
            <a:xfrm>
              <a:off x="1605340" y="3670702"/>
              <a:ext cx="1440234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Infrastructure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</a:rPr>
                <a:t> 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 </a:t>
              </a:r>
              <a:r>
                <a:rPr kumimoji="0" lang="de-DE" sz="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Relationship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[1,*]</a:t>
              </a:r>
              <a:endPara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99" name="Textfeld 11"/>
            <p:cNvSpPr txBox="1"/>
            <p:nvPr/>
          </p:nvSpPr>
          <p:spPr>
            <a:xfrm>
              <a:off x="1605266" y="3216653"/>
              <a:ext cx="1944216" cy="307777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600" b="1" kern="0" dirty="0" smtClean="0">
                  <a:solidFill>
                    <a:sysClr val="windowText" lastClr="000000"/>
                  </a:solidFill>
                </a:rPr>
                <a:t>&lt;Infrastructure&gt;</a:t>
              </a:r>
              <a:endParaRPr lang="de-DE" sz="600" b="1" kern="0" dirty="0">
                <a:solidFill>
                  <a:sysClr val="windowText" lastClr="000000"/>
                </a:solidFill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Concept</a:t>
              </a:r>
              <a:r>
                <a:rPr kumimoji="0" lang="de-DE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B (50)</a:t>
              </a:r>
              <a:endPara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0" name="Ellipse 12"/>
            <p:cNvSpPr/>
            <p:nvPr/>
          </p:nvSpPr>
          <p:spPr>
            <a:xfrm>
              <a:off x="3399190" y="3553938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1" name="Ellipse 13"/>
            <p:cNvSpPr/>
            <p:nvPr/>
          </p:nvSpPr>
          <p:spPr>
            <a:xfrm>
              <a:off x="3399190" y="3712688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102" name="Group 99"/>
            <p:cNvGrpSpPr/>
            <p:nvPr/>
          </p:nvGrpSpPr>
          <p:grpSpPr>
            <a:xfrm flipH="1">
              <a:off x="3325628" y="3303428"/>
              <a:ext cx="159824" cy="121070"/>
              <a:chOff x="4572000" y="3719170"/>
              <a:chExt cx="357076" cy="204361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103" name="Can 100"/>
              <p:cNvSpPr/>
              <p:nvPr/>
            </p:nvSpPr>
            <p:spPr>
              <a:xfrm>
                <a:off x="4712416" y="3851523"/>
                <a:ext cx="79209" cy="72008"/>
              </a:xfrm>
              <a:prstGeom prst="can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4" name="Shape 101"/>
              <p:cNvSpPr/>
              <p:nvPr/>
            </p:nvSpPr>
            <p:spPr>
              <a:xfrm>
                <a:off x="4572000" y="3719170"/>
                <a:ext cx="357076" cy="148228"/>
              </a:xfrm>
              <a:prstGeom prst="funnel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sp>
        </p:grpSp>
        <p:sp>
          <p:nvSpPr>
            <p:cNvPr id="105" name="Rectangle 103"/>
            <p:cNvSpPr/>
            <p:nvPr/>
          </p:nvSpPr>
          <p:spPr>
            <a:xfrm>
              <a:off x="2195892" y="3976675"/>
              <a:ext cx="1347241" cy="54000"/>
            </a:xfrm>
            <a:prstGeom prst="rect">
              <a:avLst/>
            </a:prstGeom>
            <a:solidFill>
              <a:srgbClr val="92D05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80</a:t>
              </a:r>
            </a:p>
          </p:txBody>
        </p:sp>
        <p:sp>
          <p:nvSpPr>
            <p:cNvPr id="106" name="Rectangle 73"/>
            <p:cNvSpPr/>
            <p:nvPr/>
          </p:nvSpPr>
          <p:spPr>
            <a:xfrm flipH="1">
              <a:off x="1605264" y="3976675"/>
              <a:ext cx="590469" cy="54831"/>
            </a:xfrm>
            <a:prstGeom prst="rect">
              <a:avLst/>
            </a:prstGeom>
            <a:solidFill>
              <a:srgbClr val="FF000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20</a:t>
              </a:r>
              <a:endPara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3" name="Rechteck 2"/>
          <p:cNvSpPr/>
          <p:nvPr/>
        </p:nvSpPr>
        <p:spPr bwMode="auto">
          <a:xfrm>
            <a:off x="2986033" y="1899290"/>
            <a:ext cx="1170595" cy="208270"/>
          </a:xfrm>
          <a:prstGeom prst="rect">
            <a:avLst/>
          </a:prstGeom>
          <a:ln>
            <a:headEnd type="none" w="med" len="med"/>
            <a:tailEnd type="none" w="med" len="med"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27547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/>
          <p:cNvSpPr>
            <a:spLocks noGrp="1"/>
          </p:cNvSpPr>
          <p:nvPr>
            <p:ph type="title"/>
          </p:nvPr>
        </p:nvSpPr>
        <p:spPr>
          <a:xfrm>
            <a:off x="250825" y="44450"/>
            <a:ext cx="7535863" cy="720725"/>
          </a:xfrm>
        </p:spPr>
        <p:txBody>
          <a:bodyPr/>
          <a:lstStyle/>
          <a:p>
            <a:r>
              <a:rPr lang="en-US" dirty="0" smtClean="0"/>
              <a:t>Approach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sebis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Bachelor’s Thesis kick-off presentation, 08.07.2013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28D3A-E14B-4007-9B43-68BF22FA90C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17" name="Inhaltsplatzhalter 2"/>
          <p:cNvSpPr>
            <a:spLocks noGrp="1"/>
          </p:cNvSpPr>
          <p:nvPr>
            <p:ph idx="1"/>
          </p:nvPr>
        </p:nvSpPr>
        <p:spPr>
          <a:xfrm>
            <a:off x="250825" y="981075"/>
            <a:ext cx="8642350" cy="5400675"/>
          </a:xfrm>
        </p:spPr>
        <p:txBody>
          <a:bodyPr/>
          <a:lstStyle/>
          <a:p>
            <a:pPr lvl="1"/>
            <a:r>
              <a:rPr lang="en-US" dirty="0" smtClean="0"/>
              <a:t>Mock-ups</a:t>
            </a:r>
          </a:p>
        </p:txBody>
      </p:sp>
      <p:sp>
        <p:nvSpPr>
          <p:cNvPr id="322" name="Rectangle 46"/>
          <p:cNvSpPr/>
          <p:nvPr/>
        </p:nvSpPr>
        <p:spPr>
          <a:xfrm>
            <a:off x="2627784" y="1873652"/>
            <a:ext cx="1754437" cy="3031634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3175" cap="flat" cmpd="sng" algn="ctr">
            <a:solidFill>
              <a:sysClr val="windowText" lastClr="000000">
                <a:shade val="50000"/>
              </a:sys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323" name="Group 131"/>
          <p:cNvGrpSpPr/>
          <p:nvPr/>
        </p:nvGrpSpPr>
        <p:grpSpPr>
          <a:xfrm flipH="1">
            <a:off x="2739501" y="1965056"/>
            <a:ext cx="159824" cy="121070"/>
            <a:chOff x="4572000" y="3719170"/>
            <a:chExt cx="357076" cy="204361"/>
          </a:xfrm>
          <a:solidFill>
            <a:srgbClr val="ED7D31">
              <a:lumMod val="60000"/>
              <a:lumOff val="40000"/>
            </a:srgb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24" name="Can 132"/>
            <p:cNvSpPr/>
            <p:nvPr/>
          </p:nvSpPr>
          <p:spPr>
            <a:xfrm>
              <a:off x="4712416" y="3851523"/>
              <a:ext cx="79209" cy="72008"/>
            </a:xfrm>
            <a:prstGeom prst="can">
              <a:avLst/>
            </a:prstGeom>
            <a:grp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5" name="Shape 133"/>
            <p:cNvSpPr/>
            <p:nvPr/>
          </p:nvSpPr>
          <p:spPr>
            <a:xfrm>
              <a:off x="4572000" y="3719170"/>
              <a:ext cx="357076" cy="148228"/>
            </a:xfrm>
            <a:prstGeom prst="funnel">
              <a:avLst/>
            </a:prstGeom>
            <a:grp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sp>
      </p:grpSp>
      <p:sp>
        <p:nvSpPr>
          <p:cNvPr id="326" name="Rounded Rectangle 22"/>
          <p:cNvSpPr/>
          <p:nvPr/>
        </p:nvSpPr>
        <p:spPr>
          <a:xfrm>
            <a:off x="2716020" y="2542783"/>
            <a:ext cx="1431650" cy="248212"/>
          </a:xfrm>
          <a:prstGeom prst="roundRect">
            <a:avLst/>
          </a:prstGeom>
          <a:gradFill rotWithShape="1">
            <a:gsLst>
              <a:gs pos="0">
                <a:srgbClr val="ED7D31">
                  <a:lumMod val="110000"/>
                  <a:satMod val="105000"/>
                  <a:tint val="67000"/>
                </a:srgbClr>
              </a:gs>
              <a:gs pos="50000">
                <a:srgbClr val="ED7D31">
                  <a:lumMod val="105000"/>
                  <a:satMod val="103000"/>
                  <a:tint val="73000"/>
                </a:srgbClr>
              </a:gs>
              <a:gs pos="100000">
                <a:srgbClr val="ED7D31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Instance </a:t>
            </a: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A6</a:t>
            </a: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7" name="Rounded Rectangle 22"/>
          <p:cNvSpPr/>
          <p:nvPr/>
        </p:nvSpPr>
        <p:spPr>
          <a:xfrm>
            <a:off x="2716020" y="2182845"/>
            <a:ext cx="1431650" cy="248212"/>
          </a:xfrm>
          <a:prstGeom prst="roundRect">
            <a:avLst/>
          </a:prstGeom>
          <a:gradFill rotWithShape="1">
            <a:gsLst>
              <a:gs pos="0">
                <a:srgbClr val="ED7D31">
                  <a:lumMod val="110000"/>
                  <a:satMod val="105000"/>
                  <a:tint val="67000"/>
                </a:srgbClr>
              </a:gs>
              <a:gs pos="50000">
                <a:srgbClr val="ED7D31">
                  <a:lumMod val="105000"/>
                  <a:satMod val="103000"/>
                  <a:tint val="73000"/>
                </a:srgbClr>
              </a:gs>
              <a:gs pos="100000">
                <a:srgbClr val="ED7D31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Instance A1</a:t>
            </a:r>
          </a:p>
        </p:txBody>
      </p:sp>
      <p:sp>
        <p:nvSpPr>
          <p:cNvPr id="328" name="Rounded Rectangle 22"/>
          <p:cNvSpPr/>
          <p:nvPr/>
        </p:nvSpPr>
        <p:spPr>
          <a:xfrm>
            <a:off x="2716020" y="2888393"/>
            <a:ext cx="1431650" cy="248212"/>
          </a:xfrm>
          <a:prstGeom prst="roundRect">
            <a:avLst/>
          </a:prstGeom>
          <a:gradFill rotWithShape="1">
            <a:gsLst>
              <a:gs pos="0">
                <a:srgbClr val="ED7D31">
                  <a:lumMod val="110000"/>
                  <a:satMod val="105000"/>
                  <a:tint val="67000"/>
                </a:srgbClr>
              </a:gs>
              <a:gs pos="50000">
                <a:srgbClr val="ED7D31">
                  <a:lumMod val="105000"/>
                  <a:satMod val="103000"/>
                  <a:tint val="73000"/>
                </a:srgbClr>
              </a:gs>
              <a:gs pos="100000">
                <a:srgbClr val="ED7D31">
                  <a:lumMod val="105000"/>
                  <a:satMod val="109000"/>
                  <a:tint val="81000"/>
                </a:srgbClr>
              </a:gs>
            </a:gsLst>
            <a:lin ang="5400000" scaled="0"/>
          </a:gradFill>
          <a:ln w="6350" cap="flat" cmpd="sng" algn="ctr">
            <a:solidFill>
              <a:srgbClr val="ED7D3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Instance </a:t>
            </a:r>
            <a:r>
              <a:rPr kumimoji="0" lang="de-DE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A7</a:t>
            </a: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4" name="Rechteck 363"/>
          <p:cNvSpPr/>
          <p:nvPr/>
        </p:nvSpPr>
        <p:spPr>
          <a:xfrm>
            <a:off x="4254033" y="1877062"/>
            <a:ext cx="128187" cy="3028223"/>
          </a:xfrm>
          <a:prstGeom prst="rect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rgbClr val="A5A5A5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5" name="Abgerundetes Rechteck 364"/>
          <p:cNvSpPr/>
          <p:nvPr/>
        </p:nvSpPr>
        <p:spPr>
          <a:xfrm>
            <a:off x="4262579" y="1899290"/>
            <a:ext cx="108000" cy="1262953"/>
          </a:xfrm>
          <a:prstGeom prst="roundRect">
            <a:avLst/>
          </a:prstGeom>
          <a:solidFill>
            <a:sysClr val="window" lastClr="FFFFFF">
              <a:lumMod val="75000"/>
            </a:sysClr>
          </a:solidFill>
          <a:ln w="12700" cap="flat" cmpd="sng" algn="ctr">
            <a:solidFill>
              <a:sysClr val="window" lastClr="FFFFFF">
                <a:lumMod val="65000"/>
              </a:sys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62" name="Gruppieren 61"/>
          <p:cNvGrpSpPr/>
          <p:nvPr/>
        </p:nvGrpSpPr>
        <p:grpSpPr>
          <a:xfrm>
            <a:off x="-396552" y="2107560"/>
            <a:ext cx="3382585" cy="2329531"/>
            <a:chOff x="1605264" y="1747541"/>
            <a:chExt cx="5703040" cy="2329531"/>
          </a:xfrm>
          <a:scene3d>
            <a:camera prst="isometricRightUp"/>
            <a:lightRig rig="threePt" dir="t"/>
          </a:scene3d>
        </p:grpSpPr>
        <p:cxnSp>
          <p:nvCxnSpPr>
            <p:cNvPr id="63" name="Straight Connector 5"/>
            <p:cNvCxnSpPr>
              <a:stCxn id="65" idx="2"/>
              <a:endCxn id="89" idx="0"/>
            </p:cNvCxnSpPr>
            <p:nvPr/>
          </p:nvCxnSpPr>
          <p:spPr>
            <a:xfrm flipH="1">
              <a:off x="2577374" y="2559373"/>
              <a:ext cx="1775868" cy="657280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cxnSp>
          <p:nvCxnSpPr>
            <p:cNvPr id="64" name="Straight Connector 8"/>
            <p:cNvCxnSpPr>
              <a:stCxn id="65" idx="2"/>
              <a:endCxn id="79" idx="0"/>
            </p:cNvCxnSpPr>
            <p:nvPr/>
          </p:nvCxnSpPr>
          <p:spPr>
            <a:xfrm>
              <a:off x="4353242" y="2559373"/>
              <a:ext cx="1982954" cy="703677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headEnd type="none" w="med" len="med"/>
              <a:tailEnd type="arrow" w="med" len="med"/>
            </a:ln>
            <a:effectLst/>
          </p:spPr>
        </p:cxnSp>
        <p:sp>
          <p:nvSpPr>
            <p:cNvPr id="65" name="Rechteck 1"/>
            <p:cNvSpPr/>
            <p:nvPr/>
          </p:nvSpPr>
          <p:spPr>
            <a:xfrm>
              <a:off x="3381134" y="1756817"/>
              <a:ext cx="1944216" cy="802556"/>
            </a:xfrm>
            <a:prstGeom prst="rect">
              <a:avLst/>
            </a:prstGeom>
            <a:gradFill rotWithShape="1">
              <a:gsLst>
                <a:gs pos="0">
                  <a:srgbClr val="5B9BD5">
                    <a:lumMod val="20000"/>
                    <a:lumOff val="80000"/>
                  </a:srgbClr>
                </a:gs>
                <a:gs pos="35000">
                  <a:srgbClr val="5B9BD5">
                    <a:lumMod val="20000"/>
                    <a:lumOff val="80000"/>
                  </a:srgbClr>
                </a:gs>
                <a:gs pos="100000">
                  <a:sysClr val="window" lastClr="FFFFFF"/>
                </a:gs>
              </a:gsLst>
              <a:lin ang="5400000" scaled="0"/>
            </a:gra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66" name="Gerade Verbindung 2"/>
            <p:cNvCxnSpPr/>
            <p:nvPr/>
          </p:nvCxnSpPr>
          <p:spPr>
            <a:xfrm>
              <a:off x="3381134" y="2035572"/>
              <a:ext cx="1944216" cy="0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67" name="Textfeld 3"/>
            <p:cNvSpPr txBox="1"/>
            <p:nvPr/>
          </p:nvSpPr>
          <p:spPr>
            <a:xfrm>
              <a:off x="3381134" y="2049190"/>
              <a:ext cx="1440234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Attribute  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</a:t>
              </a:r>
              <a:r>
                <a:rPr kumimoji="0" lang="de-DE" sz="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String [1,1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]</a:t>
              </a:r>
              <a:endPara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Textfeld 8"/>
            <p:cNvSpPr txBox="1"/>
            <p:nvPr/>
          </p:nvSpPr>
          <p:spPr>
            <a:xfrm>
              <a:off x="3381208" y="2201590"/>
              <a:ext cx="1440234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Infrastructure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</a:rPr>
                <a:t> 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 </a:t>
              </a:r>
              <a:r>
                <a:rPr kumimoji="0" lang="de-DE" sz="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Relationship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[1,*]</a:t>
              </a:r>
              <a:endPara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Textfeld 11"/>
            <p:cNvSpPr txBox="1"/>
            <p:nvPr/>
          </p:nvSpPr>
          <p:spPr>
            <a:xfrm>
              <a:off x="3381134" y="1747541"/>
              <a:ext cx="1944216" cy="307777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&lt;</a:t>
              </a:r>
              <a:r>
                <a:rPr kumimoji="0" lang="de-DE" sz="600" b="1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Application</a:t>
              </a:r>
              <a:r>
                <a:rPr kumimoji="0" lang="de-DE" sz="6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de-DE" sz="600" b="1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Component</a:t>
              </a:r>
              <a:r>
                <a:rPr kumimoji="0" lang="de-DE" sz="6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&gt;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Concept</a:t>
              </a:r>
              <a:r>
                <a:rPr kumimoji="0" lang="de-DE" sz="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de-DE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 (50)</a:t>
              </a:r>
              <a:endPara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Ellipse 12"/>
            <p:cNvSpPr/>
            <p:nvPr/>
          </p:nvSpPr>
          <p:spPr>
            <a:xfrm>
              <a:off x="5175058" y="2084826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1" name="Ellipse 13"/>
            <p:cNvSpPr/>
            <p:nvPr/>
          </p:nvSpPr>
          <p:spPr>
            <a:xfrm>
              <a:off x="5170103" y="2269698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72" name="Group 28"/>
            <p:cNvGrpSpPr/>
            <p:nvPr/>
          </p:nvGrpSpPr>
          <p:grpSpPr>
            <a:xfrm flipH="1">
              <a:off x="5101496" y="1834316"/>
              <a:ext cx="159824" cy="121070"/>
              <a:chOff x="4572000" y="3719170"/>
              <a:chExt cx="357076" cy="204361"/>
            </a:xfrm>
            <a:solidFill>
              <a:srgbClr val="ED7D31">
                <a:lumMod val="60000"/>
                <a:lumOff val="40000"/>
              </a:srgb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99" name="Can 27"/>
              <p:cNvSpPr/>
              <p:nvPr/>
            </p:nvSpPr>
            <p:spPr>
              <a:xfrm>
                <a:off x="4712416" y="3851523"/>
                <a:ext cx="79209" cy="72008"/>
              </a:xfrm>
              <a:prstGeom prst="can">
                <a:avLst/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0" name="Shape 26"/>
              <p:cNvSpPr/>
              <p:nvPr/>
            </p:nvSpPr>
            <p:spPr>
              <a:xfrm>
                <a:off x="4572000" y="3719170"/>
                <a:ext cx="357076" cy="148228"/>
              </a:xfrm>
              <a:prstGeom prst="funnel">
                <a:avLst/>
              </a:prstGeom>
              <a:grpFill/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sp>
        </p:grpSp>
        <p:sp>
          <p:nvSpPr>
            <p:cNvPr id="73" name="Rectangle 74"/>
            <p:cNvSpPr/>
            <p:nvPr/>
          </p:nvSpPr>
          <p:spPr>
            <a:xfrm>
              <a:off x="3971760" y="2509839"/>
              <a:ext cx="1347241" cy="54000"/>
            </a:xfrm>
            <a:prstGeom prst="rect">
              <a:avLst/>
            </a:prstGeom>
            <a:solidFill>
              <a:srgbClr val="92D05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80</a:t>
              </a:r>
            </a:p>
          </p:txBody>
        </p:sp>
        <p:sp>
          <p:nvSpPr>
            <p:cNvPr id="74" name="Rectangle 73"/>
            <p:cNvSpPr/>
            <p:nvPr/>
          </p:nvSpPr>
          <p:spPr>
            <a:xfrm flipH="1">
              <a:off x="3381290" y="2509839"/>
              <a:ext cx="590469" cy="54000"/>
            </a:xfrm>
            <a:prstGeom prst="rect">
              <a:avLst/>
            </a:prstGeom>
            <a:solidFill>
              <a:srgbClr val="FF000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20</a:t>
              </a:r>
              <a:endPara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5" name="Rechteck 1"/>
            <p:cNvSpPr/>
            <p:nvPr/>
          </p:nvSpPr>
          <p:spPr>
            <a:xfrm>
              <a:off x="5364088" y="3272326"/>
              <a:ext cx="1944216" cy="802556"/>
            </a:xfrm>
            <a:prstGeom prst="rect">
              <a:avLst/>
            </a:prstGeom>
            <a:gradFill rotWithShape="1">
              <a:gsLst>
                <a:gs pos="0">
                  <a:srgbClr val="5B9BD5">
                    <a:lumMod val="20000"/>
                    <a:lumOff val="80000"/>
                  </a:srgbClr>
                </a:gs>
                <a:gs pos="35000">
                  <a:srgbClr val="5B9BD5">
                    <a:lumMod val="20000"/>
                    <a:lumOff val="80000"/>
                  </a:srgbClr>
                </a:gs>
                <a:gs pos="100000">
                  <a:sysClr val="window" lastClr="FFFFFF"/>
                </a:gs>
              </a:gsLst>
              <a:lin ang="5400000" scaled="0"/>
            </a:gra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76" name="Gerade Verbindung 2"/>
            <p:cNvCxnSpPr/>
            <p:nvPr/>
          </p:nvCxnSpPr>
          <p:spPr>
            <a:xfrm>
              <a:off x="5364088" y="3551081"/>
              <a:ext cx="1944216" cy="0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77" name="Textfeld 3"/>
            <p:cNvSpPr txBox="1"/>
            <p:nvPr/>
          </p:nvSpPr>
          <p:spPr>
            <a:xfrm>
              <a:off x="5364088" y="3564699"/>
              <a:ext cx="1440234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Attribute  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</a:t>
              </a:r>
              <a:r>
                <a:rPr kumimoji="0" lang="de-DE" sz="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String [1,1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]</a:t>
              </a:r>
              <a:endPara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78" name="Textfeld 8"/>
            <p:cNvSpPr txBox="1"/>
            <p:nvPr/>
          </p:nvSpPr>
          <p:spPr>
            <a:xfrm>
              <a:off x="5364162" y="3717099"/>
              <a:ext cx="1440234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Infrastructure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</a:rPr>
                <a:t> 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 </a:t>
              </a:r>
              <a:r>
                <a:rPr kumimoji="0" lang="de-DE" sz="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Relationship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[1,*]</a:t>
              </a:r>
              <a:endPara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79" name="Textfeld 11"/>
            <p:cNvSpPr txBox="1"/>
            <p:nvPr/>
          </p:nvSpPr>
          <p:spPr>
            <a:xfrm>
              <a:off x="5364088" y="3263050"/>
              <a:ext cx="1944216" cy="307777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&lt;</a:t>
              </a:r>
              <a:r>
                <a:rPr lang="de-DE" sz="600" b="1" kern="0" dirty="0" err="1" smtClean="0">
                  <a:solidFill>
                    <a:sysClr val="windowText" lastClr="000000"/>
                  </a:solidFill>
                </a:rPr>
                <a:t>infrastructure</a:t>
              </a:r>
              <a:r>
                <a:rPr kumimoji="0" lang="de-DE" sz="6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&gt;</a:t>
              </a:r>
              <a:endParaRPr kumimoji="0" lang="de-DE" sz="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Concept</a:t>
              </a:r>
              <a:r>
                <a:rPr kumimoji="0" lang="de-DE" sz="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de-DE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 (50)</a:t>
              </a:r>
              <a:endPara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0" name="Ellipse 12"/>
            <p:cNvSpPr/>
            <p:nvPr/>
          </p:nvSpPr>
          <p:spPr>
            <a:xfrm>
              <a:off x="7158012" y="3600335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1" name="Ellipse 13"/>
            <p:cNvSpPr/>
            <p:nvPr/>
          </p:nvSpPr>
          <p:spPr>
            <a:xfrm>
              <a:off x="7158012" y="3759085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82" name="Group 84"/>
            <p:cNvGrpSpPr/>
            <p:nvPr/>
          </p:nvGrpSpPr>
          <p:grpSpPr>
            <a:xfrm flipH="1">
              <a:off x="7084450" y="3349825"/>
              <a:ext cx="159824" cy="121070"/>
              <a:chOff x="4572000" y="3719170"/>
              <a:chExt cx="357076" cy="204361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97" name="Can 85"/>
              <p:cNvSpPr/>
              <p:nvPr/>
            </p:nvSpPr>
            <p:spPr>
              <a:xfrm>
                <a:off x="4712416" y="3851523"/>
                <a:ext cx="79209" cy="72008"/>
              </a:xfrm>
              <a:prstGeom prst="can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8" name="Shape 86"/>
              <p:cNvSpPr/>
              <p:nvPr/>
            </p:nvSpPr>
            <p:spPr>
              <a:xfrm>
                <a:off x="4572000" y="3719170"/>
                <a:ext cx="357076" cy="148228"/>
              </a:xfrm>
              <a:prstGeom prst="funnel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sp>
        </p:grpSp>
        <p:sp>
          <p:nvSpPr>
            <p:cNvPr id="83" name="Rectangle 88"/>
            <p:cNvSpPr/>
            <p:nvPr/>
          </p:nvSpPr>
          <p:spPr>
            <a:xfrm>
              <a:off x="5954714" y="4023072"/>
              <a:ext cx="1347241" cy="54000"/>
            </a:xfrm>
            <a:prstGeom prst="rect">
              <a:avLst/>
            </a:prstGeom>
            <a:solidFill>
              <a:srgbClr val="92D05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80</a:t>
              </a:r>
            </a:p>
          </p:txBody>
        </p:sp>
        <p:sp>
          <p:nvSpPr>
            <p:cNvPr id="84" name="Rectangle 89"/>
            <p:cNvSpPr/>
            <p:nvPr/>
          </p:nvSpPr>
          <p:spPr>
            <a:xfrm flipH="1">
              <a:off x="5364244" y="4023072"/>
              <a:ext cx="590469" cy="54000"/>
            </a:xfrm>
            <a:prstGeom prst="rect">
              <a:avLst/>
            </a:prstGeom>
            <a:solidFill>
              <a:srgbClr val="FF000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20</a:t>
              </a:r>
              <a:endPara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5" name="Rechteck 1"/>
            <p:cNvSpPr/>
            <p:nvPr/>
          </p:nvSpPr>
          <p:spPr>
            <a:xfrm>
              <a:off x="1605266" y="3225929"/>
              <a:ext cx="1944216" cy="802556"/>
            </a:xfrm>
            <a:prstGeom prst="rect">
              <a:avLst/>
            </a:prstGeom>
            <a:gradFill rotWithShape="1">
              <a:gsLst>
                <a:gs pos="0">
                  <a:srgbClr val="5B9BD5">
                    <a:lumMod val="20000"/>
                    <a:lumOff val="80000"/>
                  </a:srgbClr>
                </a:gs>
                <a:gs pos="35000">
                  <a:srgbClr val="5B9BD5">
                    <a:lumMod val="20000"/>
                    <a:lumOff val="80000"/>
                  </a:srgbClr>
                </a:gs>
                <a:gs pos="100000">
                  <a:sysClr val="window" lastClr="FFFFFF"/>
                </a:gs>
              </a:gsLst>
              <a:lin ang="5400000" scaled="0"/>
            </a:gra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86" name="Gerade Verbindung 2"/>
            <p:cNvCxnSpPr/>
            <p:nvPr/>
          </p:nvCxnSpPr>
          <p:spPr>
            <a:xfrm>
              <a:off x="1605266" y="3504684"/>
              <a:ext cx="1944216" cy="0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87" name="Textfeld 3"/>
            <p:cNvSpPr txBox="1"/>
            <p:nvPr/>
          </p:nvSpPr>
          <p:spPr>
            <a:xfrm>
              <a:off x="1605266" y="3518302"/>
              <a:ext cx="1440234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Attribute  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</a:t>
              </a:r>
              <a:r>
                <a:rPr kumimoji="0" lang="de-DE" sz="6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String [1,1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]</a:t>
              </a:r>
              <a:endPara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88" name="Textfeld 8"/>
            <p:cNvSpPr txBox="1"/>
            <p:nvPr/>
          </p:nvSpPr>
          <p:spPr>
            <a:xfrm>
              <a:off x="1605340" y="3670702"/>
              <a:ext cx="1440234" cy="1846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Infrastructure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</a:rPr>
                <a:t> 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(10): </a:t>
              </a:r>
              <a:r>
                <a:rPr kumimoji="0" lang="de-DE" sz="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Relationship</a:t>
              </a: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</a:rPr>
                <a:t> [1,*]</a:t>
              </a:r>
              <a:endPara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endParaRPr>
            </a:p>
          </p:txBody>
        </p:sp>
        <p:sp>
          <p:nvSpPr>
            <p:cNvPr id="89" name="Textfeld 11"/>
            <p:cNvSpPr txBox="1"/>
            <p:nvPr/>
          </p:nvSpPr>
          <p:spPr>
            <a:xfrm>
              <a:off x="1605266" y="3216653"/>
              <a:ext cx="1944216" cy="307777"/>
            </a:xfrm>
            <a:prstGeom prst="rect">
              <a:avLst/>
            </a:prstGeom>
            <a:noFill/>
            <a:ln w="12700"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600" b="1" kern="0" dirty="0" smtClean="0">
                  <a:solidFill>
                    <a:sysClr val="windowText" lastClr="000000"/>
                  </a:solidFill>
                </a:rPr>
                <a:t>&lt;Infrastructure&gt;</a:t>
              </a:r>
              <a:endParaRPr lang="de-DE" sz="600" b="1" kern="0" dirty="0">
                <a:solidFill>
                  <a:sysClr val="windowText" lastClr="000000"/>
                </a:solidFill>
              </a:endParaRP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800" b="0" i="0" u="none" strike="noStrike" kern="0" cap="none" spc="0" normalizeH="0" baseline="0" noProof="0" dirty="0" err="1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Concept</a:t>
              </a:r>
              <a:r>
                <a:rPr kumimoji="0" lang="de-DE" sz="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B (50)</a:t>
              </a:r>
              <a:endParaRPr kumimoji="0" lang="de-DE" sz="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0" name="Ellipse 12"/>
            <p:cNvSpPr/>
            <p:nvPr/>
          </p:nvSpPr>
          <p:spPr>
            <a:xfrm>
              <a:off x="3399190" y="3553938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1" name="Ellipse 13"/>
            <p:cNvSpPr/>
            <p:nvPr/>
          </p:nvSpPr>
          <p:spPr>
            <a:xfrm>
              <a:off x="3399190" y="3712688"/>
              <a:ext cx="108012" cy="108012"/>
            </a:xfrm>
            <a:prstGeom prst="ellipse">
              <a:avLst/>
            </a:prstGeom>
            <a:gradFill rotWithShape="1">
              <a:gsLst>
                <a:gs pos="0">
                  <a:srgbClr val="ED7D31">
                    <a:lumMod val="110000"/>
                    <a:satMod val="105000"/>
                    <a:tint val="67000"/>
                  </a:srgbClr>
                </a:gs>
                <a:gs pos="50000">
                  <a:srgbClr val="ED7D31">
                    <a:lumMod val="105000"/>
                    <a:satMod val="103000"/>
                    <a:tint val="73000"/>
                  </a:srgbClr>
                </a:gs>
                <a:gs pos="100000">
                  <a:srgbClr val="ED7D31">
                    <a:lumMod val="105000"/>
                    <a:satMod val="109000"/>
                    <a:tint val="81000"/>
                  </a:srgbClr>
                </a:gs>
              </a:gsLst>
              <a:lin ang="5400000" scaled="0"/>
            </a:gradFill>
            <a:ln w="63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900" b="0" i="0" u="none" strike="noStrike" kern="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!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92" name="Group 99"/>
            <p:cNvGrpSpPr/>
            <p:nvPr/>
          </p:nvGrpSpPr>
          <p:grpSpPr>
            <a:xfrm flipH="1">
              <a:off x="3325628" y="3303428"/>
              <a:ext cx="159824" cy="121070"/>
              <a:chOff x="4572000" y="3719170"/>
              <a:chExt cx="357076" cy="204361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95" name="Can 100"/>
              <p:cNvSpPr/>
              <p:nvPr/>
            </p:nvSpPr>
            <p:spPr>
              <a:xfrm>
                <a:off x="4712416" y="3851523"/>
                <a:ext cx="79209" cy="72008"/>
              </a:xfrm>
              <a:prstGeom prst="can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96" name="Shape 101"/>
              <p:cNvSpPr/>
              <p:nvPr/>
            </p:nvSpPr>
            <p:spPr>
              <a:xfrm>
                <a:off x="4572000" y="3719170"/>
                <a:ext cx="357076" cy="148228"/>
              </a:xfrm>
              <a:prstGeom prst="funnel">
                <a:avLst/>
              </a:prstGeom>
              <a:solidFill>
                <a:sysClr val="window" lastClr="FFFFFF"/>
              </a:solidFill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sp>
        </p:grpSp>
        <p:sp>
          <p:nvSpPr>
            <p:cNvPr id="93" name="Rectangle 103"/>
            <p:cNvSpPr/>
            <p:nvPr/>
          </p:nvSpPr>
          <p:spPr>
            <a:xfrm>
              <a:off x="2195892" y="3976675"/>
              <a:ext cx="1347241" cy="54000"/>
            </a:xfrm>
            <a:prstGeom prst="rect">
              <a:avLst/>
            </a:prstGeom>
            <a:solidFill>
              <a:srgbClr val="92D05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80</a:t>
              </a:r>
            </a:p>
          </p:txBody>
        </p:sp>
        <p:sp>
          <p:nvSpPr>
            <p:cNvPr id="94" name="Rectangle 73"/>
            <p:cNvSpPr/>
            <p:nvPr/>
          </p:nvSpPr>
          <p:spPr>
            <a:xfrm flipH="1">
              <a:off x="1605264" y="3976675"/>
              <a:ext cx="590469" cy="54831"/>
            </a:xfrm>
            <a:prstGeom prst="rect">
              <a:avLst/>
            </a:prstGeom>
            <a:solidFill>
              <a:srgbClr val="FF0000"/>
            </a:solidFill>
            <a:ln w="3175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6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20</a:t>
              </a:r>
              <a:endParaRPr kumimoji="0" lang="de-DE" sz="2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02" name="Rechteck 101"/>
          <p:cNvSpPr/>
          <p:nvPr/>
        </p:nvSpPr>
        <p:spPr bwMode="auto">
          <a:xfrm>
            <a:off x="2986033" y="1899290"/>
            <a:ext cx="1170595" cy="208270"/>
          </a:xfrm>
          <a:prstGeom prst="rect">
            <a:avLst/>
          </a:prstGeom>
          <a:ln>
            <a:headEnd type="none" w="med" len="med"/>
            <a:tailEnd type="none" w="med" len="med"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9623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70918-Vorlage_sebis">
  <a:themeElements>
    <a:clrScheme name="sebis">
      <a:dk1>
        <a:srgbClr val="333333"/>
      </a:dk1>
      <a:lt1>
        <a:srgbClr val="FFFFFF"/>
      </a:lt1>
      <a:dk2>
        <a:srgbClr val="00279F"/>
      </a:dk2>
      <a:lt2>
        <a:srgbClr val="A8BDCA"/>
      </a:lt2>
      <a:accent1>
        <a:srgbClr val="007DC2"/>
      </a:accent1>
      <a:accent2>
        <a:srgbClr val="C21014"/>
      </a:accent2>
      <a:accent3>
        <a:srgbClr val="848588"/>
      </a:accent3>
      <a:accent4>
        <a:srgbClr val="A8AAAD"/>
      </a:accent4>
      <a:accent5>
        <a:srgbClr val="ECE8C2"/>
      </a:accent5>
      <a:accent6>
        <a:srgbClr val="89D38D"/>
      </a:accent6>
      <a:hlink>
        <a:srgbClr val="074FB0"/>
      </a:hlink>
      <a:folHlink>
        <a:srgbClr val="428FF7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solidFill>
              <a:schemeClr val="tx1"/>
            </a:solidFill>
            <a:latin typeface="Arial" pitchFamily="34" charset="0"/>
            <a:cs typeface="Arial" pitchFamily="34" charset="0"/>
          </a:defRPr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 bwMode="auto">
        <a:ln>
          <a:headEnd type="none" w="med" len="med"/>
          <a:tailEnd type="none"/>
        </a:ln>
      </a:spPr>
      <a:bodyPr/>
      <a:lstStyle/>
      <a:style>
        <a:lnRef idx="2">
          <a:schemeClr val="accent3"/>
        </a:lnRef>
        <a:fillRef idx="0">
          <a:schemeClr val="accent3"/>
        </a:fillRef>
        <a:effectRef idx="1">
          <a:schemeClr val="accent3"/>
        </a:effectRef>
        <a:fontRef idx="minor">
          <a:schemeClr val="tx1"/>
        </a:fontRef>
      </a:style>
    </a:lnDef>
    <a:txDef>
      <a:spPr/>
      <a:bodyPr wrap="square" rtlCol="0">
        <a:spAutoFit/>
      </a:bodyPr>
      <a:lstStyle>
        <a:defPPr>
          <a:defRPr dirty="0" smtClean="0">
            <a:latin typeface="Arial" pitchFamily="34" charset="0"/>
          </a:defRPr>
        </a:defPPr>
      </a:lstStyle>
      <a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a:style>
    </a:tx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070918-Vorlage_sebis</Template>
  <TotalTime>0</TotalTime>
  <Words>781</Words>
  <Application>Microsoft Office PowerPoint</Application>
  <PresentationFormat>Bildschirmpräsentation (4:3)</PresentationFormat>
  <Paragraphs>237</Paragraphs>
  <Slides>13</Slides>
  <Notes>2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5" baseType="lpstr">
      <vt:lpstr>070918-Vorlage_sebis</vt:lpstr>
      <vt:lpstr>Microsoft Visio-Zeichnung</vt:lpstr>
      <vt:lpstr>A Visual Tool for Conflict Resolution in EA Repositories</vt:lpstr>
      <vt:lpstr>Agenda</vt:lpstr>
      <vt:lpstr>Introduction</vt:lpstr>
      <vt:lpstr>Research Objective and Questions</vt:lpstr>
      <vt:lpstr>Approach</vt:lpstr>
      <vt:lpstr>Approach</vt:lpstr>
      <vt:lpstr>Approach</vt:lpstr>
      <vt:lpstr>Approach</vt:lpstr>
      <vt:lpstr>Approach</vt:lpstr>
      <vt:lpstr>Approach</vt:lpstr>
      <vt:lpstr>Timeline</vt:lpstr>
      <vt:lpstr>References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Patterns in EAM</dc:title>
  <dc:creator/>
  <dc:description>Copyright sebis</dc:description>
  <cp:lastModifiedBy/>
  <cp:revision>19</cp:revision>
  <dcterms:created xsi:type="dcterms:W3CDTF">2008-10-16T14:32:43Z</dcterms:created>
  <dcterms:modified xsi:type="dcterms:W3CDTF">2013-07-08T13:07:41Z</dcterms:modified>
</cp:coreProperties>
</file>