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0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1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de-DE"/>
    </a:defPPr>
    <a:lvl1pPr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BAF6"/>
    <a:srgbClr val="376AFF"/>
    <a:srgbClr val="C0C8FF"/>
    <a:srgbClr val="FF8000"/>
    <a:srgbClr val="B5CA82"/>
    <a:srgbClr val="91AC6B"/>
    <a:srgbClr val="41BEFF"/>
    <a:srgbClr val="0099FF"/>
    <a:srgbClr val="CA213F"/>
    <a:srgbClr val="E534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0162" autoAdjust="0"/>
  </p:normalViewPr>
  <p:slideViewPr>
    <p:cSldViewPr snapToGrid="0">
      <p:cViewPr>
        <p:scale>
          <a:sx n="150" d="100"/>
          <a:sy n="150" d="100"/>
        </p:scale>
        <p:origin x="-2008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1" d="100"/>
          <a:sy n="131" d="100"/>
        </p:scale>
        <p:origin x="-4792" y="-12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08000" y="169863"/>
            <a:ext cx="337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91000" y="1698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34BC393-21BA-4399-B0D7-FE4D0CA772B5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7406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 smtClean="0"/>
              <a:t>Mastertextformat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9EB98E6-A28E-4763-8DB8-33F5804E76E2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54494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Begrüßung zu Antrittspräsentation der</a:t>
            </a:r>
            <a:r>
              <a:rPr lang="de-DE" baseline="0" dirty="0" smtClean="0"/>
              <a:t> Masterarbeit mit Titel …</a:t>
            </a:r>
            <a:endParaRPr lang="de-DE" dirty="0" smtClean="0"/>
          </a:p>
          <a:p>
            <a:r>
              <a:rPr lang="de-DE" dirty="0" smtClean="0"/>
              <a:t>Betreuer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3921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800" dirty="0" err="1" smtClean="0"/>
              <a:t>How</a:t>
            </a:r>
            <a:r>
              <a:rPr lang="de-DE" sz="1800" dirty="0" smtClean="0"/>
              <a:t> do </a:t>
            </a:r>
            <a:r>
              <a:rPr lang="de-DE" sz="1800" dirty="0" err="1" smtClean="0"/>
              <a:t>we</a:t>
            </a:r>
            <a:r>
              <a:rPr lang="de-DE" sz="1800" baseline="0" dirty="0" smtClean="0"/>
              <a:t> find </a:t>
            </a:r>
            <a:r>
              <a:rPr lang="de-DE" sz="1800" baseline="0" dirty="0" err="1" smtClean="0"/>
              <a:t>the</a:t>
            </a:r>
            <a:r>
              <a:rPr lang="de-DE" sz="1800" baseline="0" dirty="0" smtClean="0"/>
              <a:t> </a:t>
            </a:r>
            <a:r>
              <a:rPr lang="de-DE" sz="1800" baseline="0" dirty="0" err="1" smtClean="0"/>
              <a:t>problem</a:t>
            </a:r>
            <a:r>
              <a:rPr lang="de-DE" sz="1800" baseline="0" dirty="0" smtClean="0"/>
              <a:t>?</a:t>
            </a:r>
          </a:p>
          <a:p>
            <a:r>
              <a:rPr lang="de-DE" sz="1800" baseline="0" dirty="0" smtClean="0"/>
              <a:t>-&gt; </a:t>
            </a:r>
            <a:r>
              <a:rPr lang="de-DE" sz="1800" baseline="0" dirty="0" err="1" smtClean="0"/>
              <a:t>we</a:t>
            </a:r>
            <a:r>
              <a:rPr lang="de-DE" sz="1800" baseline="0" dirty="0" smtClean="0"/>
              <a:t> </a:t>
            </a:r>
            <a:r>
              <a:rPr lang="de-DE" sz="1800" baseline="0" dirty="0" err="1" smtClean="0"/>
              <a:t>need</a:t>
            </a:r>
            <a:r>
              <a:rPr lang="de-DE" sz="1800" baseline="0" dirty="0" smtClean="0"/>
              <a:t> </a:t>
            </a:r>
            <a:r>
              <a:rPr lang="de-DE" sz="1800" baseline="0" dirty="0" err="1" smtClean="0"/>
              <a:t>data</a:t>
            </a:r>
            <a:r>
              <a:rPr lang="de-DE" sz="1800" baseline="0" dirty="0" smtClean="0"/>
              <a:t> </a:t>
            </a:r>
            <a:r>
              <a:rPr lang="de-DE" sz="1800" baseline="0" dirty="0" err="1" smtClean="0"/>
              <a:t>from</a:t>
            </a:r>
            <a:r>
              <a:rPr lang="de-DE" sz="1800" baseline="0" dirty="0" smtClean="0"/>
              <a:t> </a:t>
            </a:r>
            <a:r>
              <a:rPr lang="de-DE" sz="1800" baseline="0" dirty="0" err="1" smtClean="0"/>
              <a:t>the</a:t>
            </a:r>
            <a:r>
              <a:rPr lang="de-DE" sz="1800" baseline="0" dirty="0" smtClean="0"/>
              <a:t> </a:t>
            </a:r>
            <a:r>
              <a:rPr lang="de-DE" sz="1800" baseline="0" dirty="0" err="1" smtClean="0"/>
              <a:t>target</a:t>
            </a:r>
            <a:r>
              <a:rPr lang="de-DE" sz="1800" baseline="0" dirty="0" smtClean="0"/>
              <a:t> </a:t>
            </a:r>
            <a:r>
              <a:rPr lang="de-DE" sz="1800" baseline="0" dirty="0" err="1" smtClean="0"/>
              <a:t>infrastructure</a:t>
            </a:r>
            <a:r>
              <a:rPr lang="de-DE" sz="1800" baseline="0" dirty="0" smtClean="0"/>
              <a:t>!!</a:t>
            </a:r>
          </a:p>
          <a:p>
            <a:r>
              <a:rPr lang="de-DE" sz="1800" baseline="0" dirty="0" smtClean="0"/>
              <a:t>-&gt; </a:t>
            </a:r>
            <a:r>
              <a:rPr lang="de-DE" sz="1800" baseline="0" dirty="0" err="1" smtClean="0"/>
              <a:t>what</a:t>
            </a:r>
            <a:r>
              <a:rPr lang="de-DE" sz="1800" baseline="0" dirty="0" smtClean="0"/>
              <a:t> </a:t>
            </a:r>
            <a:r>
              <a:rPr lang="de-DE" sz="1800" baseline="0" dirty="0" err="1" smtClean="0"/>
              <a:t>went</a:t>
            </a:r>
            <a:r>
              <a:rPr lang="de-DE" sz="1800" baseline="0" dirty="0" smtClean="0"/>
              <a:t> </a:t>
            </a:r>
            <a:r>
              <a:rPr lang="de-DE" sz="1800" baseline="0" dirty="0" err="1" smtClean="0"/>
              <a:t>wrong</a:t>
            </a:r>
            <a:r>
              <a:rPr lang="de-DE" sz="1800" baseline="0" dirty="0" smtClean="0"/>
              <a:t> in </a:t>
            </a:r>
            <a:r>
              <a:rPr lang="de-DE" sz="1800" baseline="0" dirty="0" err="1" smtClean="0"/>
              <a:t>this</a:t>
            </a:r>
            <a:r>
              <a:rPr lang="de-DE" sz="1800" baseline="0" dirty="0" smtClean="0"/>
              <a:t> </a:t>
            </a:r>
            <a:r>
              <a:rPr lang="de-DE" sz="1800" baseline="0" dirty="0" err="1" smtClean="0"/>
              <a:t>exact</a:t>
            </a:r>
            <a:r>
              <a:rPr lang="de-DE" sz="1800" baseline="0" dirty="0" smtClean="0"/>
              <a:t> </a:t>
            </a:r>
            <a:r>
              <a:rPr lang="de-DE" sz="1800" baseline="0" dirty="0" err="1" smtClean="0"/>
              <a:t>case</a:t>
            </a:r>
            <a:r>
              <a:rPr lang="de-DE" sz="1800" baseline="0" dirty="0" smtClean="0"/>
              <a:t>?</a:t>
            </a:r>
            <a:endParaRPr lang="de-DE" sz="1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0837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baseline="0" dirty="0" err="1" smtClean="0"/>
              <a:t>Already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monitoring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place</a:t>
            </a:r>
            <a:endParaRPr lang="de-DE" baseline="0" dirty="0" smtClean="0"/>
          </a:p>
          <a:p>
            <a:pPr marL="171450" indent="-171450">
              <a:buFontTx/>
              <a:buChar char="-"/>
            </a:pPr>
            <a:r>
              <a:rPr lang="de-DE" baseline="0" dirty="0" smtClean="0">
                <a:sym typeface="Wingdings"/>
              </a:rPr>
              <a:t>-&gt; </a:t>
            </a:r>
            <a:r>
              <a:rPr lang="de-DE" baseline="0" dirty="0" err="1" smtClean="0">
                <a:sym typeface="Wingdings"/>
              </a:rPr>
              <a:t>adhere</a:t>
            </a:r>
            <a:r>
              <a:rPr lang="de-DE" baseline="0" dirty="0" smtClean="0">
                <a:sym typeface="Wingdings"/>
              </a:rPr>
              <a:t> </a:t>
            </a:r>
            <a:r>
              <a:rPr lang="de-DE" baseline="0" dirty="0" err="1" smtClean="0">
                <a:sym typeface="Wingdings"/>
              </a:rPr>
              <a:t>to</a:t>
            </a:r>
            <a:r>
              <a:rPr lang="de-DE" baseline="0" dirty="0" smtClean="0">
                <a:sym typeface="Wingdings"/>
              </a:rPr>
              <a:t> </a:t>
            </a:r>
            <a:r>
              <a:rPr lang="de-DE" baseline="0" dirty="0" err="1" smtClean="0">
                <a:sym typeface="Wingdings"/>
              </a:rPr>
              <a:t>standards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2662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 smtClean="0"/>
              <a:t>all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respect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special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conditions</a:t>
            </a:r>
            <a:r>
              <a:rPr lang="de-DE" baseline="0" dirty="0" smtClean="0"/>
              <a:t> in a </a:t>
            </a:r>
            <a:r>
              <a:rPr lang="de-DE" baseline="0" dirty="0" err="1" smtClean="0"/>
              <a:t>cloud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infrastructure</a:t>
            </a:r>
            <a:endParaRPr lang="de-DE" baseline="0" dirty="0" smtClean="0"/>
          </a:p>
          <a:p>
            <a:pPr marL="171450" indent="-171450">
              <a:buFontTx/>
              <a:buChar char="-"/>
            </a:pPr>
            <a:r>
              <a:rPr lang="de-DE" baseline="0" dirty="0" smtClean="0"/>
              <a:t>(high </a:t>
            </a:r>
            <a:r>
              <a:rPr lang="de-DE" baseline="0" dirty="0" err="1" smtClean="0"/>
              <a:t>security</a:t>
            </a:r>
            <a:r>
              <a:rPr lang="de-DE" baseline="0" dirty="0" smtClean="0"/>
              <a:t>, limited </a:t>
            </a:r>
            <a:r>
              <a:rPr lang="de-DE" baseline="0" dirty="0" err="1" smtClean="0"/>
              <a:t>freedom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ports</a:t>
            </a:r>
            <a:r>
              <a:rPr lang="de-DE" baseline="0" dirty="0" smtClean="0"/>
              <a:t> / </a:t>
            </a:r>
            <a:r>
              <a:rPr lang="de-DE" baseline="0" dirty="0" err="1" smtClean="0"/>
              <a:t>software</a:t>
            </a:r>
            <a:r>
              <a:rPr lang="de-DE" baseline="0" dirty="0" smtClean="0"/>
              <a:t>)</a:t>
            </a:r>
          </a:p>
          <a:p>
            <a:pPr marL="171450" indent="-171450">
              <a:buFontTx/>
              <a:buChar char="-"/>
            </a:pPr>
            <a:endParaRPr lang="de-DE" baseline="0" dirty="0" smtClean="0"/>
          </a:p>
          <a:p>
            <a:pPr marL="171450" indent="-171450">
              <a:buFontTx/>
              <a:buChar char="-"/>
            </a:pPr>
            <a:r>
              <a:rPr lang="de-DE" baseline="0" dirty="0" smtClean="0"/>
              <a:t>Unique </a:t>
            </a:r>
            <a:r>
              <a:rPr lang="de-DE" baseline="0" dirty="0" err="1" smtClean="0"/>
              <a:t>Application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metric</a:t>
            </a:r>
            <a:r>
              <a:rPr lang="de-DE" baseline="0" dirty="0" smtClean="0"/>
              <a:t>: </a:t>
            </a:r>
            <a:r>
              <a:rPr lang="de-DE" baseline="0" dirty="0" err="1" smtClean="0"/>
              <a:t>number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editors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currently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active</a:t>
            </a:r>
            <a:r>
              <a:rPr lang="de-DE" baseline="0" dirty="0" smtClean="0"/>
              <a:t> in a </a:t>
            </a:r>
            <a:r>
              <a:rPr lang="de-DE" baseline="0" dirty="0" err="1" smtClean="0"/>
              <a:t>wiki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system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5283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- „</a:t>
            </a:r>
            <a:r>
              <a:rPr lang="de-DE" dirty="0" err="1" smtClean="0"/>
              <a:t>Process</a:t>
            </a:r>
            <a:r>
              <a:rPr lang="de-DE" dirty="0" smtClean="0"/>
              <a:t>“ =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deploy</a:t>
            </a:r>
            <a:r>
              <a:rPr lang="de-DE" dirty="0" smtClean="0"/>
              <a:t>,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run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how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find </a:t>
            </a:r>
            <a:r>
              <a:rPr lang="de-DE" baseline="0" dirty="0" err="1" smtClean="0"/>
              <a:t>problems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8081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 smtClean="0"/>
              <a:t>„relevant </a:t>
            </a:r>
            <a:r>
              <a:rPr lang="de-DE" dirty="0" err="1" smtClean="0"/>
              <a:t>metrics</a:t>
            </a:r>
            <a:r>
              <a:rPr lang="de-DE" dirty="0" smtClean="0"/>
              <a:t>“ -&gt;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monitored</a:t>
            </a:r>
            <a:r>
              <a:rPr lang="de-DE" dirty="0" smtClean="0"/>
              <a:t>?</a:t>
            </a:r>
          </a:p>
          <a:p>
            <a:pPr marL="171450" indent="-171450">
              <a:buFontTx/>
              <a:buChar char="-"/>
            </a:pPr>
            <a:r>
              <a:rPr lang="de-DE" dirty="0" smtClean="0"/>
              <a:t>APM </a:t>
            </a:r>
            <a:r>
              <a:rPr lang="de-DE" dirty="0" err="1" smtClean="0"/>
              <a:t>employed</a:t>
            </a:r>
            <a:r>
              <a:rPr lang="de-DE" dirty="0" smtClean="0"/>
              <a:t> -&gt;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respect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baseline="0" dirty="0" smtClean="0"/>
              <a:t> different </a:t>
            </a:r>
            <a:r>
              <a:rPr lang="de-DE" baseline="0" dirty="0" err="1" smtClean="0"/>
              <a:t>interests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every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stakeholder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has</a:t>
            </a:r>
            <a:endParaRPr lang="de-DE" dirty="0" smtClean="0"/>
          </a:p>
          <a:p>
            <a:pPr marL="171450" indent="-171450">
              <a:buFontTx/>
              <a:buChar char="-"/>
            </a:pPr>
            <a:r>
              <a:rPr lang="de-DE" dirty="0" err="1" smtClean="0"/>
              <a:t>integration</a:t>
            </a:r>
            <a:r>
              <a:rPr lang="de-DE" dirty="0" smtClean="0"/>
              <a:t> = </a:t>
            </a:r>
            <a:r>
              <a:rPr lang="de-DE" dirty="0" err="1" smtClean="0"/>
              <a:t>operations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access</a:t>
            </a:r>
            <a:r>
              <a:rPr lang="de-DE" dirty="0" smtClean="0"/>
              <a:t> </a:t>
            </a:r>
            <a:r>
              <a:rPr lang="de-DE" dirty="0" err="1" smtClean="0"/>
              <a:t>metrics</a:t>
            </a:r>
            <a:r>
              <a:rPr lang="de-DE" dirty="0" smtClean="0"/>
              <a:t>, </a:t>
            </a:r>
            <a:r>
              <a:rPr lang="de-DE" dirty="0" err="1" smtClean="0"/>
              <a:t>standards</a:t>
            </a:r>
            <a:r>
              <a:rPr lang="de-DE" dirty="0" smtClean="0"/>
              <a:t>!!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18303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- „Feedback“ -&gt; </a:t>
            </a:r>
            <a:r>
              <a:rPr lang="de-DE" dirty="0" err="1" smtClean="0"/>
              <a:t>try</a:t>
            </a:r>
            <a:r>
              <a:rPr lang="de-DE" dirty="0" smtClean="0"/>
              <a:t> out different </a:t>
            </a:r>
            <a:r>
              <a:rPr lang="de-DE" dirty="0" err="1" smtClean="0"/>
              <a:t>versions</a:t>
            </a:r>
            <a:r>
              <a:rPr lang="de-DE" baseline="0" dirty="0" smtClean="0"/>
              <a:t> / </a:t>
            </a:r>
            <a:r>
              <a:rPr lang="de-DE" baseline="0" dirty="0" err="1" smtClean="0"/>
              <a:t>ways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analysing</a:t>
            </a:r>
            <a:r>
              <a:rPr lang="de-DE" baseline="0" dirty="0" smtClean="0"/>
              <a:t> – </a:t>
            </a:r>
            <a:r>
              <a:rPr lang="de-DE" baseline="0" dirty="0" err="1" smtClean="0"/>
              <a:t>better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solutions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modifications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come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up</a:t>
            </a:r>
            <a:r>
              <a:rPr lang="de-DE" baseline="0" dirty="0" smtClean="0"/>
              <a:t> (not all </a:t>
            </a:r>
            <a:r>
              <a:rPr lang="de-DE" baseline="0" dirty="0" err="1" smtClean="0"/>
              <a:t>data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once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only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some</a:t>
            </a:r>
            <a:r>
              <a:rPr lang="de-DE" baseline="0" dirty="0" smtClean="0"/>
              <a:t>... </a:t>
            </a:r>
            <a:r>
              <a:rPr lang="de-DE" baseline="0" dirty="0" err="1" smtClean="0"/>
              <a:t>what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really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relevant)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2997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229350" y="479425"/>
            <a:ext cx="1841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900">
                <a:solidFill>
                  <a:schemeClr val="bg2"/>
                </a:solidFill>
                <a:latin typeface="Arial" pitchFamily="34" charset="0"/>
              </a:rPr>
              <a:t>Technische Universität München</a:t>
            </a:r>
          </a:p>
        </p:txBody>
      </p:sp>
      <p:sp>
        <p:nvSpPr>
          <p:cNvPr id="5" name="Line 16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Line 17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pic>
        <p:nvPicPr>
          <p:cNvPr id="7" name="Picture 2" descr="C:\Users\Flopc\Desktop\ppt\TUMLogo_oZ_Vollfl_blau_RGB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25" y="325438"/>
            <a:ext cx="60642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08000" y="1828800"/>
            <a:ext cx="8128000" cy="1295400"/>
          </a:xfrm>
        </p:spPr>
        <p:txBody>
          <a:bodyPr/>
          <a:lstStyle>
            <a:lvl1pPr algn="ctr">
              <a:defRPr sz="3200" b="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08000" y="3429000"/>
            <a:ext cx="8128000" cy="1752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0"/>
          </p:nvPr>
        </p:nvSpPr>
        <p:spPr>
          <a:xfrm>
            <a:off x="508000" y="6400800"/>
            <a:ext cx="8128000" cy="304800"/>
          </a:xfrm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386" y="6409179"/>
            <a:ext cx="955228" cy="340560"/>
          </a:xfrm>
          <a:prstGeom prst="rect">
            <a:avLst/>
          </a:prstGeom>
        </p:spPr>
      </p:pic>
      <p:pic>
        <p:nvPicPr>
          <p:cNvPr id="10" name="Grafi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386" y="6409179"/>
            <a:ext cx="955228" cy="3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3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June 8, 2013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3851A-C66A-4CC4-B7C0-354B658F96E7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59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04000" y="914400"/>
            <a:ext cx="2032000" cy="5257800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8000" y="914400"/>
            <a:ext cx="5943600" cy="5257800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June 8, 2013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B772C-BBA3-461B-89C9-980F2D40234D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584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 err="1" smtClean="0"/>
              <a:t>July</a:t>
            </a:r>
            <a:r>
              <a:rPr lang="de-DE" dirty="0" smtClean="0"/>
              <a:t> 8, 2013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386" y="6409179"/>
            <a:ext cx="955228" cy="34056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516894" y="118753"/>
            <a:ext cx="4515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Application</a:t>
            </a:r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Performance Monitoring </a:t>
            </a:r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</a:t>
            </a:r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a </a:t>
            </a:r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scalable</a:t>
            </a:r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Java web-</a:t>
            </a:r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application</a:t>
            </a:r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in a </a:t>
            </a:r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cloud</a:t>
            </a:r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infrastructure</a:t>
            </a:r>
            <a:endParaRPr lang="de-DE" sz="1200" b="0" strike="noStrike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8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386" y="6409179"/>
            <a:ext cx="955228" cy="340560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516894" y="118753"/>
            <a:ext cx="4515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Application</a:t>
            </a:r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Performance Monitoring </a:t>
            </a:r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</a:t>
            </a:r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a </a:t>
            </a:r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scalable</a:t>
            </a:r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Java web-</a:t>
            </a:r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application</a:t>
            </a:r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in a </a:t>
            </a:r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cloud</a:t>
            </a:r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infrastructure</a:t>
            </a:r>
            <a:endParaRPr lang="de-DE" sz="1200" b="0" strike="noStrike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247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 dirty="0" err="1" smtClean="0"/>
              <a:t>July</a:t>
            </a:r>
            <a:r>
              <a:rPr lang="de-DE" dirty="0" smtClean="0"/>
              <a:t> 8, 2013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7CA75-1E09-4177-A292-A21D9ACA0DEC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555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8000" y="1828800"/>
            <a:ext cx="3987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987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June 8, 2013</a:t>
            </a:r>
            <a:endParaRPr lang="de-DE" dirty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A11FB-9415-4BCA-9159-32A51A77DA4E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159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8. Juni 2013</a:t>
            </a:r>
            <a:endParaRPr lang="de-D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49F94-50E2-416A-BBC4-620512768BE1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59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8. Juni 2013</a:t>
            </a:r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A972B-3B63-4A7C-8265-52C851D72F10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757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8. Juni 2013</a:t>
            </a:r>
            <a:endParaRPr lang="de-DE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D83B3-9F7A-40BC-91C1-031155AA0A8A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2796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June 8, 2013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72FA6-38EA-4C4E-A4E2-F8A92C91C135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2092405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auf Platzhalter ziehen oder durch Klicken auf Symbol hinzufügen</a:t>
            </a:r>
            <a:endParaRPr lang="en-US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June 8, 2013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72FA6-38EA-4C4E-A4E2-F8A92C91C135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4178813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914400"/>
            <a:ext cx="812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828800"/>
            <a:ext cx="8128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r>
              <a:rPr lang="de-DE" dirty="0" err="1" smtClean="0"/>
              <a:t>July</a:t>
            </a:r>
            <a:r>
              <a:rPr lang="de-DE" dirty="0" smtClean="0"/>
              <a:t> 8, 2013</a:t>
            </a:r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400800"/>
            <a:ext cx="396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1A72FA6-38EA-4C4E-A4E2-F8A92C91C135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6229350" y="479425"/>
            <a:ext cx="1841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900">
                <a:solidFill>
                  <a:schemeClr val="bg2"/>
                </a:solidFill>
                <a:latin typeface="Arial" pitchFamily="34" charset="0"/>
              </a:rPr>
              <a:t>Technische Universität München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pic>
        <p:nvPicPr>
          <p:cNvPr id="1035" name="Picture 2" descr="C:\Users\Flopc\Desktop\ppt\TUMLogo_oZ_Vollfl_blau_RGB.em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25" y="325438"/>
            <a:ext cx="60642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42925" y="1456790"/>
            <a:ext cx="8128000" cy="1295400"/>
          </a:xfrm>
        </p:spPr>
        <p:txBody>
          <a:bodyPr anchor="ctr"/>
          <a:lstStyle/>
          <a:p>
            <a:r>
              <a:rPr lang="de-DE" sz="2800" b="1" dirty="0" err="1" smtClean="0"/>
              <a:t>Application</a:t>
            </a:r>
            <a:r>
              <a:rPr lang="de-DE" sz="2800" b="1" dirty="0" smtClean="0"/>
              <a:t> Performance Monitoring </a:t>
            </a:r>
            <a:r>
              <a:rPr lang="de-DE" sz="2800" b="1" dirty="0" err="1" smtClean="0"/>
              <a:t>of</a:t>
            </a:r>
            <a:r>
              <a:rPr lang="de-DE" sz="2800" b="1" dirty="0" smtClean="0"/>
              <a:t> a </a:t>
            </a:r>
            <a:r>
              <a:rPr lang="de-DE" sz="2800" b="1" dirty="0" err="1" smtClean="0"/>
              <a:t>scalable</a:t>
            </a:r>
            <a:r>
              <a:rPr lang="de-DE" sz="2800" b="1" dirty="0" smtClean="0"/>
              <a:t> Java web-</a:t>
            </a:r>
            <a:r>
              <a:rPr lang="de-DE" sz="2800" b="1" dirty="0" err="1" smtClean="0"/>
              <a:t>application</a:t>
            </a:r>
            <a:r>
              <a:rPr lang="de-DE" sz="2800" b="1" dirty="0" smtClean="0"/>
              <a:t> in a </a:t>
            </a:r>
            <a:r>
              <a:rPr lang="de-DE" sz="2800" b="1" dirty="0" err="1" smtClean="0"/>
              <a:t>cloud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infrastructure</a:t>
            </a:r>
            <a:endParaRPr lang="en-US" sz="28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8000" y="3246941"/>
            <a:ext cx="8128000" cy="811844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Kick-off presentation for Bachelor’s Thesis</a:t>
            </a:r>
          </a:p>
          <a:p>
            <a:pPr eaLnBrk="1" hangingPunct="1"/>
            <a:r>
              <a:rPr lang="en-US" dirty="0" smtClean="0"/>
              <a:t>July </a:t>
            </a:r>
            <a:r>
              <a:rPr lang="en-US" dirty="0" smtClean="0"/>
              <a:t>8, 2013</a:t>
            </a: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567787"/>
              </p:ext>
            </p:extLst>
          </p:nvPr>
        </p:nvGraphicFramePr>
        <p:xfrm>
          <a:off x="1873634" y="4518214"/>
          <a:ext cx="572844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7411"/>
                <a:gridCol w="3801035"/>
              </a:tblGrid>
              <a:tr h="348083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Student: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Michael Rose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2577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Supervisor: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Prof. Dr. Florian Matthes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562288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solidFill>
                            <a:schemeClr val="tx1"/>
                          </a:solidFill>
                        </a:rPr>
                        <a:t>Advisor</a:t>
                      </a:r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Alexander Schneider</a:t>
                      </a:r>
                    </a:p>
                    <a:p>
                      <a:r>
                        <a:rPr lang="de-DE" baseline="0" dirty="0" smtClean="0">
                          <a:solidFill>
                            <a:schemeClr val="tx1"/>
                          </a:solidFill>
                        </a:rPr>
                        <a:t>Dr. Thomas Büchner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25770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err="1"/>
              <a:t>July</a:t>
            </a:r>
            <a:r>
              <a:rPr lang="de-DE" dirty="0"/>
              <a:t> 8, 2013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2709577" y="3198168"/>
            <a:ext cx="3724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b="1" dirty="0" err="1" smtClean="0"/>
              <a:t>Questions</a:t>
            </a:r>
            <a:r>
              <a:rPr lang="de-DE" sz="2400" b="1" dirty="0" smtClean="0"/>
              <a:t> &amp; </a:t>
            </a:r>
            <a:r>
              <a:rPr lang="de-DE" sz="2400" b="1" dirty="0" err="1" smtClean="0"/>
              <a:t>Discussion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185423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err="1"/>
              <a:t>July</a:t>
            </a:r>
            <a:r>
              <a:rPr lang="de-DE" dirty="0"/>
              <a:t> 8, 2013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2350860" y="2951947"/>
            <a:ext cx="44422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b="1" dirty="0" err="1" smtClean="0"/>
              <a:t>Thank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you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for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your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attention</a:t>
            </a:r>
            <a:r>
              <a:rPr lang="de-DE" sz="2400" b="1" dirty="0" smtClean="0"/>
              <a:t>.</a:t>
            </a:r>
          </a:p>
          <a:p>
            <a:pPr algn="ctr"/>
            <a:r>
              <a:rPr lang="de-DE" sz="1600" dirty="0" smtClean="0"/>
              <a:t/>
            </a:r>
            <a:br>
              <a:rPr lang="de-DE" sz="1600" dirty="0" smtClean="0"/>
            </a:br>
            <a:r>
              <a:rPr lang="de-DE" sz="1400" dirty="0" smtClean="0"/>
              <a:t>Michael Rose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4200030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Agenda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Motivation</a:t>
            </a:r>
          </a:p>
          <a:p>
            <a:r>
              <a:rPr lang="de-DE" dirty="0" smtClean="0"/>
              <a:t>Approach</a:t>
            </a:r>
          </a:p>
          <a:p>
            <a:r>
              <a:rPr lang="de-DE" dirty="0" err="1" smtClean="0"/>
              <a:t>Expected</a:t>
            </a:r>
            <a:r>
              <a:rPr lang="de-DE" dirty="0" smtClean="0"/>
              <a:t> </a:t>
            </a:r>
            <a:r>
              <a:rPr lang="de-DE" dirty="0" err="1" smtClean="0"/>
              <a:t>Outcome</a:t>
            </a:r>
            <a:endParaRPr lang="de-DE" dirty="0" smtClean="0"/>
          </a:p>
          <a:p>
            <a:r>
              <a:rPr lang="de-DE" dirty="0" smtClean="0"/>
              <a:t>Schedule</a:t>
            </a:r>
          </a:p>
          <a:p>
            <a:r>
              <a:rPr lang="de-DE" dirty="0" err="1" smtClean="0"/>
              <a:t>Discussion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err="1" smtClean="0"/>
              <a:t>July</a:t>
            </a:r>
            <a:r>
              <a:rPr lang="de-DE" dirty="0" smtClean="0"/>
              <a:t> </a:t>
            </a:r>
            <a:r>
              <a:rPr lang="de-DE" dirty="0" smtClean="0"/>
              <a:t>8, 2013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41AAB-A658-4FDC-9A7D-8B53FE31A98F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794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Motivation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err="1"/>
              <a:t>July</a:t>
            </a:r>
            <a:r>
              <a:rPr lang="de-DE" dirty="0"/>
              <a:t> 8, 2013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  <p:grpSp>
        <p:nvGrpSpPr>
          <p:cNvPr id="14" name="Gruppierung 13"/>
          <p:cNvGrpSpPr/>
          <p:nvPr/>
        </p:nvGrpSpPr>
        <p:grpSpPr>
          <a:xfrm>
            <a:off x="1803400" y="1972733"/>
            <a:ext cx="1430867" cy="1825458"/>
            <a:chOff x="931333" y="2463800"/>
            <a:chExt cx="1964407" cy="2506132"/>
          </a:xfrm>
        </p:grpSpPr>
        <p:pic>
          <p:nvPicPr>
            <p:cNvPr id="7" name="Bild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51000" y="2463800"/>
              <a:ext cx="906072" cy="1083733"/>
            </a:xfrm>
            <a:prstGeom prst="rect">
              <a:avLst/>
            </a:prstGeom>
          </p:spPr>
        </p:pic>
        <p:pic>
          <p:nvPicPr>
            <p:cNvPr id="8" name="Bild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31333" y="3318933"/>
              <a:ext cx="906072" cy="1083733"/>
            </a:xfrm>
            <a:prstGeom prst="rect">
              <a:avLst/>
            </a:prstGeom>
          </p:spPr>
        </p:pic>
        <p:pic>
          <p:nvPicPr>
            <p:cNvPr id="9" name="Bild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89668" y="3886199"/>
              <a:ext cx="906072" cy="1083733"/>
            </a:xfrm>
            <a:prstGeom prst="rect">
              <a:avLst/>
            </a:prstGeom>
          </p:spPr>
        </p:pic>
      </p:grpSp>
      <p:grpSp>
        <p:nvGrpSpPr>
          <p:cNvPr id="13" name="Gruppierung 12"/>
          <p:cNvGrpSpPr/>
          <p:nvPr/>
        </p:nvGrpSpPr>
        <p:grpSpPr>
          <a:xfrm>
            <a:off x="5604933" y="1735667"/>
            <a:ext cx="2367116" cy="2197323"/>
            <a:chOff x="5707592" y="2294468"/>
            <a:chExt cx="2857123" cy="2652182"/>
          </a:xfrm>
        </p:grpSpPr>
        <p:sp>
          <p:nvSpPr>
            <p:cNvPr id="12" name="Wolke 11"/>
            <p:cNvSpPr/>
            <p:nvPr/>
          </p:nvSpPr>
          <p:spPr bwMode="auto">
            <a:xfrm>
              <a:off x="5707592" y="2294468"/>
              <a:ext cx="2857123" cy="2652182"/>
            </a:xfrm>
            <a:prstGeom prst="cloud">
              <a:avLst/>
            </a:prstGeom>
            <a:solidFill>
              <a:schemeClr val="accent3">
                <a:lumMod val="8500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591302" y="2650066"/>
              <a:ext cx="1137387" cy="1659467"/>
            </a:xfrm>
            <a:prstGeom prst="rect">
              <a:avLst/>
            </a:prstGeom>
          </p:spPr>
        </p:pic>
      </p:grpSp>
      <p:sp>
        <p:nvSpPr>
          <p:cNvPr id="15" name="Pfeil nach rechts 14"/>
          <p:cNvSpPr/>
          <p:nvPr/>
        </p:nvSpPr>
        <p:spPr bwMode="auto">
          <a:xfrm>
            <a:off x="3664250" y="2548467"/>
            <a:ext cx="1510700" cy="70005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2098846" y="4089399"/>
            <a:ext cx="8544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Users</a:t>
            </a:r>
            <a:endParaRPr lang="de-DE" dirty="0"/>
          </a:p>
        </p:txBody>
      </p:sp>
      <p:sp>
        <p:nvSpPr>
          <p:cNvPr id="17" name="Textfeld 16"/>
          <p:cNvSpPr txBox="1"/>
          <p:nvPr/>
        </p:nvSpPr>
        <p:spPr>
          <a:xfrm>
            <a:off x="5477350" y="4089400"/>
            <a:ext cx="2660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/>
              <a:t>Java Web-</a:t>
            </a:r>
            <a:r>
              <a:rPr lang="de-DE" dirty="0" err="1" smtClean="0"/>
              <a:t>Application</a:t>
            </a:r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414866" y="5147733"/>
            <a:ext cx="8221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Problem: </a:t>
            </a:r>
            <a:r>
              <a:rPr lang="de-DE" dirty="0" smtClean="0"/>
              <a:t>Customers </a:t>
            </a:r>
            <a:r>
              <a:rPr lang="de-DE" dirty="0" err="1" smtClean="0"/>
              <a:t>report</a:t>
            </a:r>
            <a:r>
              <a:rPr lang="de-DE" dirty="0" smtClean="0"/>
              <a:t> </a:t>
            </a:r>
            <a:r>
              <a:rPr lang="de-DE" dirty="0" err="1" smtClean="0"/>
              <a:t>slow</a:t>
            </a:r>
            <a:r>
              <a:rPr lang="de-DE" dirty="0" smtClean="0"/>
              <a:t> </a:t>
            </a:r>
            <a:r>
              <a:rPr lang="de-DE" dirty="0" err="1" smtClean="0"/>
              <a:t>performance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696247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Motivation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err="1"/>
              <a:t>July</a:t>
            </a:r>
            <a:r>
              <a:rPr lang="de-DE" dirty="0"/>
              <a:t> 8, 2013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  <p:grpSp>
        <p:nvGrpSpPr>
          <p:cNvPr id="18" name="Gruppierung 17"/>
          <p:cNvGrpSpPr/>
          <p:nvPr/>
        </p:nvGrpSpPr>
        <p:grpSpPr>
          <a:xfrm>
            <a:off x="4547659" y="1581151"/>
            <a:ext cx="3762374" cy="3617383"/>
            <a:chOff x="4937126" y="1936750"/>
            <a:chExt cx="3762374" cy="3617383"/>
          </a:xfrm>
        </p:grpSpPr>
        <p:sp>
          <p:nvSpPr>
            <p:cNvPr id="7" name="Wolke 6"/>
            <p:cNvSpPr/>
            <p:nvPr/>
          </p:nvSpPr>
          <p:spPr bwMode="auto">
            <a:xfrm>
              <a:off x="4937126" y="1936750"/>
              <a:ext cx="3762374" cy="3617383"/>
            </a:xfrm>
            <a:prstGeom prst="cloud">
              <a:avLst/>
            </a:prstGeom>
            <a:solidFill>
              <a:schemeClr val="accent3">
                <a:lumMod val="8500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6" name="Bild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532967" y="2417233"/>
              <a:ext cx="774700" cy="1130300"/>
            </a:xfrm>
            <a:prstGeom prst="rect">
              <a:avLst/>
            </a:prstGeom>
          </p:spPr>
        </p:pic>
        <p:pic>
          <p:nvPicPr>
            <p:cNvPr id="11" name="Bild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33166" y="2459567"/>
              <a:ext cx="774700" cy="1130300"/>
            </a:xfrm>
            <a:prstGeom prst="rect">
              <a:avLst/>
            </a:prstGeom>
          </p:spPr>
        </p:pic>
        <p:pic>
          <p:nvPicPr>
            <p:cNvPr id="13" name="Bild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59501" y="4102101"/>
              <a:ext cx="1223433" cy="989869"/>
            </a:xfrm>
            <a:prstGeom prst="rect">
              <a:avLst/>
            </a:prstGeom>
          </p:spPr>
        </p:pic>
        <p:sp>
          <p:nvSpPr>
            <p:cNvPr id="17" name="Pfeil nach links und rechts 16"/>
            <p:cNvSpPr/>
            <p:nvPr/>
          </p:nvSpPr>
          <p:spPr bwMode="auto">
            <a:xfrm rot="3600000">
              <a:off x="6015490" y="3734015"/>
              <a:ext cx="599258" cy="173830"/>
            </a:xfrm>
            <a:prstGeom prst="leftRightArrow">
              <a:avLst>
                <a:gd name="adj1" fmla="val 40200"/>
                <a:gd name="adj2" fmla="val 48714"/>
              </a:avLst>
            </a:prstGeom>
            <a:gradFill flip="none" rotWithShape="1">
              <a:gsLst>
                <a:gs pos="0">
                  <a:srgbClr val="99BAF6"/>
                </a:gs>
                <a:gs pos="100000">
                  <a:srgbClr val="C0C8FF"/>
                </a:gs>
              </a:gsLst>
              <a:lin ang="16200000" scaled="0"/>
              <a:tileRect/>
            </a:gradFill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Pfeil nach links und rechts 18"/>
            <p:cNvSpPr/>
            <p:nvPr/>
          </p:nvSpPr>
          <p:spPr bwMode="auto">
            <a:xfrm rot="7200000">
              <a:off x="6980695" y="3784814"/>
              <a:ext cx="599258" cy="173830"/>
            </a:xfrm>
            <a:prstGeom prst="leftRightArrow">
              <a:avLst>
                <a:gd name="adj1" fmla="val 40200"/>
                <a:gd name="adj2" fmla="val 48714"/>
              </a:avLst>
            </a:prstGeom>
            <a:gradFill flip="none" rotWithShape="1">
              <a:gsLst>
                <a:gs pos="0">
                  <a:srgbClr val="99BAF6"/>
                </a:gs>
                <a:gs pos="100000">
                  <a:srgbClr val="C0C8FF"/>
                </a:gs>
              </a:gsLst>
              <a:lin ang="16200000" scaled="0"/>
              <a:tileRect/>
            </a:gradFill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0" name="Textfeld 19"/>
          <p:cNvSpPr txBox="1"/>
          <p:nvPr/>
        </p:nvSpPr>
        <p:spPr>
          <a:xfrm>
            <a:off x="5103892" y="5630334"/>
            <a:ext cx="26499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dirty="0" err="1" smtClean="0"/>
              <a:t>Cloud</a:t>
            </a:r>
            <a:r>
              <a:rPr lang="de-DE" b="1" dirty="0" smtClean="0"/>
              <a:t> </a:t>
            </a:r>
            <a:r>
              <a:rPr lang="de-DE" b="1" dirty="0" err="1" smtClean="0"/>
              <a:t>infrastructure</a:t>
            </a:r>
            <a:endParaRPr lang="de-DE" b="1" dirty="0"/>
          </a:p>
        </p:txBody>
      </p:sp>
      <p:sp>
        <p:nvSpPr>
          <p:cNvPr id="22" name="Textfeld 21"/>
          <p:cNvSpPr txBox="1"/>
          <p:nvPr/>
        </p:nvSpPr>
        <p:spPr>
          <a:xfrm>
            <a:off x="444843" y="2328333"/>
            <a:ext cx="373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de-DE" dirty="0" err="1" smtClean="0"/>
              <a:t>Maintained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 smtClean="0"/>
              <a:t> </a:t>
            </a:r>
            <a:r>
              <a:rPr lang="de-DE" dirty="0" err="1" smtClean="0"/>
              <a:t>provider</a:t>
            </a:r>
            <a:endParaRPr lang="de-DE" dirty="0" smtClean="0"/>
          </a:p>
          <a:p>
            <a:pPr marL="342900" indent="-342900" algn="l">
              <a:buFont typeface="Arial"/>
              <a:buChar char="•"/>
            </a:pPr>
            <a:r>
              <a:rPr lang="de-DE" i="1" dirty="0" err="1" smtClean="0"/>
              <a:t>Operations</a:t>
            </a:r>
            <a:r>
              <a:rPr lang="de-DE" i="1" dirty="0" smtClean="0"/>
              <a:t> </a:t>
            </a:r>
            <a:r>
              <a:rPr lang="de-DE" i="1" dirty="0" err="1" smtClean="0"/>
              <a:t>department</a:t>
            </a:r>
            <a:r>
              <a:rPr lang="de-DE" i="1" dirty="0" smtClean="0"/>
              <a:t> </a:t>
            </a:r>
            <a:r>
              <a:rPr lang="de-DE" dirty="0" err="1" smtClean="0"/>
              <a:t>monitors</a:t>
            </a:r>
            <a:r>
              <a:rPr lang="de-DE" dirty="0" smtClean="0"/>
              <a:t> </a:t>
            </a:r>
            <a:r>
              <a:rPr lang="de-DE" dirty="0" err="1" smtClean="0"/>
              <a:t>infrastructure</a:t>
            </a:r>
            <a:endParaRPr lang="de-DE" dirty="0" smtClean="0"/>
          </a:p>
        </p:txBody>
      </p:sp>
      <p:sp>
        <p:nvSpPr>
          <p:cNvPr id="23" name="Textfeld 22"/>
          <p:cNvSpPr txBox="1"/>
          <p:nvPr/>
        </p:nvSpPr>
        <p:spPr>
          <a:xfrm>
            <a:off x="563719" y="4809065"/>
            <a:ext cx="36145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err="1" smtClean="0"/>
              <a:t>Require</a:t>
            </a:r>
            <a:r>
              <a:rPr lang="de-DE" b="1" dirty="0" smtClean="0"/>
              <a:t> </a:t>
            </a:r>
            <a:r>
              <a:rPr lang="de-DE" b="1" dirty="0" err="1" smtClean="0"/>
              <a:t>state</a:t>
            </a:r>
            <a:r>
              <a:rPr lang="de-DE" b="1" dirty="0" smtClean="0"/>
              <a:t> </a:t>
            </a:r>
            <a:r>
              <a:rPr lang="de-DE" b="1" dirty="0" err="1" smtClean="0"/>
              <a:t>information</a:t>
            </a:r>
            <a:r>
              <a:rPr lang="de-DE" b="1" dirty="0" smtClean="0"/>
              <a:t> </a:t>
            </a:r>
            <a:r>
              <a:rPr lang="de-DE" b="1" dirty="0" err="1" smtClean="0"/>
              <a:t>of</a:t>
            </a:r>
            <a:r>
              <a:rPr lang="de-DE" b="1" dirty="0" smtClean="0"/>
              <a:t> </a:t>
            </a:r>
            <a:r>
              <a:rPr lang="de-DE" b="1" dirty="0" err="1" smtClean="0"/>
              <a:t>every</a:t>
            </a:r>
            <a:r>
              <a:rPr lang="de-DE" b="1" dirty="0" smtClean="0"/>
              <a:t> </a:t>
            </a:r>
            <a:r>
              <a:rPr lang="de-DE" b="1" dirty="0" err="1" smtClean="0"/>
              <a:t>application</a:t>
            </a:r>
            <a:endParaRPr lang="de-DE" b="1" dirty="0"/>
          </a:p>
        </p:txBody>
      </p:sp>
      <p:sp>
        <p:nvSpPr>
          <p:cNvPr id="24" name="Pfeil nach unten 23"/>
          <p:cNvSpPr/>
          <p:nvPr/>
        </p:nvSpPr>
        <p:spPr bwMode="auto">
          <a:xfrm>
            <a:off x="2083487" y="3838197"/>
            <a:ext cx="575046" cy="858008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289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  <p:bldP spid="23" grpId="0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Motivation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508000" y="2946400"/>
            <a:ext cx="8128000" cy="3225800"/>
          </a:xfrm>
        </p:spPr>
        <p:txBody>
          <a:bodyPr/>
          <a:lstStyle/>
          <a:p>
            <a:r>
              <a:rPr lang="de-DE" dirty="0" err="1" smtClean="0"/>
              <a:t>basic</a:t>
            </a:r>
            <a:r>
              <a:rPr lang="de-DE" dirty="0" smtClean="0"/>
              <a:t> </a:t>
            </a:r>
            <a:r>
              <a:rPr lang="de-DE" dirty="0" err="1" smtClean="0"/>
              <a:t>performance</a:t>
            </a:r>
            <a:r>
              <a:rPr lang="de-DE" dirty="0" smtClean="0"/>
              <a:t> </a:t>
            </a:r>
            <a:r>
              <a:rPr lang="de-DE" dirty="0" err="1" smtClean="0"/>
              <a:t>monitoring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	</a:t>
            </a:r>
            <a:r>
              <a:rPr lang="de-DE" sz="1600" dirty="0" smtClean="0"/>
              <a:t>e.g. CPU, </a:t>
            </a:r>
            <a:r>
              <a:rPr lang="de-DE" sz="1600" dirty="0" err="1" smtClean="0"/>
              <a:t>memory</a:t>
            </a:r>
            <a:r>
              <a:rPr lang="de-DE" sz="1600" dirty="0" smtClean="0"/>
              <a:t>, ...</a:t>
            </a:r>
          </a:p>
          <a:p>
            <a:r>
              <a:rPr lang="de-DE" dirty="0" smtClean="0"/>
              <a:t>relevant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metrics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	</a:t>
            </a:r>
            <a:r>
              <a:rPr lang="de-DE" sz="1600" dirty="0" smtClean="0"/>
              <a:t>e.g. </a:t>
            </a:r>
            <a:r>
              <a:rPr lang="de-DE" sz="1600" dirty="0" err="1" smtClean="0"/>
              <a:t>response</a:t>
            </a:r>
            <a:r>
              <a:rPr lang="de-DE" sz="1600" dirty="0" smtClean="0"/>
              <a:t> time, </a:t>
            </a:r>
            <a:r>
              <a:rPr lang="de-DE" sz="1600" dirty="0" err="1" smtClean="0"/>
              <a:t>execution</a:t>
            </a:r>
            <a:r>
              <a:rPr lang="de-DE" sz="1600" dirty="0" smtClean="0"/>
              <a:t> time </a:t>
            </a:r>
            <a:r>
              <a:rPr lang="de-DE" sz="1600" dirty="0" err="1" smtClean="0"/>
              <a:t>of</a:t>
            </a:r>
            <a:r>
              <a:rPr lang="de-DE" sz="1600" dirty="0" smtClean="0"/>
              <a:t> </a:t>
            </a:r>
            <a:r>
              <a:rPr lang="de-DE" sz="1600" dirty="0" err="1" smtClean="0"/>
              <a:t>database</a:t>
            </a:r>
            <a:r>
              <a:rPr lang="de-DE" sz="1600" dirty="0" smtClean="0"/>
              <a:t> </a:t>
            </a:r>
            <a:r>
              <a:rPr lang="de-DE" sz="1600" dirty="0" err="1" smtClean="0"/>
              <a:t>statements</a:t>
            </a:r>
            <a:r>
              <a:rPr lang="de-DE" sz="1600" dirty="0" smtClean="0"/>
              <a:t>, ...</a:t>
            </a:r>
          </a:p>
          <a:p>
            <a:endParaRPr lang="de-DE" dirty="0" smtClean="0"/>
          </a:p>
          <a:p>
            <a:r>
              <a:rPr lang="de-DE" dirty="0" err="1" smtClean="0"/>
              <a:t>improve</a:t>
            </a:r>
            <a:r>
              <a:rPr lang="de-DE" dirty="0" smtClean="0"/>
              <a:t>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performance</a:t>
            </a:r>
            <a:endParaRPr lang="de-DE" dirty="0" smtClean="0"/>
          </a:p>
          <a:p>
            <a:r>
              <a:rPr lang="de-DE" dirty="0" err="1" smtClean="0"/>
              <a:t>monitor</a:t>
            </a:r>
            <a:r>
              <a:rPr lang="de-DE" dirty="0" smtClean="0"/>
              <a:t>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state</a:t>
            </a:r>
            <a:endParaRPr lang="de-DE" dirty="0" smtClean="0"/>
          </a:p>
          <a:p>
            <a:r>
              <a:rPr lang="de-DE" dirty="0" smtClean="0"/>
              <a:t>find </a:t>
            </a:r>
            <a:r>
              <a:rPr lang="de-DE" dirty="0" err="1" smtClean="0"/>
              <a:t>causes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performance</a:t>
            </a:r>
            <a:r>
              <a:rPr lang="de-DE" dirty="0" smtClean="0"/>
              <a:t> </a:t>
            </a:r>
            <a:r>
              <a:rPr lang="de-DE" dirty="0" err="1" smtClean="0"/>
              <a:t>problems</a:t>
            </a: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err="1"/>
              <a:t>July</a:t>
            </a:r>
            <a:r>
              <a:rPr lang="de-DE" dirty="0"/>
              <a:t> 8, 2013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658256" y="1930400"/>
            <a:ext cx="38274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b="1" dirty="0" err="1"/>
              <a:t>Application</a:t>
            </a:r>
            <a:r>
              <a:rPr lang="de-DE" sz="2400" b="1" dirty="0"/>
              <a:t> Performance</a:t>
            </a:r>
            <a:br>
              <a:rPr lang="de-DE" sz="2400" b="1" dirty="0"/>
            </a:br>
            <a:r>
              <a:rPr lang="de-DE" sz="2400" b="1" dirty="0" smtClean="0"/>
              <a:t>Monitoring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2659052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Approach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8000" y="1828800"/>
            <a:ext cx="8128000" cy="2599267"/>
          </a:xfrm>
        </p:spPr>
        <p:txBody>
          <a:bodyPr/>
          <a:lstStyle/>
          <a:p>
            <a:r>
              <a:rPr lang="de-DE" dirty="0" smtClean="0"/>
              <a:t>Analyse </a:t>
            </a:r>
            <a:r>
              <a:rPr lang="de-DE" dirty="0" err="1" smtClean="0"/>
              <a:t>stakeholders</a:t>
            </a:r>
            <a:endParaRPr lang="de-DE" dirty="0" smtClean="0"/>
          </a:p>
          <a:p>
            <a:pPr lvl="1"/>
            <a:r>
              <a:rPr lang="de-DE" dirty="0" smtClean="0"/>
              <a:t>Who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involved</a:t>
            </a:r>
            <a:r>
              <a:rPr lang="de-DE" dirty="0" smtClean="0"/>
              <a:t>? (</a:t>
            </a:r>
            <a:r>
              <a:rPr lang="de-DE" dirty="0" err="1" smtClean="0"/>
              <a:t>customers</a:t>
            </a:r>
            <a:r>
              <a:rPr lang="de-DE" dirty="0" smtClean="0"/>
              <a:t>, </a:t>
            </a:r>
            <a:r>
              <a:rPr lang="de-DE" dirty="0" err="1" smtClean="0"/>
              <a:t>operations</a:t>
            </a:r>
            <a:r>
              <a:rPr lang="de-DE" dirty="0" smtClean="0"/>
              <a:t>, </a:t>
            </a:r>
            <a:r>
              <a:rPr lang="de-DE" dirty="0" err="1" smtClean="0"/>
              <a:t>developers</a:t>
            </a:r>
            <a:r>
              <a:rPr lang="de-DE" dirty="0" smtClean="0"/>
              <a:t>, ...)</a:t>
            </a:r>
          </a:p>
          <a:p>
            <a:pPr lvl="1"/>
            <a:r>
              <a:rPr lang="de-DE" dirty="0" err="1" smtClean="0"/>
              <a:t>What</a:t>
            </a:r>
            <a:r>
              <a:rPr lang="de-DE" dirty="0" smtClean="0"/>
              <a:t> do </a:t>
            </a: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need</a:t>
            </a:r>
            <a:r>
              <a:rPr lang="de-DE" dirty="0" smtClean="0"/>
              <a:t>? (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kind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?)</a:t>
            </a:r>
            <a:endParaRPr lang="de-DE" dirty="0"/>
          </a:p>
          <a:p>
            <a:r>
              <a:rPr lang="de-DE" dirty="0"/>
              <a:t>Analyse </a:t>
            </a:r>
            <a:r>
              <a:rPr lang="de-DE" dirty="0" err="1"/>
              <a:t>existing</a:t>
            </a:r>
            <a:r>
              <a:rPr lang="de-DE" dirty="0"/>
              <a:t> </a:t>
            </a:r>
            <a:r>
              <a:rPr lang="de-DE" dirty="0" err="1"/>
              <a:t>solutions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libraries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	</a:t>
            </a:r>
            <a:r>
              <a:rPr lang="de-DE" sz="1400" dirty="0"/>
              <a:t>(e.g. </a:t>
            </a:r>
            <a:r>
              <a:rPr lang="de-DE" sz="1400" dirty="0" err="1"/>
              <a:t>NewRelic</a:t>
            </a:r>
            <a:r>
              <a:rPr lang="de-DE" sz="1400" dirty="0"/>
              <a:t>, Kieker, ...)</a:t>
            </a:r>
          </a:p>
          <a:p>
            <a:r>
              <a:rPr lang="de-DE" dirty="0" err="1"/>
              <a:t>Evaluate</a:t>
            </a:r>
            <a:r>
              <a:rPr lang="de-DE" dirty="0"/>
              <a:t> </a:t>
            </a:r>
            <a:r>
              <a:rPr lang="de-DE" dirty="0" err="1"/>
              <a:t>accepted</a:t>
            </a:r>
            <a:r>
              <a:rPr lang="de-DE" dirty="0"/>
              <a:t> </a:t>
            </a:r>
            <a:r>
              <a:rPr lang="de-DE" dirty="0" err="1"/>
              <a:t>standards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	</a:t>
            </a:r>
            <a:r>
              <a:rPr lang="de-DE" sz="1400" dirty="0"/>
              <a:t>(e.g. </a:t>
            </a:r>
            <a:r>
              <a:rPr lang="de-DE" sz="1400" dirty="0" err="1"/>
              <a:t>Nagios</a:t>
            </a:r>
            <a:r>
              <a:rPr lang="de-DE" sz="1400" dirty="0"/>
              <a:t>, </a:t>
            </a:r>
            <a:r>
              <a:rPr lang="de-DE" sz="1400" dirty="0" err="1"/>
              <a:t>collectd</a:t>
            </a:r>
            <a:r>
              <a:rPr lang="de-DE" sz="1400" dirty="0"/>
              <a:t>, ...</a:t>
            </a:r>
            <a:r>
              <a:rPr lang="de-DE" sz="1400" dirty="0" smtClean="0"/>
              <a:t>)</a:t>
            </a: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err="1"/>
              <a:t>July</a:t>
            </a:r>
            <a:r>
              <a:rPr lang="de-DE" dirty="0"/>
              <a:t> 8, 2013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3714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Approach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Derive</a:t>
            </a:r>
            <a:r>
              <a:rPr lang="de-DE" dirty="0"/>
              <a:t> relevant </a:t>
            </a:r>
            <a:r>
              <a:rPr lang="de-DE" dirty="0" err="1"/>
              <a:t>data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	</a:t>
            </a:r>
            <a:r>
              <a:rPr lang="de-DE" sz="1400" dirty="0"/>
              <a:t>(e.g. CPU </a:t>
            </a:r>
            <a:r>
              <a:rPr lang="de-DE" sz="1400" dirty="0" err="1"/>
              <a:t>load</a:t>
            </a:r>
            <a:r>
              <a:rPr lang="de-DE" sz="1400" dirty="0"/>
              <a:t>, </a:t>
            </a:r>
            <a:r>
              <a:rPr lang="de-DE" sz="1400" dirty="0" err="1"/>
              <a:t>memory</a:t>
            </a:r>
            <a:r>
              <a:rPr lang="de-DE" sz="1400" dirty="0"/>
              <a:t> </a:t>
            </a:r>
            <a:r>
              <a:rPr lang="de-DE" sz="1400" dirty="0" err="1"/>
              <a:t>consumption</a:t>
            </a:r>
            <a:r>
              <a:rPr lang="de-DE" sz="1400" dirty="0"/>
              <a:t>, </a:t>
            </a:r>
            <a:r>
              <a:rPr lang="de-DE" sz="1400" dirty="0" err="1"/>
              <a:t>response</a:t>
            </a:r>
            <a:r>
              <a:rPr lang="de-DE" sz="1400" dirty="0"/>
              <a:t> time, ...)</a:t>
            </a:r>
            <a:endParaRPr lang="de-DE" dirty="0"/>
          </a:p>
          <a:p>
            <a:r>
              <a:rPr lang="de-DE" dirty="0" err="1"/>
              <a:t>Determine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evaluation</a:t>
            </a:r>
            <a:r>
              <a:rPr lang="de-DE" dirty="0"/>
              <a:t> </a:t>
            </a:r>
            <a:r>
              <a:rPr lang="de-DE" dirty="0" err="1"/>
              <a:t>methods</a:t>
            </a:r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Design &amp; </a:t>
            </a:r>
            <a:r>
              <a:rPr lang="de-DE" dirty="0" err="1" smtClean="0"/>
              <a:t>implement</a:t>
            </a:r>
            <a:r>
              <a:rPr lang="de-DE" dirty="0" smtClean="0"/>
              <a:t> </a:t>
            </a:r>
            <a:r>
              <a:rPr lang="de-DE" i="1" dirty="0" smtClean="0"/>
              <a:t>APM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an </a:t>
            </a:r>
            <a:r>
              <a:rPr lang="de-DE" dirty="0" err="1" smtClean="0"/>
              <a:t>existing</a:t>
            </a:r>
            <a:r>
              <a:rPr lang="de-DE" dirty="0" smtClean="0"/>
              <a:t> Java web-</a:t>
            </a:r>
            <a:r>
              <a:rPr lang="de-DE" dirty="0" err="1" smtClean="0"/>
              <a:t>application</a:t>
            </a:r>
            <a:endParaRPr lang="de-DE" dirty="0" smtClean="0"/>
          </a:p>
          <a:p>
            <a:r>
              <a:rPr lang="de-DE" dirty="0" err="1" smtClean="0"/>
              <a:t>Describe</a:t>
            </a:r>
            <a:r>
              <a:rPr lang="de-DE" dirty="0" smtClean="0"/>
              <a:t> </a:t>
            </a:r>
            <a:r>
              <a:rPr lang="de-DE" dirty="0" err="1" smtClean="0"/>
              <a:t>process</a:t>
            </a:r>
            <a:endParaRPr lang="de-DE" dirty="0" smtClean="0"/>
          </a:p>
          <a:p>
            <a:r>
              <a:rPr lang="de-DE" dirty="0" err="1" smtClean="0"/>
              <a:t>Evaluate</a:t>
            </a:r>
            <a:r>
              <a:rPr lang="de-DE" dirty="0" smtClean="0"/>
              <a:t> </a:t>
            </a:r>
            <a:r>
              <a:rPr lang="de-DE" dirty="0" err="1" smtClean="0"/>
              <a:t>solution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exemplary</a:t>
            </a:r>
            <a:r>
              <a:rPr lang="de-DE" dirty="0" smtClean="0"/>
              <a:t> </a:t>
            </a:r>
            <a:r>
              <a:rPr lang="de-DE" dirty="0" err="1" smtClean="0"/>
              <a:t>customer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err="1"/>
              <a:t>July</a:t>
            </a:r>
            <a:r>
              <a:rPr lang="de-DE" dirty="0"/>
              <a:t> 8, 2013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  <p:grpSp>
        <p:nvGrpSpPr>
          <p:cNvPr id="6" name="Gruppierung 5"/>
          <p:cNvGrpSpPr/>
          <p:nvPr/>
        </p:nvGrpSpPr>
        <p:grpSpPr>
          <a:xfrm>
            <a:off x="2309802" y="3022601"/>
            <a:ext cx="4524397" cy="1142760"/>
            <a:chOff x="1849966" y="3911601"/>
            <a:chExt cx="4524397" cy="1142760"/>
          </a:xfrm>
        </p:grpSpPr>
        <p:pic>
          <p:nvPicPr>
            <p:cNvPr id="7" name="Bild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49966" y="3911601"/>
              <a:ext cx="2518833" cy="1142760"/>
            </a:xfrm>
            <a:prstGeom prst="rect">
              <a:avLst/>
            </a:prstGeom>
          </p:spPr>
        </p:pic>
        <p:sp>
          <p:nvSpPr>
            <p:cNvPr id="8" name="Textfeld 7"/>
            <p:cNvSpPr txBox="1"/>
            <p:nvPr/>
          </p:nvSpPr>
          <p:spPr>
            <a:xfrm>
              <a:off x="4742624" y="4329093"/>
              <a:ext cx="163173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de-DE" sz="1400" dirty="0" smtClean="0"/>
                <a:t>... </a:t>
              </a:r>
              <a:r>
                <a:rPr lang="de-DE" sz="1400" dirty="0" err="1" smtClean="0"/>
                <a:t>other</a:t>
              </a:r>
              <a:r>
                <a:rPr lang="de-DE" sz="1400" dirty="0" smtClean="0"/>
                <a:t> </a:t>
              </a:r>
              <a:r>
                <a:rPr lang="de-DE" sz="1400" dirty="0" err="1" smtClean="0"/>
                <a:t>methods</a:t>
              </a:r>
              <a:r>
                <a:rPr lang="de-DE" sz="1400" dirty="0" smtClean="0"/>
                <a:t>?</a:t>
              </a:r>
              <a:endParaRPr lang="de-DE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31530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Expected</a:t>
            </a:r>
            <a:r>
              <a:rPr lang="de-DE" dirty="0" smtClean="0"/>
              <a:t> </a:t>
            </a:r>
            <a:r>
              <a:rPr lang="de-DE" dirty="0" err="1" smtClean="0"/>
              <a:t>Outcome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relevant </a:t>
            </a:r>
            <a:r>
              <a:rPr lang="de-DE" dirty="0" err="1" smtClean="0"/>
              <a:t>metrics</a:t>
            </a:r>
            <a:endParaRPr lang="de-DE" dirty="0" smtClean="0"/>
          </a:p>
          <a:p>
            <a:r>
              <a:rPr lang="de-DE" i="1" dirty="0" smtClean="0"/>
              <a:t>APM</a:t>
            </a:r>
            <a:r>
              <a:rPr lang="de-DE" dirty="0" smtClean="0"/>
              <a:t> </a:t>
            </a:r>
            <a:r>
              <a:rPr lang="de-DE" dirty="0" err="1" smtClean="0"/>
              <a:t>employed</a:t>
            </a:r>
            <a:r>
              <a:rPr lang="de-DE" dirty="0" smtClean="0"/>
              <a:t> in a Java web-</a:t>
            </a:r>
            <a:r>
              <a:rPr lang="de-DE" dirty="0" err="1" smtClean="0"/>
              <a:t>application</a:t>
            </a:r>
            <a:endParaRPr lang="de-DE" dirty="0" smtClean="0"/>
          </a:p>
          <a:p>
            <a:r>
              <a:rPr lang="de-DE" dirty="0" err="1" smtClean="0"/>
              <a:t>process</a:t>
            </a:r>
            <a:r>
              <a:rPr lang="de-DE" dirty="0" smtClean="0"/>
              <a:t> </a:t>
            </a:r>
            <a:r>
              <a:rPr lang="de-DE" dirty="0" err="1" smtClean="0"/>
              <a:t>description</a:t>
            </a:r>
            <a:r>
              <a:rPr lang="de-DE" dirty="0" smtClean="0"/>
              <a:t> (</a:t>
            </a:r>
            <a:r>
              <a:rPr lang="de-DE" dirty="0" err="1" smtClean="0"/>
              <a:t>deployment</a:t>
            </a:r>
            <a:r>
              <a:rPr lang="de-DE" dirty="0" smtClean="0"/>
              <a:t> – </a:t>
            </a:r>
            <a:r>
              <a:rPr lang="de-DE" dirty="0" err="1" smtClean="0"/>
              <a:t>analysis</a:t>
            </a:r>
            <a:r>
              <a:rPr lang="de-DE" dirty="0" smtClean="0"/>
              <a:t> – </a:t>
            </a:r>
            <a:r>
              <a:rPr lang="de-DE" dirty="0" err="1" smtClean="0"/>
              <a:t>problem</a:t>
            </a:r>
            <a:r>
              <a:rPr lang="de-DE" dirty="0" smtClean="0"/>
              <a:t> </a:t>
            </a:r>
            <a:r>
              <a:rPr lang="de-DE" dirty="0" err="1" smtClean="0"/>
              <a:t>localisation</a:t>
            </a:r>
            <a:r>
              <a:rPr lang="de-DE" dirty="0" smtClean="0"/>
              <a:t>)</a:t>
            </a:r>
          </a:p>
          <a:p>
            <a:r>
              <a:rPr lang="de-DE" dirty="0" err="1" smtClean="0"/>
              <a:t>integration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an </a:t>
            </a:r>
            <a:r>
              <a:rPr lang="de-DE" dirty="0" err="1" smtClean="0"/>
              <a:t>existing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r>
              <a:rPr lang="de-DE" dirty="0"/>
              <a:t> </a:t>
            </a:r>
            <a:r>
              <a:rPr lang="de-DE" dirty="0" err="1" smtClean="0"/>
              <a:t>infrastructure</a:t>
            </a:r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err="1"/>
              <a:t>July</a:t>
            </a:r>
            <a:r>
              <a:rPr lang="de-DE" dirty="0"/>
              <a:t> 8, 2013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3792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pierung 17"/>
          <p:cNvGrpSpPr/>
          <p:nvPr/>
        </p:nvGrpSpPr>
        <p:grpSpPr>
          <a:xfrm>
            <a:off x="1591734" y="2133600"/>
            <a:ext cx="5952066" cy="3936999"/>
            <a:chOff x="1591734" y="2133600"/>
            <a:chExt cx="5952066" cy="3750733"/>
          </a:xfrm>
        </p:grpSpPr>
        <p:cxnSp>
          <p:nvCxnSpPr>
            <p:cNvPr id="13" name="Gerade Verbindung 12"/>
            <p:cNvCxnSpPr/>
            <p:nvPr/>
          </p:nvCxnSpPr>
          <p:spPr bwMode="auto">
            <a:xfrm>
              <a:off x="1591734" y="2133600"/>
              <a:ext cx="0" cy="375073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Gerade Verbindung 14"/>
            <p:cNvCxnSpPr/>
            <p:nvPr/>
          </p:nvCxnSpPr>
          <p:spPr bwMode="auto">
            <a:xfrm>
              <a:off x="3575756" y="2133600"/>
              <a:ext cx="0" cy="375073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Gerade Verbindung 15"/>
            <p:cNvCxnSpPr/>
            <p:nvPr/>
          </p:nvCxnSpPr>
          <p:spPr bwMode="auto">
            <a:xfrm>
              <a:off x="5559778" y="2133600"/>
              <a:ext cx="0" cy="375073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Gerade Verbindung 16"/>
            <p:cNvCxnSpPr/>
            <p:nvPr/>
          </p:nvCxnSpPr>
          <p:spPr bwMode="auto">
            <a:xfrm>
              <a:off x="7543800" y="2133600"/>
              <a:ext cx="0" cy="375073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Schedule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err="1"/>
              <a:t>July</a:t>
            </a:r>
            <a:r>
              <a:rPr lang="de-DE" dirty="0"/>
              <a:t> 8, 2013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  <p:sp>
        <p:nvSpPr>
          <p:cNvPr id="7" name="Pfeil nach rechts 6"/>
          <p:cNvSpPr/>
          <p:nvPr/>
        </p:nvSpPr>
        <p:spPr bwMode="auto">
          <a:xfrm>
            <a:off x="516468" y="1879600"/>
            <a:ext cx="8119532" cy="304800"/>
          </a:xfrm>
          <a:prstGeom prst="rightArrow">
            <a:avLst/>
          </a:pr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03820" y="1617134"/>
            <a:ext cx="11471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1200" dirty="0" smtClean="0"/>
              <a:t>April 15, 2013</a:t>
            </a:r>
            <a:endParaRPr lang="de-DE" sz="1200" dirty="0"/>
          </a:p>
        </p:txBody>
      </p:sp>
      <p:sp>
        <p:nvSpPr>
          <p:cNvPr id="9" name="Textfeld 8"/>
          <p:cNvSpPr txBox="1"/>
          <p:nvPr/>
        </p:nvSpPr>
        <p:spPr>
          <a:xfrm>
            <a:off x="7316034" y="1617134"/>
            <a:ext cx="13183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August 15, 2013</a:t>
            </a:r>
            <a:endParaRPr lang="de-DE" sz="1200" dirty="0"/>
          </a:p>
        </p:txBody>
      </p:sp>
      <p:sp>
        <p:nvSpPr>
          <p:cNvPr id="10" name="Rechteck 9"/>
          <p:cNvSpPr/>
          <p:nvPr/>
        </p:nvSpPr>
        <p:spPr bwMode="auto">
          <a:xfrm>
            <a:off x="465665" y="2802468"/>
            <a:ext cx="1515534" cy="423333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Analysis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740317" y="2184400"/>
            <a:ext cx="587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i="1" dirty="0" smtClean="0"/>
              <a:t>April</a:t>
            </a:r>
            <a:endParaRPr lang="de-DE" sz="1400" i="1" dirty="0"/>
          </a:p>
        </p:txBody>
      </p:sp>
      <p:sp>
        <p:nvSpPr>
          <p:cNvPr id="21" name="Textfeld 20"/>
          <p:cNvSpPr txBox="1"/>
          <p:nvPr/>
        </p:nvSpPr>
        <p:spPr>
          <a:xfrm>
            <a:off x="2265845" y="2184400"/>
            <a:ext cx="567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i="1" dirty="0" smtClean="0"/>
              <a:t>May</a:t>
            </a:r>
            <a:endParaRPr lang="de-DE" sz="1400" i="1" dirty="0"/>
          </a:p>
        </p:txBody>
      </p:sp>
      <p:sp>
        <p:nvSpPr>
          <p:cNvPr id="22" name="Textfeld 21"/>
          <p:cNvSpPr txBox="1"/>
          <p:nvPr/>
        </p:nvSpPr>
        <p:spPr>
          <a:xfrm>
            <a:off x="4255839" y="2184400"/>
            <a:ext cx="6175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i="1" dirty="0" smtClean="0"/>
              <a:t>June</a:t>
            </a:r>
            <a:endParaRPr lang="de-DE" sz="1400" i="1" dirty="0"/>
          </a:p>
        </p:txBody>
      </p:sp>
      <p:sp>
        <p:nvSpPr>
          <p:cNvPr id="23" name="Textfeld 22"/>
          <p:cNvSpPr txBox="1"/>
          <p:nvPr/>
        </p:nvSpPr>
        <p:spPr>
          <a:xfrm>
            <a:off x="6272061" y="2184400"/>
            <a:ext cx="54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i="1" dirty="0" err="1" smtClean="0"/>
              <a:t>July</a:t>
            </a:r>
            <a:endParaRPr lang="de-DE" sz="1400" i="1" dirty="0"/>
          </a:p>
        </p:txBody>
      </p:sp>
      <p:sp>
        <p:nvSpPr>
          <p:cNvPr id="24" name="Textfeld 23"/>
          <p:cNvSpPr txBox="1"/>
          <p:nvPr/>
        </p:nvSpPr>
        <p:spPr>
          <a:xfrm>
            <a:off x="7837091" y="2184400"/>
            <a:ext cx="7871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i="1" dirty="0" smtClean="0"/>
              <a:t>August</a:t>
            </a:r>
            <a:endParaRPr lang="de-DE" sz="1400" i="1" dirty="0"/>
          </a:p>
        </p:txBody>
      </p:sp>
      <p:sp>
        <p:nvSpPr>
          <p:cNvPr id="11" name="Rechteck 10"/>
          <p:cNvSpPr/>
          <p:nvPr/>
        </p:nvSpPr>
        <p:spPr bwMode="auto">
          <a:xfrm>
            <a:off x="1693333" y="4388556"/>
            <a:ext cx="965200" cy="423333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Design</a:t>
            </a:r>
          </a:p>
        </p:txBody>
      </p:sp>
      <p:sp>
        <p:nvSpPr>
          <p:cNvPr id="19" name="Rechteck 18"/>
          <p:cNvSpPr/>
          <p:nvPr/>
        </p:nvSpPr>
        <p:spPr bwMode="auto">
          <a:xfrm>
            <a:off x="2666998" y="4388556"/>
            <a:ext cx="2294469" cy="423333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Implementation</a:t>
            </a:r>
          </a:p>
        </p:txBody>
      </p:sp>
      <p:sp>
        <p:nvSpPr>
          <p:cNvPr id="25" name="Rechteck 24"/>
          <p:cNvSpPr/>
          <p:nvPr/>
        </p:nvSpPr>
        <p:spPr bwMode="auto">
          <a:xfrm>
            <a:off x="4978397" y="4388555"/>
            <a:ext cx="2548469" cy="423333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Usage</a:t>
            </a:r>
            <a:endParaRPr kumimoji="0" lang="de-DE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" name="Rechteck 25"/>
          <p:cNvSpPr/>
          <p:nvPr/>
        </p:nvSpPr>
        <p:spPr bwMode="auto">
          <a:xfrm>
            <a:off x="3234267" y="3553178"/>
            <a:ext cx="4301066" cy="423333"/>
          </a:xfrm>
          <a:prstGeom prst="rect">
            <a:avLst/>
          </a:prstGeom>
          <a:solidFill>
            <a:schemeClr val="accent3">
              <a:lumMod val="95000"/>
              <a:alpha val="60000"/>
            </a:schemeClr>
          </a:solidFill>
          <a:ln w="19050">
            <a:solidFill>
              <a:schemeClr val="bg1">
                <a:lumMod val="65000"/>
              </a:schemeClr>
            </a:solidFill>
            <a:prstDash val="dashDot"/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Feedback</a:t>
            </a:r>
          </a:p>
        </p:txBody>
      </p:sp>
      <p:sp>
        <p:nvSpPr>
          <p:cNvPr id="27" name="Rechteck 26"/>
          <p:cNvSpPr/>
          <p:nvPr/>
        </p:nvSpPr>
        <p:spPr bwMode="auto">
          <a:xfrm>
            <a:off x="3539068" y="5223934"/>
            <a:ext cx="5046132" cy="423333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Writing</a:t>
            </a:r>
          </a:p>
        </p:txBody>
      </p:sp>
    </p:spTree>
    <p:extLst>
      <p:ext uri="{BB962C8B-B14F-4D97-AF65-F5344CB8AC3E}">
        <p14:creationId xmlns:p14="http://schemas.microsoft.com/office/powerpoint/2010/main" val="942916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9" grpId="0" animBg="1"/>
      <p:bldP spid="25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TUM_weiss">
  <a:themeElements>
    <a:clrScheme name="Benutzerdefiniert 1">
      <a:dk1>
        <a:srgbClr val="000000"/>
      </a:dk1>
      <a:lt1>
        <a:srgbClr val="FFFFFF"/>
      </a:lt1>
      <a:dk2>
        <a:srgbClr val="005293"/>
      </a:dk2>
      <a:lt2>
        <a:srgbClr val="0065BD"/>
      </a:lt2>
      <a:accent1>
        <a:srgbClr val="A2AD00"/>
      </a:accent1>
      <a:accent2>
        <a:srgbClr val="E37222"/>
      </a:accent2>
      <a:accent3>
        <a:srgbClr val="FFFFFF"/>
      </a:accent3>
      <a:accent4>
        <a:srgbClr val="000000"/>
      </a:accent4>
      <a:accent5>
        <a:srgbClr val="CED3AA"/>
      </a:accent5>
      <a:accent6>
        <a:srgbClr val="CE671E"/>
      </a:accent6>
      <a:hlink>
        <a:srgbClr val="7030A0"/>
      </a:hlink>
      <a:folHlink>
        <a:srgbClr val="0065BD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5293"/>
        </a:dk2>
        <a:lt2>
          <a:srgbClr val="0065BD"/>
        </a:lt2>
        <a:accent1>
          <a:srgbClr val="A2AD00"/>
        </a:accent1>
        <a:accent2>
          <a:srgbClr val="E37222"/>
        </a:accent2>
        <a:accent3>
          <a:srgbClr val="FFFFFF"/>
        </a:accent3>
        <a:accent4>
          <a:srgbClr val="000000"/>
        </a:accent4>
        <a:accent5>
          <a:srgbClr val="CED3AA"/>
        </a:accent5>
        <a:accent6>
          <a:srgbClr val="CE671E"/>
        </a:accent6>
        <a:hlink>
          <a:srgbClr val="DAD7CB"/>
        </a:hlink>
        <a:folHlink>
          <a:srgbClr val="9C9D9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TUM_weiss.thmx</Template>
  <TotalTime>0</TotalTime>
  <Words>422</Words>
  <Application>Microsoft Macintosh PowerPoint</Application>
  <PresentationFormat>Bildschirmpräsentation (4:3)</PresentationFormat>
  <Paragraphs>116</Paragraphs>
  <Slides>11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TUM_weiss</vt:lpstr>
      <vt:lpstr>Application Performance Monitoring of a scalable Java web-application in a cloud infrastructure</vt:lpstr>
      <vt:lpstr>Agenda</vt:lpstr>
      <vt:lpstr>Motivation</vt:lpstr>
      <vt:lpstr>Motivation</vt:lpstr>
      <vt:lpstr>Motivation</vt:lpstr>
      <vt:lpstr>Approach</vt:lpstr>
      <vt:lpstr>Approach</vt:lpstr>
      <vt:lpstr>Expected Outcome</vt:lpstr>
      <vt:lpstr>Schedule</vt:lpstr>
      <vt:lpstr>PowerPoint-Präsentation</vt:lpstr>
      <vt:lpstr>PowerPoint-Präsentation</vt:lpstr>
    </vt:vector>
  </TitlesOfParts>
  <Company>privat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Einflussfaktoren auf den Projekterfolg: Eine quantitativ-empirische Analyse</dc:title>
  <dc:creator>Moe</dc:creator>
  <cp:lastModifiedBy>Michael Rose</cp:lastModifiedBy>
  <cp:revision>329</cp:revision>
  <dcterms:created xsi:type="dcterms:W3CDTF">2012-01-14T10:54:07Z</dcterms:created>
  <dcterms:modified xsi:type="dcterms:W3CDTF">2013-07-08T06:09:17Z</dcterms:modified>
</cp:coreProperties>
</file>