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725" r:id="rId1"/>
  </p:sldMasterIdLst>
  <p:notesMasterIdLst>
    <p:notesMasterId r:id="rId25"/>
  </p:notesMasterIdLst>
  <p:handoutMasterIdLst>
    <p:handoutMasterId r:id="rId26"/>
  </p:handoutMasterIdLst>
  <p:sldIdLst>
    <p:sldId id="647" r:id="rId2"/>
    <p:sldId id="699" r:id="rId3"/>
    <p:sldId id="719" r:id="rId4"/>
    <p:sldId id="720" r:id="rId5"/>
    <p:sldId id="721" r:id="rId6"/>
    <p:sldId id="702" r:id="rId7"/>
    <p:sldId id="722" r:id="rId8"/>
    <p:sldId id="704" r:id="rId9"/>
    <p:sldId id="705" r:id="rId10"/>
    <p:sldId id="706" r:id="rId11"/>
    <p:sldId id="698" r:id="rId12"/>
    <p:sldId id="708" r:id="rId13"/>
    <p:sldId id="700" r:id="rId14"/>
    <p:sldId id="701" r:id="rId15"/>
    <p:sldId id="707" r:id="rId16"/>
    <p:sldId id="716" r:id="rId17"/>
    <p:sldId id="714" r:id="rId18"/>
    <p:sldId id="709" r:id="rId19"/>
    <p:sldId id="710" r:id="rId20"/>
    <p:sldId id="711" r:id="rId21"/>
    <p:sldId id="712" r:id="rId22"/>
    <p:sldId id="717" r:id="rId23"/>
    <p:sldId id="718" r:id="rId24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618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pos="749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B83A"/>
    <a:srgbClr val="FC6410"/>
    <a:srgbClr val="C00000"/>
    <a:srgbClr val="0065BD"/>
    <a:srgbClr val="C0C0C0"/>
    <a:srgbClr val="000000"/>
    <a:srgbClr val="41BEFF"/>
    <a:srgbClr val="FF8000"/>
    <a:srgbClr val="CB6C1D"/>
    <a:srgbClr val="ECE8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9" autoAdjust="0"/>
    <p:restoredTop sz="92138" autoAdjust="0"/>
  </p:normalViewPr>
  <p:slideViewPr>
    <p:cSldViewPr>
      <p:cViewPr varScale="1">
        <p:scale>
          <a:sx n="63" d="100"/>
          <a:sy n="63" d="100"/>
        </p:scale>
        <p:origin x="648" y="60"/>
      </p:cViewPr>
      <p:guideLst>
        <p:guide orient="horz" pos="2160"/>
        <p:guide orient="horz" pos="618"/>
        <p:guide orient="horz" pos="4042"/>
        <p:guide pos="7499"/>
        <p:guide pos="211"/>
        <p:guide pos="3840"/>
      </p:guideLst>
    </p:cSldViewPr>
  </p:slideViewPr>
  <p:outlineViewPr>
    <p:cViewPr>
      <p:scale>
        <a:sx n="33" d="100"/>
        <a:sy n="33" d="100"/>
      </p:scale>
      <p:origin x="0" y="-14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568" y="189833"/>
            <a:ext cx="3496595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38830" y="189833"/>
            <a:ext cx="2208376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  <a:pPr>
                <a:defRPr/>
              </a:pPr>
              <a:t>‹#›</a:t>
            </a:fld>
            <a:endParaRPr lang="de-DE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9938"/>
            <a:ext cx="68167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2015"/>
            <a:ext cx="5205932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3858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Documenting </a:t>
            </a:r>
            <a:r>
              <a:rPr lang="en-US" dirty="0" err="1"/>
              <a:t>dd</a:t>
            </a:r>
            <a:r>
              <a:rPr lang="en-US" dirty="0"/>
              <a:t> will support </a:t>
            </a:r>
            <a:r>
              <a:rPr lang="en-US" dirty="0" err="1"/>
              <a:t>tracability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590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Replace it with text reduce</a:t>
            </a:r>
            <a:r>
              <a:rPr lang="en-US" baseline="0" dirty="0"/>
              <a:t> complexity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679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2060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Use issue management system as the main input source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Focus on a specific domain (e.g. analytics domain) and system (e.g. component-based)</a:t>
            </a:r>
            <a:endParaRPr lang="en-US" sz="1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4E60D-B46D-44AF-9EC2-8628B8F1B8C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26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matthes.in.tum.de/" TargetMode="External"/><Relationship Id="rId4" Type="http://schemas.openxmlformats.org/officeDocument/2006/relationships/image" Target="../media/image6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6" y="2"/>
            <a:ext cx="12192000" cy="685799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0"/>
            <a:ext cx="12192000" cy="4196080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5000"/>
                </a:schemeClr>
              </a:gs>
              <a:gs pos="93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31371" y="3538641"/>
            <a:ext cx="11432843" cy="67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144000" bIns="72000" anchor="b" anchorCtr="0">
            <a:spAutoFit/>
          </a:bodyPr>
          <a:lstStyle>
            <a:lvl1pPr marL="180000" algn="l">
              <a:defRPr sz="3000" b="0" i="0" baseline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US" noProof="0" dirty="0"/>
              <a:t>Edit Title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2" y="4211796"/>
            <a:ext cx="11432841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marL="180000" indent="0"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Presenter, Date, Location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398812"/>
            <a:ext cx="997527" cy="3200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  <p:sp>
        <p:nvSpPr>
          <p:cNvPr id="25" name="Textfeld 24"/>
          <p:cNvSpPr txBox="1"/>
          <p:nvPr userDrawn="1"/>
        </p:nvSpPr>
        <p:spPr>
          <a:xfrm>
            <a:off x="425454" y="4643381"/>
            <a:ext cx="11438759" cy="1225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252000" tIns="180000" rIns="180000" bIns="180000" rtlCol="0">
            <a:spAutoFit/>
          </a:bodyPr>
          <a:lstStyle/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Chair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Software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Engineering for Business Information Systems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(sebis) </a:t>
            </a:r>
          </a:p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Faculty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Informatics</a:t>
            </a:r>
          </a:p>
          <a:p>
            <a:pPr marL="0" indent="0"/>
            <a:r>
              <a:rPr lang="en-US" sz="1400" b="0" i="0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Technische</a:t>
            </a:r>
            <a:r>
              <a:rPr lang="en-US" sz="1400" b="0" i="0" kern="1200" baseline="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 Universität München</a:t>
            </a:r>
            <a:endParaRPr lang="en-US" sz="1400" b="0" i="0" kern="1200" noProof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 i="0" u="sng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wwwmatthes.in.tum.de</a:t>
            </a:r>
            <a:endParaRPr lang="en-US" sz="1400" b="0" i="0" u="sng" kern="1200" dirty="0" err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sebis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dirty="0"/>
              <a:t>12092017 Manoj – ECSA 2017</a:t>
            </a:r>
            <a:endParaRPr lang="en-US" dirty="0"/>
          </a:p>
        </p:txBody>
      </p:sp>
    </p:spTree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8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sebis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dirty="0"/>
              <a:t>12092017 Manoj – ECSA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934724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>
            <a:lvl1pPr>
              <a:defRPr>
                <a:solidFill>
                  <a:srgbClr val="0065BD"/>
                </a:solidFill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34437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2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sebis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11082017 Shumaiev AMCIS 2017, Boston, MA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9E22-1B76-46A8-871B-C48D8E59C6F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34437" y="981074"/>
            <a:ext cx="5662084" cy="661976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34437" y="1643050"/>
            <a:ext cx="5662084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981079"/>
            <a:ext cx="5664200" cy="661975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3367" y="1643050"/>
            <a:ext cx="5664200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en-US" noProof="0" dirty="0"/>
              <a:t>&lt;Title&gt;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© sebis</a:t>
            </a:r>
            <a:endParaRPr lang="en-US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noProof="0"/>
              <a:t>11082017 Shumaiev AMCIS 2017, Boston, MA</a:t>
            </a:r>
            <a:endParaRPr lang="en-US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CCB4-7108-4850-98BC-50E3A501EADB}" type="slidenum">
              <a:rPr lang="en-US" noProof="0" smtClean="0"/>
              <a:pPr>
                <a:defRPr/>
              </a:pPr>
              <a:t>‹#›</a:t>
            </a:fld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/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sebis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9391-FD8B-4951-B07A-A389C4C7CA7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dirty="0"/>
              <a:t>12092017 Manoj – ECSA 2017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5" y="981076"/>
            <a:ext cx="11523135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fr-FR"/>
              <a:t>11082017 Shumaiev AMCIS 2017, Boston, MA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Gebaeude_Fahn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12192000" cy="68936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 userDrawn="1"/>
        </p:nvSpPr>
        <p:spPr>
          <a:xfrm>
            <a:off x="407368" y="1772816"/>
            <a:ext cx="3240361" cy="474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+mn-lt"/>
            </a:endParaRP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331" y="2053741"/>
            <a:ext cx="682753" cy="359665"/>
          </a:xfrm>
          <a:prstGeom prst="rect">
            <a:avLst/>
          </a:prstGeom>
        </p:spPr>
      </p:pic>
      <p:pic>
        <p:nvPicPr>
          <p:cNvPr id="22" name="Bild 10" descr="sebis-Logo.g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7970" y="2544067"/>
            <a:ext cx="720000" cy="230880"/>
          </a:xfrm>
          <a:prstGeom prst="rect">
            <a:avLst/>
          </a:prstGeom>
        </p:spPr>
      </p:pic>
      <p:sp>
        <p:nvSpPr>
          <p:cNvPr id="24" name="Textfeld 23"/>
          <p:cNvSpPr txBox="1"/>
          <p:nvPr userDrawn="1"/>
        </p:nvSpPr>
        <p:spPr>
          <a:xfrm>
            <a:off x="680368" y="4153451"/>
            <a:ext cx="2751118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noProof="1">
                <a:latin typeface="+mn-lt"/>
              </a:rPr>
              <a:t>Technische Universität München</a:t>
            </a:r>
          </a:p>
          <a:p>
            <a:r>
              <a:rPr lang="en-US" sz="1050" noProof="1">
                <a:latin typeface="+mn-lt"/>
              </a:rPr>
              <a:t>Faculty of Informatics</a:t>
            </a:r>
          </a:p>
          <a:p>
            <a:r>
              <a:rPr lang="en-US" sz="1050" noProof="1">
                <a:latin typeface="+mn-lt"/>
              </a:rPr>
              <a:t>Chair of Software Engineering for Business Information Systems</a:t>
            </a:r>
          </a:p>
          <a:p>
            <a:endParaRPr lang="en-US" sz="1050" noProof="1">
              <a:latin typeface="+mn-lt"/>
            </a:endParaRPr>
          </a:p>
          <a:p>
            <a:r>
              <a:rPr lang="en-US" sz="1050" noProof="1">
                <a:latin typeface="+mn-lt"/>
              </a:rPr>
              <a:t>Boltzmannstraße 3</a:t>
            </a:r>
          </a:p>
          <a:p>
            <a:r>
              <a:rPr lang="en-US" sz="1050" noProof="1">
                <a:latin typeface="+mn-lt"/>
              </a:rPr>
              <a:t>85748 Garching bei</a:t>
            </a:r>
            <a:r>
              <a:rPr lang="en-US" sz="1050" baseline="0" noProof="1">
                <a:latin typeface="+mn-lt"/>
              </a:rPr>
              <a:t> München</a:t>
            </a:r>
          </a:p>
          <a:p>
            <a:endParaRPr lang="en-US" sz="1050" baseline="0" noProof="1">
              <a:latin typeface="+mn-lt"/>
            </a:endParaRPr>
          </a:p>
          <a:p>
            <a:pPr>
              <a:tabLst>
                <a:tab pos="358775" algn="l"/>
              </a:tabLst>
            </a:pPr>
            <a:r>
              <a:rPr lang="en-US" sz="1050" baseline="0" noProof="1">
                <a:latin typeface="+mn-lt"/>
              </a:rPr>
              <a:t>Tel	+49.89.289.</a:t>
            </a:r>
          </a:p>
          <a:p>
            <a:pPr>
              <a:tabLst>
                <a:tab pos="358775" algn="l"/>
              </a:tabLst>
            </a:pPr>
            <a:r>
              <a:rPr lang="en-US" sz="1050" baseline="0" noProof="1">
                <a:latin typeface="+mn-lt"/>
              </a:rPr>
              <a:t>Fax	+49.89.289.17136</a:t>
            </a:r>
          </a:p>
          <a:p>
            <a:endParaRPr lang="en-US" sz="1050" baseline="0" noProof="1">
              <a:latin typeface="+mn-lt"/>
            </a:endParaRPr>
          </a:p>
          <a:p>
            <a:endParaRPr lang="en-US" sz="1050" baseline="0" noProof="1">
              <a:latin typeface="+mn-lt"/>
            </a:endParaRPr>
          </a:p>
          <a:p>
            <a:r>
              <a:rPr lang="en-US" sz="1050" baseline="0" noProof="1">
                <a:latin typeface="+mn-lt"/>
                <a:hlinkClick r:id="rId5"/>
              </a:rPr>
              <a:t>wwwmatthes.in.tum.de</a:t>
            </a:r>
            <a:endParaRPr lang="en-US" sz="1050" noProof="1">
              <a:latin typeface="+mn-lt"/>
            </a:endParaRPr>
          </a:p>
        </p:txBody>
      </p:sp>
      <p:sp>
        <p:nvSpPr>
          <p:cNvPr id="26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800390" y="3515828"/>
            <a:ext cx="2485288" cy="21949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FontTx/>
              <a:buNone/>
              <a:defRPr sz="1400" b="1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&lt;Name&gt;</a:t>
            </a:r>
          </a:p>
        </p:txBody>
      </p:sp>
      <p:sp>
        <p:nvSpPr>
          <p:cNvPr id="27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800396" y="3306632"/>
            <a:ext cx="2484681" cy="1829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&lt;Academic degree&gt;</a:t>
            </a:r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2164430" y="5483875"/>
            <a:ext cx="1293429" cy="133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>
                <a:latin typeface="+mn-lt"/>
              </a:defRPr>
            </a:lvl1pPr>
          </a:lstStyle>
          <a:p>
            <a:pPr lvl="0"/>
            <a:r>
              <a:rPr lang="en-US" noProof="0" dirty="0"/>
              <a:t>&lt;Phone&gt;</a:t>
            </a:r>
          </a:p>
        </p:txBody>
      </p:sp>
      <p:sp>
        <p:nvSpPr>
          <p:cNvPr id="29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799076" y="5961713"/>
            <a:ext cx="2452083" cy="131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&lt;E-Mail&gt;</a:t>
            </a:r>
          </a:p>
        </p:txBody>
      </p:sp>
      <p:sp>
        <p:nvSpPr>
          <p:cNvPr id="30" name="Inhaltsplatzhalter 31"/>
          <p:cNvSpPr>
            <a:spLocks noGrp="1"/>
          </p:cNvSpPr>
          <p:nvPr>
            <p:ph sz="quarter" idx="18" hasCustomPrompt="1"/>
          </p:nvPr>
        </p:nvSpPr>
        <p:spPr>
          <a:xfrm>
            <a:off x="801052" y="3734625"/>
            <a:ext cx="2502054" cy="211455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</a:lstStyle>
          <a:p>
            <a:pPr lvl="0"/>
            <a:r>
              <a:rPr lang="en-US" noProof="0" dirty="0"/>
              <a:t>&lt;Position&gt;</a:t>
            </a:r>
          </a:p>
        </p:txBody>
      </p:sp>
    </p:spTree>
    <p:extLst>
      <p:ext uri="{BB962C8B-B14F-4D97-AF65-F5344CB8AC3E}">
        <p14:creationId xmlns:p14="http://schemas.microsoft.com/office/powerpoint/2010/main" val="112495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44451"/>
            <a:ext cx="1058610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981076"/>
            <a:ext cx="1152313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3184" y="6570616"/>
            <a:ext cx="21420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sebis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 dirty="0"/>
              <a:t>12092017 Manoj – ECSA 2017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25251" y="6570616"/>
            <a:ext cx="33231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5" r:id="rId2"/>
    <p:sldLayoutId id="2147483778" r:id="rId3"/>
    <p:sldLayoutId id="2147483766" r:id="rId4"/>
    <p:sldLayoutId id="2147483767" r:id="rId5"/>
    <p:sldLayoutId id="2147483768" r:id="rId6"/>
    <p:sldLayoutId id="2147483771" r:id="rId7"/>
    <p:sldLayoutId id="2147483779" r:id="rId8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rgbClr val="0065BD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ebischair/syncpipes-client" TargetMode="External"/><Relationship Id="rId2" Type="http://schemas.openxmlformats.org/officeDocument/2006/relationships/hyperlink" Target="https://github.com/sebischair/syncpipes-server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matthes.in.tum.de/pages/l2inbfu3sbe7/Master-Thesis-Prateek-Bagrech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matthes.in.tum.de/pages/19gmopufr04wi/Master-Thesis-Akash-Manjunat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ebischair/DocClassificatio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ebischair/akre-serv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371" y="3076976"/>
            <a:ext cx="11432843" cy="1141439"/>
          </a:xfrm>
        </p:spPr>
        <p:txBody>
          <a:bodyPr/>
          <a:lstStyle/>
          <a:p>
            <a:r>
              <a:rPr lang="en-US" dirty="0"/>
              <a:t>Tool support for architectural decision making in large software-intensive agile projects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>
          <a:xfrm>
            <a:off x="431372" y="4211796"/>
            <a:ext cx="11432841" cy="338554"/>
          </a:xfrm>
        </p:spPr>
        <p:txBody>
          <a:bodyPr/>
          <a:lstStyle/>
          <a:p>
            <a:r>
              <a:rPr lang="en-AU" b="1" dirty="0"/>
              <a:t>Manoj Bhat</a:t>
            </a:r>
            <a:r>
              <a:rPr lang="en-AU" dirty="0"/>
              <a:t>, Klym Shumaiev</a:t>
            </a:r>
            <a:r>
              <a:rPr lang="en-US" dirty="0"/>
              <a:t>, Florian </a:t>
            </a:r>
            <a:r>
              <a:rPr lang="en-US" dirty="0" err="1"/>
              <a:t>Matthes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05248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picture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361D-E562-4E4B-A520-3E65A563C56B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Manoj – Sebis Day 2017</a:t>
            </a:r>
            <a:endParaRPr lang="en-US" noProof="0" dirty="0"/>
          </a:p>
        </p:txBody>
      </p:sp>
      <p:sp>
        <p:nvSpPr>
          <p:cNvPr id="256" name="Rectangle 255"/>
          <p:cNvSpPr/>
          <p:nvPr/>
        </p:nvSpPr>
        <p:spPr>
          <a:xfrm>
            <a:off x="572483" y="5013300"/>
            <a:ext cx="165029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 panose="020B0604020202020204" pitchFamily="34" charset="0"/>
              </a:rPr>
              <a:t>DEMO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u="sng" kern="0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</a:rPr>
              <a:t>goo.gl/mgE5mo</a:t>
            </a:r>
          </a:p>
        </p:txBody>
      </p:sp>
      <p:pic>
        <p:nvPicPr>
          <p:cNvPr id="257" name="Picture 2" descr="https://goo.gl/mgE5mo.q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06" y="5491970"/>
            <a:ext cx="1024604" cy="83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1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959" y="5082802"/>
            <a:ext cx="1857096" cy="1070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2" name="Picture 2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468" y="5072496"/>
            <a:ext cx="1886455" cy="1060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3" name="Picture 2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1240" y="5082802"/>
            <a:ext cx="1801083" cy="1059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4" name="Picture 2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2019" y="5093780"/>
            <a:ext cx="1794004" cy="1059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5" name="Down Arrow 254"/>
          <p:cNvSpPr/>
          <p:nvPr/>
        </p:nvSpPr>
        <p:spPr>
          <a:xfrm>
            <a:off x="6056588" y="4583542"/>
            <a:ext cx="492342" cy="400985"/>
          </a:xfrm>
          <a:prstGeom prst="downArrow">
            <a:avLst/>
          </a:prstGeom>
          <a:gradFill rotWithShape="1">
            <a:gsLst>
              <a:gs pos="0">
                <a:srgbClr val="A5A5A5">
                  <a:satMod val="103000"/>
                  <a:lumMod val="102000"/>
                  <a:tint val="94000"/>
                </a:srgbClr>
              </a:gs>
              <a:gs pos="50000">
                <a:srgbClr val="A5A5A5">
                  <a:satMod val="110000"/>
                  <a:lumMod val="100000"/>
                  <a:shade val="100000"/>
                </a:srgbClr>
              </a:gs>
              <a:gs pos="100000">
                <a:srgbClr val="A5A5A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kern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82079" y="990600"/>
            <a:ext cx="10571720" cy="3504973"/>
            <a:chOff x="782079" y="990601"/>
            <a:chExt cx="10571720" cy="2606252"/>
          </a:xfrm>
        </p:grpSpPr>
        <p:grpSp>
          <p:nvGrpSpPr>
            <p:cNvPr id="182" name="Group 181"/>
            <p:cNvGrpSpPr/>
            <p:nvPr/>
          </p:nvGrpSpPr>
          <p:grpSpPr>
            <a:xfrm>
              <a:off x="1293282" y="1737197"/>
              <a:ext cx="993862" cy="305227"/>
              <a:chOff x="290565" y="5460935"/>
              <a:chExt cx="985683" cy="433564"/>
            </a:xfrm>
          </p:grpSpPr>
          <p:grpSp>
            <p:nvGrpSpPr>
              <p:cNvPr id="266" name="Group 265"/>
              <p:cNvGrpSpPr/>
              <p:nvPr/>
            </p:nvGrpSpPr>
            <p:grpSpPr>
              <a:xfrm>
                <a:off x="331531" y="5460935"/>
                <a:ext cx="824594" cy="281900"/>
                <a:chOff x="2405149" y="6051698"/>
                <a:chExt cx="824594" cy="281900"/>
              </a:xfrm>
            </p:grpSpPr>
            <p:pic>
              <p:nvPicPr>
                <p:cNvPr id="268" name="Picture 267" descr="https://mspartner.microsoft.com/en/us/PublishingImages/Project_logo_280x280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05149" y="6057042"/>
                  <a:ext cx="268792" cy="26879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9" name="Picture 268" descr="https://yt3.ggpht.com/-ySv2vrukxiQ/AAAAAAAAAAI/AAAAAAAAAAA/Iv5eLgEsSpA/s900-c-k-no/photo.jp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97637" y="6067147"/>
                  <a:ext cx="268792" cy="2664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70" name="Picture 269" descr="https://developer.atlassian.com/imgs/jira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98927" y="6051698"/>
                  <a:ext cx="230816" cy="22880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67" name="TextBox 266"/>
              <p:cNvSpPr txBox="1"/>
              <p:nvPr/>
            </p:nvSpPr>
            <p:spPr>
              <a:xfrm>
                <a:off x="290565" y="5715702"/>
                <a:ext cx="985683" cy="1787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kern="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software project</a:t>
                </a:r>
              </a:p>
            </p:txBody>
          </p:sp>
        </p:grpSp>
        <p:cxnSp>
          <p:nvCxnSpPr>
            <p:cNvPr id="183" name="Straight Arrow Connector 182"/>
            <p:cNvCxnSpPr>
              <a:endCxn id="185" idx="0"/>
            </p:cNvCxnSpPr>
            <p:nvPr/>
          </p:nvCxnSpPr>
          <p:spPr>
            <a:xfrm>
              <a:off x="1884680" y="2093674"/>
              <a:ext cx="0" cy="200271"/>
            </a:xfrm>
            <a:prstGeom prst="straightConnector1">
              <a:avLst/>
            </a:prstGeom>
            <a:noFill/>
            <a:ln w="38100" cap="flat" cmpd="sng" algn="ctr">
              <a:solidFill>
                <a:srgbClr val="0065BD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84" name="Rectangle 183"/>
            <p:cNvSpPr/>
            <p:nvPr/>
          </p:nvSpPr>
          <p:spPr>
            <a:xfrm>
              <a:off x="2675332" y="3246049"/>
              <a:ext cx="8493365" cy="350804"/>
            </a:xfrm>
            <a:prstGeom prst="rect">
              <a:avLst/>
            </a:prstGeom>
            <a:gradFill rotWithShape="1">
              <a:gsLst>
                <a:gs pos="0">
                  <a:srgbClr val="A5A5A5">
                    <a:satMod val="103000"/>
                    <a:lumMod val="102000"/>
                    <a:tint val="94000"/>
                  </a:srgbClr>
                </a:gs>
                <a:gs pos="50000">
                  <a:srgbClr val="A5A5A5">
                    <a:satMod val="110000"/>
                    <a:lumMod val="100000"/>
                    <a:shade val="100000"/>
                  </a:srgbClr>
                </a:gs>
                <a:gs pos="100000">
                  <a:srgbClr val="A5A5A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kern="0" dirty="0">
                  <a:solidFill>
                    <a:prstClr val="white"/>
                  </a:solidFill>
                  <a:latin typeface="Arial" panose="020B0604020202020204" pitchFamily="34" charset="0"/>
                </a:rPr>
                <a:t>Meta-model based AKM system</a:t>
              </a:r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1233585" y="2293944"/>
              <a:ext cx="1302189" cy="262139"/>
            </a:xfrm>
            <a:prstGeom prst="rect">
              <a:avLst/>
            </a:prstGeom>
            <a:gradFill rotWithShape="1">
              <a:gsLst>
                <a:gs pos="0">
                  <a:sysClr val="windowText" lastClr="000000">
                    <a:satMod val="103000"/>
                    <a:lumMod val="102000"/>
                    <a:tint val="94000"/>
                  </a:sysClr>
                </a:gs>
                <a:gs pos="50000">
                  <a:sysClr val="windowText" lastClr="000000">
                    <a:satMod val="110000"/>
                    <a:lumMod val="100000"/>
                    <a:shade val="100000"/>
                  </a:sysClr>
                </a:gs>
                <a:gs pos="100000">
                  <a:sysClr val="windowText" lastClr="000000">
                    <a:lumMod val="99000"/>
                    <a:satMod val="120000"/>
                    <a:shade val="78000"/>
                  </a:sys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Arial" panose="020B0604020202020204" pitchFamily="34" charset="0"/>
                </a:rPr>
                <a:t>SyncPipes</a:t>
              </a:r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2701927" y="2155889"/>
              <a:ext cx="1205939" cy="400332"/>
            </a:xfrm>
            <a:prstGeom prst="rect">
              <a:avLst/>
            </a:prstGeom>
            <a:gradFill rotWithShape="1">
              <a:gsLst>
                <a:gs pos="0">
                  <a:srgbClr val="5B9BD5">
                    <a:satMod val="103000"/>
                    <a:lumMod val="102000"/>
                    <a:tint val="94000"/>
                  </a:srgbClr>
                </a:gs>
                <a:gs pos="50000">
                  <a:srgbClr val="5B9BD5">
                    <a:satMod val="110000"/>
                    <a:lumMod val="100000"/>
                    <a:shade val="100000"/>
                  </a:srgbClr>
                </a:gs>
                <a:gs pos="100000">
                  <a:srgbClr val="5B9BD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Arial" panose="020B0604020202020204" pitchFamily="34" charset="0"/>
                </a:rPr>
                <a:t>Decision classifier</a:t>
              </a:r>
            </a:p>
          </p:txBody>
        </p:sp>
        <p:cxnSp>
          <p:nvCxnSpPr>
            <p:cNvPr id="187" name="Straight Arrow Connector 186"/>
            <p:cNvCxnSpPr>
              <a:stCxn id="186" idx="0"/>
              <a:endCxn id="258" idx="2"/>
            </p:cNvCxnSpPr>
            <p:nvPr/>
          </p:nvCxnSpPr>
          <p:spPr>
            <a:xfrm flipH="1" flipV="1">
              <a:off x="3304896" y="1966874"/>
              <a:ext cx="1" cy="189014"/>
            </a:xfrm>
            <a:prstGeom prst="straightConnector1">
              <a:avLst/>
            </a:prstGeom>
            <a:noFill/>
            <a:ln w="38100" cap="flat" cmpd="sng" algn="ctr">
              <a:solidFill>
                <a:srgbClr val="0065BD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93" name="TextBox 192"/>
            <p:cNvSpPr txBox="1"/>
            <p:nvPr/>
          </p:nvSpPr>
          <p:spPr>
            <a:xfrm rot="16200000">
              <a:off x="3675569" y="2608033"/>
              <a:ext cx="39573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design 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decisions</a:t>
              </a: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3380464" y="1998433"/>
              <a:ext cx="396765" cy="120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uses</a:t>
              </a:r>
            </a:p>
          </p:txBody>
        </p:sp>
        <p:sp>
          <p:nvSpPr>
            <p:cNvPr id="205" name="TextBox 204"/>
            <p:cNvSpPr txBox="1"/>
            <p:nvPr/>
          </p:nvSpPr>
          <p:spPr>
            <a:xfrm rot="16200000">
              <a:off x="2835951" y="2811715"/>
              <a:ext cx="637930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documents</a:t>
              </a:r>
            </a:p>
          </p:txBody>
        </p:sp>
        <p:cxnSp>
          <p:nvCxnSpPr>
            <p:cNvPr id="206" name="Straight Arrow Connector 205"/>
            <p:cNvCxnSpPr/>
            <p:nvPr/>
          </p:nvCxnSpPr>
          <p:spPr>
            <a:xfrm flipH="1" flipV="1">
              <a:off x="8479698" y="2557483"/>
              <a:ext cx="9113" cy="684435"/>
            </a:xfrm>
            <a:prstGeom prst="straightConnector1">
              <a:avLst/>
            </a:prstGeom>
            <a:noFill/>
            <a:ln w="38100" cap="flat" cmpd="sng" algn="ctr">
              <a:solidFill>
                <a:srgbClr val="0065BD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07" name="Straight Arrow Connector 206"/>
            <p:cNvCxnSpPr/>
            <p:nvPr/>
          </p:nvCxnSpPr>
          <p:spPr>
            <a:xfrm flipH="1" flipV="1">
              <a:off x="3063476" y="2557482"/>
              <a:ext cx="6608" cy="686795"/>
            </a:xfrm>
            <a:prstGeom prst="straightConnector1">
              <a:avLst/>
            </a:prstGeom>
            <a:noFill/>
            <a:ln w="38100" cap="flat" cmpd="sng" algn="ctr">
              <a:solidFill>
                <a:srgbClr val="0065BD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08" name="Rectangle 207"/>
            <p:cNvSpPr/>
            <p:nvPr/>
          </p:nvSpPr>
          <p:spPr>
            <a:xfrm>
              <a:off x="4074017" y="2311447"/>
              <a:ext cx="1633015" cy="241911"/>
            </a:xfrm>
            <a:prstGeom prst="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Arial" panose="020B0604020202020204" pitchFamily="34" charset="0"/>
                </a:rPr>
                <a:t>AE annotator</a:t>
              </a:r>
            </a:p>
          </p:txBody>
        </p:sp>
        <p:pic>
          <p:nvPicPr>
            <p:cNvPr id="209" name="Picture 4" descr="Image result for DBpedia logo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2176" y="1646826"/>
              <a:ext cx="904683" cy="389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0" name="TextBox 209"/>
            <p:cNvSpPr txBox="1"/>
            <p:nvPr/>
          </p:nvSpPr>
          <p:spPr>
            <a:xfrm>
              <a:off x="4947804" y="2151143"/>
              <a:ext cx="353648" cy="120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uses</a:t>
              </a:r>
            </a:p>
          </p:txBody>
        </p:sp>
        <p:cxnSp>
          <p:nvCxnSpPr>
            <p:cNvPr id="211" name="Straight Arrow Connector 210"/>
            <p:cNvCxnSpPr/>
            <p:nvPr/>
          </p:nvCxnSpPr>
          <p:spPr>
            <a:xfrm>
              <a:off x="5370832" y="2552738"/>
              <a:ext cx="674" cy="679573"/>
            </a:xfrm>
            <a:prstGeom prst="straightConnector1">
              <a:avLst/>
            </a:prstGeom>
            <a:noFill/>
            <a:ln w="38100" cap="flat" cmpd="sng" algn="ctr">
              <a:solidFill>
                <a:srgbClr val="0065BD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12" name="TextBox 211"/>
            <p:cNvSpPr txBox="1"/>
            <p:nvPr/>
          </p:nvSpPr>
          <p:spPr>
            <a:xfrm rot="16200000">
              <a:off x="5318269" y="2621710"/>
              <a:ext cx="445797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annotated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document</a:t>
              </a:r>
            </a:p>
          </p:txBody>
        </p:sp>
        <p:cxnSp>
          <p:nvCxnSpPr>
            <p:cNvPr id="213" name="Elbow Connector 212"/>
            <p:cNvCxnSpPr>
              <a:endCxn id="184" idx="1"/>
            </p:cNvCxnSpPr>
            <p:nvPr/>
          </p:nvCxnSpPr>
          <p:spPr>
            <a:xfrm rot="16200000" flipH="1">
              <a:off x="2067517" y="2813635"/>
              <a:ext cx="867315" cy="348316"/>
            </a:xfrm>
            <a:prstGeom prst="bentConnector2">
              <a:avLst/>
            </a:prstGeom>
            <a:noFill/>
            <a:ln w="38100" cap="flat" cmpd="sng" algn="ctr">
              <a:solidFill>
                <a:srgbClr val="0065BD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214" name="Group 213"/>
            <p:cNvGrpSpPr/>
            <p:nvPr/>
          </p:nvGrpSpPr>
          <p:grpSpPr>
            <a:xfrm>
              <a:off x="782079" y="2741034"/>
              <a:ext cx="1231106" cy="479681"/>
              <a:chOff x="5910376" y="496460"/>
              <a:chExt cx="1441683" cy="791121"/>
            </a:xfrm>
          </p:grpSpPr>
          <p:grpSp>
            <p:nvGrpSpPr>
              <p:cNvPr id="259" name="Gruppieren 8"/>
              <p:cNvGrpSpPr/>
              <p:nvPr/>
            </p:nvGrpSpPr>
            <p:grpSpPr>
              <a:xfrm>
                <a:off x="6269028" y="496460"/>
                <a:ext cx="319179" cy="325682"/>
                <a:chOff x="572022" y="2923566"/>
                <a:chExt cx="659253" cy="707501"/>
              </a:xfrm>
              <a:solidFill>
                <a:srgbClr val="70AD47"/>
              </a:solidFill>
              <a:effectLst/>
            </p:grpSpPr>
            <p:sp>
              <p:nvSpPr>
                <p:cNvPr id="264" name="Ellipse 9"/>
                <p:cNvSpPr/>
                <p:nvPr/>
              </p:nvSpPr>
              <p:spPr bwMode="auto">
                <a:xfrm>
                  <a:off x="721628" y="2923566"/>
                  <a:ext cx="360040" cy="360000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0" hangingPunct="0"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5" name="Kreis 8"/>
                <p:cNvSpPr/>
                <p:nvPr/>
              </p:nvSpPr>
              <p:spPr bwMode="auto">
                <a:xfrm>
                  <a:off x="572022" y="3283566"/>
                  <a:ext cx="659253" cy="347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253" h="347501">
                      <a:moveTo>
                        <a:pt x="194601" y="0"/>
                      </a:moveTo>
                      <a:cubicBezTo>
                        <a:pt x="232765" y="32538"/>
                        <a:pt x="282424" y="51587"/>
                        <a:pt x="336545" y="51587"/>
                      </a:cubicBezTo>
                      <a:cubicBezTo>
                        <a:pt x="388019" y="51587"/>
                        <a:pt x="435456" y="34356"/>
                        <a:pt x="472828" y="4657"/>
                      </a:cubicBezTo>
                      <a:cubicBezTo>
                        <a:pt x="583315" y="65446"/>
                        <a:pt x="659017" y="195929"/>
                        <a:pt x="659253" y="346805"/>
                      </a:cubicBezTo>
                      <a:lnTo>
                        <a:pt x="329603" y="347501"/>
                      </a:lnTo>
                      <a:lnTo>
                        <a:pt x="0" y="340954"/>
                      </a:lnTo>
                      <a:cubicBezTo>
                        <a:pt x="2256" y="188331"/>
                        <a:pt x="81449" y="58036"/>
                        <a:pt x="194601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0" hangingPunct="0"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60" name="Gruppieren 8"/>
              <p:cNvGrpSpPr/>
              <p:nvPr/>
            </p:nvGrpSpPr>
            <p:grpSpPr>
              <a:xfrm>
                <a:off x="6631220" y="496460"/>
                <a:ext cx="319179" cy="325682"/>
                <a:chOff x="572022" y="2923566"/>
                <a:chExt cx="659253" cy="707501"/>
              </a:xfrm>
              <a:solidFill>
                <a:srgbClr val="70AD47"/>
              </a:solidFill>
              <a:effectLst/>
            </p:grpSpPr>
            <p:sp>
              <p:nvSpPr>
                <p:cNvPr id="262" name="Ellipse 9"/>
                <p:cNvSpPr/>
                <p:nvPr/>
              </p:nvSpPr>
              <p:spPr bwMode="auto">
                <a:xfrm>
                  <a:off x="721628" y="2923566"/>
                  <a:ext cx="360040" cy="360000"/>
                </a:xfrm>
                <a:prstGeom prst="ellips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0" hangingPunct="0"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3" name="Kreis 8"/>
                <p:cNvSpPr/>
                <p:nvPr/>
              </p:nvSpPr>
              <p:spPr bwMode="auto">
                <a:xfrm>
                  <a:off x="572022" y="3283566"/>
                  <a:ext cx="659253" cy="347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253" h="347501">
                      <a:moveTo>
                        <a:pt x="194601" y="0"/>
                      </a:moveTo>
                      <a:cubicBezTo>
                        <a:pt x="232765" y="32538"/>
                        <a:pt x="282424" y="51587"/>
                        <a:pt x="336545" y="51587"/>
                      </a:cubicBezTo>
                      <a:cubicBezTo>
                        <a:pt x="388019" y="51587"/>
                        <a:pt x="435456" y="34356"/>
                        <a:pt x="472828" y="4657"/>
                      </a:cubicBezTo>
                      <a:cubicBezTo>
                        <a:pt x="583315" y="65446"/>
                        <a:pt x="659017" y="195929"/>
                        <a:pt x="659253" y="346805"/>
                      </a:cubicBezTo>
                      <a:lnTo>
                        <a:pt x="329603" y="347501"/>
                      </a:lnTo>
                      <a:lnTo>
                        <a:pt x="0" y="340954"/>
                      </a:lnTo>
                      <a:cubicBezTo>
                        <a:pt x="2256" y="188331"/>
                        <a:pt x="81449" y="58036"/>
                        <a:pt x="194601" y="0"/>
                      </a:cubicBez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de-DE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0" hangingPunct="0">
                    <a:defRPr/>
                  </a:pPr>
                  <a:endParaRPr lang="en-US" sz="2400" dirty="0">
                    <a:solidFill>
                      <a:prstClr val="black"/>
                    </a:solidFill>
                    <a:latin typeface="Calibri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61" name="TextBox 260"/>
              <p:cNvSpPr txBox="1"/>
              <p:nvPr/>
            </p:nvSpPr>
            <p:spPr>
              <a:xfrm>
                <a:off x="5910376" y="835744"/>
                <a:ext cx="1441683" cy="4518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200" fontAlgn="auto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Software architects</a:t>
                </a:r>
              </a:p>
              <a:p>
                <a:pPr algn="ctr" defTabSz="457200" fontAlgn="auto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50" kern="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Software developers</a:t>
                </a:r>
              </a:p>
            </p:txBody>
          </p:sp>
        </p:grpSp>
        <p:sp>
          <p:nvSpPr>
            <p:cNvPr id="215" name="TextBox 214"/>
            <p:cNvSpPr txBox="1"/>
            <p:nvPr/>
          </p:nvSpPr>
          <p:spPr>
            <a:xfrm rot="16200000">
              <a:off x="2080865" y="2844033"/>
              <a:ext cx="749074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project data</a:t>
              </a:r>
            </a:p>
          </p:txBody>
        </p:sp>
        <p:cxnSp>
          <p:nvCxnSpPr>
            <p:cNvPr id="216" name="Straight Arrow Connector 215"/>
            <p:cNvCxnSpPr/>
            <p:nvPr/>
          </p:nvCxnSpPr>
          <p:spPr>
            <a:xfrm>
              <a:off x="3718167" y="2557483"/>
              <a:ext cx="0" cy="674828"/>
            </a:xfrm>
            <a:prstGeom prst="straightConnector1">
              <a:avLst/>
            </a:prstGeom>
            <a:noFill/>
            <a:ln w="38100" cap="flat" cmpd="sng" algn="ctr">
              <a:solidFill>
                <a:srgbClr val="0065BD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17" name="Rectangle 216"/>
            <p:cNvSpPr/>
            <p:nvPr/>
          </p:nvSpPr>
          <p:spPr>
            <a:xfrm>
              <a:off x="5863052" y="2172032"/>
              <a:ext cx="2068983" cy="380705"/>
            </a:xfrm>
            <a:prstGeom prst="rect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Arial" panose="020B0604020202020204" pitchFamily="34" charset="0"/>
                </a:rPr>
                <a:t>Architectural solutions recommender</a:t>
              </a:r>
            </a:p>
          </p:txBody>
        </p:sp>
        <p:cxnSp>
          <p:nvCxnSpPr>
            <p:cNvPr id="218" name="Straight Arrow Connector 217"/>
            <p:cNvCxnSpPr/>
            <p:nvPr/>
          </p:nvCxnSpPr>
          <p:spPr>
            <a:xfrm flipH="1" flipV="1">
              <a:off x="6669627" y="2552738"/>
              <a:ext cx="7310" cy="689179"/>
            </a:xfrm>
            <a:prstGeom prst="straightConnector1">
              <a:avLst/>
            </a:prstGeom>
            <a:noFill/>
            <a:ln w="38100" cap="flat" cmpd="sng" algn="ctr">
              <a:solidFill>
                <a:srgbClr val="0065BD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19" name="TextBox 218"/>
            <p:cNvSpPr txBox="1"/>
            <p:nvPr/>
          </p:nvSpPr>
          <p:spPr>
            <a:xfrm rot="16200000">
              <a:off x="6569466" y="2715507"/>
              <a:ext cx="554267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architectural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element (AE)</a:t>
              </a:r>
            </a:p>
          </p:txBody>
        </p:sp>
        <p:cxnSp>
          <p:nvCxnSpPr>
            <p:cNvPr id="220" name="Straight Arrow Connector 219"/>
            <p:cNvCxnSpPr/>
            <p:nvPr/>
          </p:nvCxnSpPr>
          <p:spPr>
            <a:xfrm>
              <a:off x="7608255" y="2552738"/>
              <a:ext cx="5226" cy="689180"/>
            </a:xfrm>
            <a:prstGeom prst="straightConnector1">
              <a:avLst/>
            </a:prstGeom>
            <a:noFill/>
            <a:ln w="38100" cap="flat" cmpd="sng" algn="ctr">
              <a:solidFill>
                <a:srgbClr val="0065BD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21" name="TextBox 220"/>
            <p:cNvSpPr txBox="1"/>
            <p:nvPr/>
          </p:nvSpPr>
          <p:spPr>
            <a:xfrm rot="16200000">
              <a:off x="7546776" y="2633926"/>
              <a:ext cx="472736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recomme-ndations</a:t>
              </a:r>
            </a:p>
          </p:txBody>
        </p:sp>
        <p:cxnSp>
          <p:nvCxnSpPr>
            <p:cNvPr id="222" name="Elbow Connector 221"/>
            <p:cNvCxnSpPr>
              <a:stCxn id="217" idx="0"/>
              <a:endCxn id="209" idx="3"/>
            </p:cNvCxnSpPr>
            <p:nvPr/>
          </p:nvCxnSpPr>
          <p:spPr>
            <a:xfrm rot="16200000" flipV="1">
              <a:off x="5951874" y="1226361"/>
              <a:ext cx="330659" cy="1560685"/>
            </a:xfrm>
            <a:prstGeom prst="bentConnector2">
              <a:avLst/>
            </a:prstGeom>
            <a:noFill/>
            <a:ln w="38100" cap="flat" cmpd="sng" algn="ctr">
              <a:solidFill>
                <a:srgbClr val="0065BD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23" name="TextBox 222"/>
            <p:cNvSpPr txBox="1"/>
            <p:nvPr/>
          </p:nvSpPr>
          <p:spPr>
            <a:xfrm>
              <a:off x="7136686" y="1992392"/>
              <a:ext cx="353648" cy="120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uses</a:t>
              </a:r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9418834" y="2174515"/>
              <a:ext cx="1743262" cy="382354"/>
            </a:xfrm>
            <a:prstGeom prst="rect">
              <a:avLst/>
            </a:pr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Arial" panose="020B0604020202020204" pitchFamily="34" charset="0"/>
                </a:rPr>
                <a:t>Expert recommender</a:t>
              </a:r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8082271" y="2174514"/>
              <a:ext cx="1170412" cy="378223"/>
            </a:xfrm>
            <a:prstGeom prst="rect">
              <a:avLst/>
            </a:prstGeom>
            <a:solidFill>
              <a:srgbClr val="002060"/>
            </a:solidFill>
            <a:ln w="6350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Arial" panose="020B0604020202020204" pitchFamily="34" charset="0"/>
                </a:rPr>
                <a:t>Rationale extractor</a:t>
              </a:r>
            </a:p>
          </p:txBody>
        </p:sp>
        <p:sp>
          <p:nvSpPr>
            <p:cNvPr id="226" name="TextBox 225"/>
            <p:cNvSpPr txBox="1"/>
            <p:nvPr/>
          </p:nvSpPr>
          <p:spPr>
            <a:xfrm rot="16200000">
              <a:off x="8460606" y="2854515"/>
              <a:ext cx="39573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design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decisions</a:t>
              </a:r>
            </a:p>
          </p:txBody>
        </p:sp>
        <p:cxnSp>
          <p:nvCxnSpPr>
            <p:cNvPr id="227" name="Straight Arrow Connector 226"/>
            <p:cNvCxnSpPr/>
            <p:nvPr/>
          </p:nvCxnSpPr>
          <p:spPr>
            <a:xfrm>
              <a:off x="8979586" y="2552738"/>
              <a:ext cx="0" cy="679573"/>
            </a:xfrm>
            <a:prstGeom prst="straightConnector1">
              <a:avLst/>
            </a:prstGeom>
            <a:noFill/>
            <a:ln w="38100" cap="flat" cmpd="sng" algn="ctr">
              <a:solidFill>
                <a:srgbClr val="0065BD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28" name="TextBox 227"/>
            <p:cNvSpPr txBox="1"/>
            <p:nvPr/>
          </p:nvSpPr>
          <p:spPr>
            <a:xfrm rot="16200000">
              <a:off x="8943347" y="2655196"/>
              <a:ext cx="38977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quality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attributes</a:t>
              </a: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8112895" y="1508199"/>
              <a:ext cx="1101292" cy="392413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prstClr val="black"/>
                  </a:solidFill>
                  <a:latin typeface="Arial" panose="020B0604020202020204" pitchFamily="34" charset="0"/>
                </a:rPr>
                <a:t>ISO/IEE 25010</a:t>
              </a:r>
            </a:p>
          </p:txBody>
        </p:sp>
        <p:cxnSp>
          <p:nvCxnSpPr>
            <p:cNvPr id="230" name="Straight Arrow Connector 229"/>
            <p:cNvCxnSpPr>
              <a:stCxn id="225" idx="0"/>
              <a:endCxn id="229" idx="2"/>
            </p:cNvCxnSpPr>
            <p:nvPr/>
          </p:nvCxnSpPr>
          <p:spPr>
            <a:xfrm flipH="1" flipV="1">
              <a:off x="8663541" y="1900612"/>
              <a:ext cx="3936" cy="273902"/>
            </a:xfrm>
            <a:prstGeom prst="straightConnector1">
              <a:avLst/>
            </a:prstGeom>
            <a:noFill/>
            <a:ln w="38100" cap="flat" cmpd="sng" algn="ctr">
              <a:solidFill>
                <a:srgbClr val="0065BD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31" name="TextBox 230"/>
            <p:cNvSpPr txBox="1"/>
            <p:nvPr/>
          </p:nvSpPr>
          <p:spPr>
            <a:xfrm>
              <a:off x="8725243" y="2019137"/>
              <a:ext cx="353648" cy="120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uses</a:t>
              </a:r>
            </a:p>
          </p:txBody>
        </p:sp>
        <p:cxnSp>
          <p:nvCxnSpPr>
            <p:cNvPr id="232" name="Straight Arrow Connector 231"/>
            <p:cNvCxnSpPr/>
            <p:nvPr/>
          </p:nvCxnSpPr>
          <p:spPr>
            <a:xfrm flipH="1" flipV="1">
              <a:off x="9679232" y="2557483"/>
              <a:ext cx="15967" cy="674827"/>
            </a:xfrm>
            <a:prstGeom prst="straightConnector1">
              <a:avLst/>
            </a:prstGeom>
            <a:noFill/>
            <a:ln w="38100" cap="flat" cmpd="sng" algn="ctr">
              <a:solidFill>
                <a:srgbClr val="0065BD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33" name="TextBox 232"/>
            <p:cNvSpPr txBox="1"/>
            <p:nvPr/>
          </p:nvSpPr>
          <p:spPr>
            <a:xfrm rot="16200000">
              <a:off x="9666994" y="2826799"/>
              <a:ext cx="395735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design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decisions</a:t>
              </a:r>
            </a:p>
          </p:txBody>
        </p:sp>
        <p:cxnSp>
          <p:nvCxnSpPr>
            <p:cNvPr id="234" name="Straight Arrow Connector 233"/>
            <p:cNvCxnSpPr/>
            <p:nvPr/>
          </p:nvCxnSpPr>
          <p:spPr>
            <a:xfrm>
              <a:off x="10546299" y="2557483"/>
              <a:ext cx="21157" cy="684435"/>
            </a:xfrm>
            <a:prstGeom prst="straightConnector1">
              <a:avLst/>
            </a:prstGeom>
            <a:noFill/>
            <a:ln w="38100" cap="flat" cmpd="sng" algn="ctr">
              <a:solidFill>
                <a:srgbClr val="0065BD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35" name="TextBox 234"/>
            <p:cNvSpPr txBox="1"/>
            <p:nvPr/>
          </p:nvSpPr>
          <p:spPr>
            <a:xfrm rot="16200000">
              <a:off x="10489186" y="2694062"/>
              <a:ext cx="49586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architects &amp;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developers</a:t>
              </a:r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9731613" y="1513597"/>
              <a:ext cx="1117701" cy="376382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prstClr val="black"/>
                  </a:solidFill>
                  <a:latin typeface="Arial" panose="020B0604020202020204" pitchFamily="34" charset="0"/>
                </a:rPr>
                <a:t>Expertise profile</a:t>
              </a:r>
            </a:p>
          </p:txBody>
        </p:sp>
        <p:cxnSp>
          <p:nvCxnSpPr>
            <p:cNvPr id="237" name="Straight Arrow Connector 236"/>
            <p:cNvCxnSpPr>
              <a:stCxn id="224" idx="0"/>
              <a:endCxn id="236" idx="2"/>
            </p:cNvCxnSpPr>
            <p:nvPr/>
          </p:nvCxnSpPr>
          <p:spPr>
            <a:xfrm flipH="1" flipV="1">
              <a:off x="10290465" y="1889978"/>
              <a:ext cx="1" cy="284536"/>
            </a:xfrm>
            <a:prstGeom prst="straightConnector1">
              <a:avLst/>
            </a:prstGeom>
            <a:noFill/>
            <a:ln w="38100" cap="flat" cmpd="sng" algn="ctr">
              <a:solidFill>
                <a:srgbClr val="0065BD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38" name="TextBox 237"/>
            <p:cNvSpPr txBox="1"/>
            <p:nvPr/>
          </p:nvSpPr>
          <p:spPr>
            <a:xfrm>
              <a:off x="10348231" y="2017114"/>
              <a:ext cx="353648" cy="12015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uses</a:t>
              </a:r>
            </a:p>
          </p:txBody>
        </p:sp>
        <p:sp>
          <p:nvSpPr>
            <p:cNvPr id="239" name="TextBox 238"/>
            <p:cNvSpPr txBox="1"/>
            <p:nvPr/>
          </p:nvSpPr>
          <p:spPr>
            <a:xfrm rot="16200000">
              <a:off x="4564071" y="2767310"/>
              <a:ext cx="46367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srgbClr val="000000"/>
                  </a:solidFill>
                  <a:latin typeface="Arial" panose="020B0604020202020204" pitchFamily="34" charset="0"/>
                </a:rPr>
                <a:t>documents</a:t>
              </a:r>
            </a:p>
          </p:txBody>
        </p:sp>
        <p:cxnSp>
          <p:nvCxnSpPr>
            <p:cNvPr id="240" name="Straight Arrow Connector 239"/>
            <p:cNvCxnSpPr/>
            <p:nvPr/>
          </p:nvCxnSpPr>
          <p:spPr>
            <a:xfrm flipH="1" flipV="1">
              <a:off x="4704784" y="2552738"/>
              <a:ext cx="6294" cy="689179"/>
            </a:xfrm>
            <a:prstGeom prst="straightConnector1">
              <a:avLst/>
            </a:prstGeom>
            <a:noFill/>
            <a:ln w="38100" cap="flat" cmpd="sng" algn="ctr">
              <a:solidFill>
                <a:srgbClr val="0065BD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41" name="Straight Arrow Connector 240"/>
            <p:cNvCxnSpPr>
              <a:stCxn id="208" idx="0"/>
              <a:endCxn id="209" idx="2"/>
            </p:cNvCxnSpPr>
            <p:nvPr/>
          </p:nvCxnSpPr>
          <p:spPr>
            <a:xfrm flipH="1" flipV="1">
              <a:off x="4884517" y="2035921"/>
              <a:ext cx="6007" cy="275527"/>
            </a:xfrm>
            <a:prstGeom prst="straightConnector1">
              <a:avLst/>
            </a:prstGeom>
            <a:noFill/>
            <a:ln w="38100" cap="flat" cmpd="sng" algn="ctr">
              <a:solidFill>
                <a:srgbClr val="0065BD">
                  <a:lumMod val="75000"/>
                </a:srgbClr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42" name="Chevron 241"/>
            <p:cNvSpPr/>
            <p:nvPr/>
          </p:nvSpPr>
          <p:spPr>
            <a:xfrm>
              <a:off x="952366" y="1067960"/>
              <a:ext cx="1792441" cy="329184"/>
            </a:xfrm>
            <a:prstGeom prst="chevron">
              <a:avLst/>
            </a:prstGeom>
            <a:gradFill rotWithShape="1">
              <a:gsLst>
                <a:gs pos="0">
                  <a:sysClr val="windowText" lastClr="000000">
                    <a:satMod val="103000"/>
                    <a:lumMod val="102000"/>
                    <a:tint val="94000"/>
                  </a:sysClr>
                </a:gs>
                <a:gs pos="50000">
                  <a:sysClr val="windowText" lastClr="000000">
                    <a:satMod val="110000"/>
                    <a:lumMod val="100000"/>
                    <a:shade val="100000"/>
                  </a:sysClr>
                </a:gs>
                <a:gs pos="100000">
                  <a:sysClr val="windowText" lastClr="000000">
                    <a:lumMod val="99000"/>
                    <a:satMod val="120000"/>
                    <a:shade val="78000"/>
                  </a:sysClr>
                </a:gs>
              </a:gsLst>
              <a:lin ang="5400000" scaled="0"/>
            </a:gradFill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Arial" panose="020B0604020202020204" pitchFamily="34" charset="0"/>
                </a:rPr>
                <a:t>Import project data</a:t>
              </a:r>
            </a:p>
          </p:txBody>
        </p:sp>
        <p:sp>
          <p:nvSpPr>
            <p:cNvPr id="243" name="Chevron 242"/>
            <p:cNvSpPr/>
            <p:nvPr/>
          </p:nvSpPr>
          <p:spPr>
            <a:xfrm>
              <a:off x="2661166" y="1071732"/>
              <a:ext cx="1817012" cy="331893"/>
            </a:xfrm>
            <a:prstGeom prst="chevron">
              <a:avLst/>
            </a:prstGeom>
            <a:gradFill rotWithShape="1">
              <a:gsLst>
                <a:gs pos="0">
                  <a:srgbClr val="5B9BD5">
                    <a:satMod val="103000"/>
                    <a:lumMod val="102000"/>
                    <a:tint val="94000"/>
                  </a:srgbClr>
                </a:gs>
                <a:gs pos="50000">
                  <a:srgbClr val="5B9BD5">
                    <a:satMod val="110000"/>
                    <a:lumMod val="100000"/>
                    <a:shade val="100000"/>
                  </a:srgbClr>
                </a:gs>
                <a:gs pos="100000">
                  <a:srgbClr val="5B9BD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Arial" panose="020B0604020202020204" pitchFamily="34" charset="0"/>
                </a:rPr>
                <a:t>Extract design decisions</a:t>
              </a:r>
            </a:p>
          </p:txBody>
        </p:sp>
        <p:sp>
          <p:nvSpPr>
            <p:cNvPr id="244" name="Chevron 243"/>
            <p:cNvSpPr/>
            <p:nvPr/>
          </p:nvSpPr>
          <p:spPr>
            <a:xfrm>
              <a:off x="4432176" y="1069397"/>
              <a:ext cx="2969238" cy="347719"/>
            </a:xfrm>
            <a:prstGeom prst="chevron">
              <a:avLst/>
            </a:prstGeom>
            <a:gradFill rotWithShape="1">
              <a:gsLst>
                <a:gs pos="0">
                  <a:srgbClr val="ED7D31">
                    <a:satMod val="103000"/>
                    <a:lumMod val="102000"/>
                    <a:tint val="94000"/>
                  </a:srgbClr>
                </a:gs>
                <a:gs pos="50000">
                  <a:srgbClr val="ED7D31">
                    <a:satMod val="110000"/>
                    <a:lumMod val="100000"/>
                    <a:shade val="100000"/>
                  </a:srgbClr>
                </a:gs>
                <a:gs pos="100000">
                  <a:srgbClr val="ED7D31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ED7D31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Arial" panose="020B0604020202020204" pitchFamily="34" charset="0"/>
                </a:rPr>
                <a:t>Annotate architectural elements</a:t>
              </a:r>
            </a:p>
          </p:txBody>
        </p:sp>
        <p:sp>
          <p:nvSpPr>
            <p:cNvPr id="245" name="Chevron 244"/>
            <p:cNvSpPr/>
            <p:nvPr/>
          </p:nvSpPr>
          <p:spPr>
            <a:xfrm>
              <a:off x="7323210" y="1077496"/>
              <a:ext cx="1983399" cy="351549"/>
            </a:xfrm>
            <a:prstGeom prst="chevron">
              <a:avLst/>
            </a:prstGeom>
            <a:solidFill>
              <a:srgbClr val="002060"/>
            </a:solidFill>
            <a:ln w="6350" cap="flat" cmpd="sng" algn="ctr">
              <a:solidFill>
                <a:srgbClr val="002060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Arial" panose="020B0604020202020204" pitchFamily="34" charset="0"/>
                </a:rPr>
                <a:t>Annotate quality attributes</a:t>
              </a:r>
            </a:p>
          </p:txBody>
        </p:sp>
        <p:sp>
          <p:nvSpPr>
            <p:cNvPr id="246" name="Chevron 245"/>
            <p:cNvSpPr/>
            <p:nvPr/>
          </p:nvSpPr>
          <p:spPr>
            <a:xfrm>
              <a:off x="9232893" y="1084306"/>
              <a:ext cx="2120906" cy="367424"/>
            </a:xfrm>
            <a:prstGeom prst="chevron">
              <a:avLst/>
            </a:prstGeom>
            <a:gradFill rotWithShape="1">
              <a:gsLst>
                <a:gs pos="0">
                  <a:srgbClr val="70AD47"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Arial" panose="020B0604020202020204" pitchFamily="34" charset="0"/>
                </a:rPr>
                <a:t>Generate recommendations</a:t>
              </a:r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2564694" y="1508229"/>
              <a:ext cx="1480403" cy="458644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Arial" panose="020B0604020202020204" pitchFamily="34" charset="0"/>
                </a:rPr>
                <a:t>ML model for decision detection and classification</a:t>
              </a:r>
            </a:p>
          </p:txBody>
        </p:sp>
        <p:sp>
          <p:nvSpPr>
            <p:cNvPr id="247" name="Oval 246"/>
            <p:cNvSpPr/>
            <p:nvPr/>
          </p:nvSpPr>
          <p:spPr>
            <a:xfrm>
              <a:off x="846717" y="990601"/>
              <a:ext cx="235210" cy="144407"/>
            </a:xfrm>
            <a:prstGeom prst="ellipse">
              <a:avLst/>
            </a:prstGeom>
            <a:gradFill rotWithShape="1">
              <a:gsLst>
                <a:gs pos="0">
                  <a:srgbClr val="A5A5A5">
                    <a:satMod val="103000"/>
                    <a:lumMod val="102000"/>
                    <a:tint val="94000"/>
                  </a:srgbClr>
                </a:gs>
                <a:gs pos="50000">
                  <a:srgbClr val="A5A5A5">
                    <a:satMod val="110000"/>
                    <a:lumMod val="100000"/>
                    <a:shade val="100000"/>
                  </a:srgbClr>
                </a:gs>
                <a:gs pos="100000">
                  <a:srgbClr val="A5A5A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48" name="Oval 247"/>
            <p:cNvSpPr/>
            <p:nvPr/>
          </p:nvSpPr>
          <p:spPr>
            <a:xfrm>
              <a:off x="2556693" y="995756"/>
              <a:ext cx="235210" cy="144407"/>
            </a:xfrm>
            <a:prstGeom prst="ellipse">
              <a:avLst/>
            </a:prstGeom>
            <a:gradFill rotWithShape="1">
              <a:gsLst>
                <a:gs pos="0">
                  <a:srgbClr val="A5A5A5">
                    <a:satMod val="103000"/>
                    <a:lumMod val="102000"/>
                    <a:tint val="94000"/>
                  </a:srgbClr>
                </a:gs>
                <a:gs pos="50000">
                  <a:srgbClr val="A5A5A5">
                    <a:satMod val="110000"/>
                    <a:lumMod val="100000"/>
                    <a:shade val="100000"/>
                  </a:srgbClr>
                </a:gs>
                <a:gs pos="100000">
                  <a:srgbClr val="A5A5A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49" name="Oval 248"/>
            <p:cNvSpPr/>
            <p:nvPr/>
          </p:nvSpPr>
          <p:spPr>
            <a:xfrm>
              <a:off x="4292044" y="999644"/>
              <a:ext cx="227295" cy="144407"/>
            </a:xfrm>
            <a:prstGeom prst="ellipse">
              <a:avLst/>
            </a:prstGeom>
            <a:gradFill rotWithShape="1">
              <a:gsLst>
                <a:gs pos="0">
                  <a:srgbClr val="A5A5A5">
                    <a:satMod val="103000"/>
                    <a:lumMod val="102000"/>
                    <a:tint val="94000"/>
                  </a:srgbClr>
                </a:gs>
                <a:gs pos="50000">
                  <a:srgbClr val="A5A5A5">
                    <a:satMod val="110000"/>
                    <a:lumMod val="100000"/>
                    <a:shade val="100000"/>
                  </a:srgbClr>
                </a:gs>
                <a:gs pos="100000">
                  <a:srgbClr val="A5A5A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50" name="Oval 249"/>
            <p:cNvSpPr/>
            <p:nvPr/>
          </p:nvSpPr>
          <p:spPr>
            <a:xfrm>
              <a:off x="7209341" y="1000582"/>
              <a:ext cx="235210" cy="144407"/>
            </a:xfrm>
            <a:prstGeom prst="ellipse">
              <a:avLst/>
            </a:prstGeom>
            <a:gradFill rotWithShape="1">
              <a:gsLst>
                <a:gs pos="0">
                  <a:srgbClr val="A5A5A5">
                    <a:satMod val="103000"/>
                    <a:lumMod val="102000"/>
                    <a:tint val="94000"/>
                  </a:srgbClr>
                </a:gs>
                <a:gs pos="50000">
                  <a:srgbClr val="A5A5A5">
                    <a:satMod val="110000"/>
                    <a:lumMod val="100000"/>
                    <a:shade val="100000"/>
                  </a:srgbClr>
                </a:gs>
                <a:gs pos="100000">
                  <a:srgbClr val="A5A5A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251" name="Oval 250"/>
            <p:cNvSpPr/>
            <p:nvPr/>
          </p:nvSpPr>
          <p:spPr>
            <a:xfrm>
              <a:off x="9116513" y="1009815"/>
              <a:ext cx="235210" cy="144407"/>
            </a:xfrm>
            <a:prstGeom prst="ellipse">
              <a:avLst/>
            </a:prstGeom>
            <a:gradFill rotWithShape="1">
              <a:gsLst>
                <a:gs pos="0">
                  <a:srgbClr val="A5A5A5">
                    <a:satMod val="103000"/>
                    <a:lumMod val="102000"/>
                    <a:tint val="94000"/>
                  </a:srgbClr>
                </a:gs>
                <a:gs pos="50000">
                  <a:srgbClr val="A5A5A5">
                    <a:satMod val="110000"/>
                    <a:lumMod val="100000"/>
                    <a:shade val="100000"/>
                  </a:srgbClr>
                </a:gs>
                <a:gs pos="100000">
                  <a:srgbClr val="A5A5A5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kern="0" dirty="0">
                  <a:solidFill>
                    <a:prstClr val="white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81" name="Rectangle 80"/>
          <p:cNvSpPr/>
          <p:nvPr/>
        </p:nvSpPr>
        <p:spPr>
          <a:xfrm>
            <a:off x="5525588" y="6354076"/>
            <a:ext cx="66664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333333"/>
                </a:solidFill>
                <a:latin typeface="+mn-lt"/>
              </a:rPr>
              <a:t>Bhat M.; Shumaiev, K.; </a:t>
            </a:r>
            <a:r>
              <a:rPr lang="en-US" sz="1000" dirty="0" err="1">
                <a:solidFill>
                  <a:srgbClr val="333333"/>
                </a:solidFill>
                <a:latin typeface="+mn-lt"/>
              </a:rPr>
              <a:t>Matthes</a:t>
            </a:r>
            <a:r>
              <a:rPr lang="en-US" sz="1000" dirty="0">
                <a:solidFill>
                  <a:srgbClr val="333333"/>
                </a:solidFill>
                <a:latin typeface="+mn-lt"/>
              </a:rPr>
              <a:t>, F.: Towards a framework for managing architectural design decisions. ECSA 2017.</a:t>
            </a:r>
          </a:p>
        </p:txBody>
      </p:sp>
    </p:spTree>
    <p:extLst>
      <p:ext uri="{BB962C8B-B14F-4D97-AF65-F5344CB8AC3E}">
        <p14:creationId xmlns:p14="http://schemas.microsoft.com/office/powerpoint/2010/main" val="27574834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Manoj Mahabaleshwar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noProof="1"/>
              <a:t>M.Sc. 	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/>
          </p:nvPr>
        </p:nvSpPr>
        <p:spPr>
          <a:xfrm>
            <a:off x="1828800" y="5486400"/>
            <a:ext cx="1293429" cy="133350"/>
          </a:xfrm>
        </p:spPr>
        <p:txBody>
          <a:bodyPr/>
          <a:lstStyle/>
          <a:p>
            <a:r>
              <a:rPr lang="en-US" dirty="0"/>
              <a:t>18162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6"/>
          </p:nvPr>
        </p:nvSpPr>
        <p:spPr>
          <a:xfrm>
            <a:off x="800390" y="5943600"/>
            <a:ext cx="2452083" cy="131762"/>
          </a:xfrm>
        </p:spPr>
        <p:txBody>
          <a:bodyPr/>
          <a:lstStyle/>
          <a:p>
            <a:r>
              <a:rPr lang="en-US" dirty="0" err="1"/>
              <a:t>manoj.mahabaleshwar</a:t>
            </a:r>
            <a:r>
              <a:rPr lang="en-AU" dirty="0"/>
              <a:t>@tum.de</a:t>
            </a:r>
          </a:p>
        </p:txBody>
      </p:sp>
      <p:sp>
        <p:nvSpPr>
          <p:cNvPr id="21" name="Inhaltsplatzhalter 20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AU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2052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Architecture design decision model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361D-E562-4E4B-A520-3E65A563C56B}" type="slidenum">
              <a:rPr lang="en-US" noProof="0" smtClean="0"/>
              <a:pPr/>
              <a:t>12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Manoj – ECSA 2017</a:t>
            </a:r>
            <a:endParaRPr lang="en-US" noProof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791" y="2253392"/>
            <a:ext cx="8219748" cy="293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5324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 questions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RQ 1:</a:t>
            </a:r>
            <a:r>
              <a:rPr lang="en-US" dirty="0"/>
              <a:t> How to consolidate project data from disparate information systems?</a:t>
            </a:r>
          </a:p>
          <a:p>
            <a:endParaRPr lang="en-US" dirty="0"/>
          </a:p>
          <a:p>
            <a:r>
              <a:rPr lang="en-US" b="1" dirty="0"/>
              <a:t>RQ 2:</a:t>
            </a:r>
            <a:r>
              <a:rPr lang="en-US" dirty="0"/>
              <a:t> How to extract design decisions from textual information? </a:t>
            </a:r>
          </a:p>
          <a:p>
            <a:endParaRPr lang="en-US" dirty="0"/>
          </a:p>
          <a:p>
            <a:r>
              <a:rPr lang="en-US" b="1" dirty="0"/>
              <a:t>RQ 3:</a:t>
            </a:r>
            <a:r>
              <a:rPr lang="en-US" dirty="0"/>
              <a:t> How to identify architectural elements and recommend alternative choices to support decision making?</a:t>
            </a:r>
          </a:p>
          <a:p>
            <a:endParaRPr lang="en-US" dirty="0"/>
          </a:p>
          <a:p>
            <a:r>
              <a:rPr lang="en-US" b="1" dirty="0"/>
              <a:t>RQ 4:</a:t>
            </a:r>
            <a:r>
              <a:rPr lang="en-US" dirty="0"/>
              <a:t> How to identify the rationale behind a design decision?</a:t>
            </a:r>
          </a:p>
          <a:p>
            <a:endParaRPr lang="en-US" dirty="0"/>
          </a:p>
          <a:p>
            <a:r>
              <a:rPr lang="en-US" b="1" dirty="0"/>
              <a:t>RQ 5:</a:t>
            </a:r>
            <a:r>
              <a:rPr lang="en-US" dirty="0"/>
              <a:t> Who should be involved in making a design decision?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361D-E562-4E4B-A520-3E65A563C56B}" type="slidenum">
              <a:rPr lang="en-US" noProof="0" smtClean="0"/>
              <a:pPr/>
              <a:t>13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Manoj – ECSA 2017</a:t>
            </a:r>
          </a:p>
        </p:txBody>
      </p:sp>
    </p:spTree>
    <p:extLst>
      <p:ext uri="{BB962C8B-B14F-4D97-AF65-F5344CB8AC3E}">
        <p14:creationId xmlns:p14="http://schemas.microsoft.com/office/powerpoint/2010/main" val="144374024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SyncPipes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361D-E562-4E4B-A520-3E65A563C56B}" type="slidenum">
              <a:rPr lang="en-US" noProof="0" smtClean="0"/>
              <a:pPr/>
              <a:t>14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platform for implementing reusable adapters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685799" y="1077164"/>
            <a:ext cx="10839451" cy="5106427"/>
            <a:chOff x="70992" y="908720"/>
            <a:chExt cx="9073008" cy="5256584"/>
          </a:xfrm>
        </p:grpSpPr>
        <p:sp>
          <p:nvSpPr>
            <p:cNvPr id="74" name="Rectangle 73"/>
            <p:cNvSpPr/>
            <p:nvPr/>
          </p:nvSpPr>
          <p:spPr bwMode="auto">
            <a:xfrm>
              <a:off x="70992" y="2675987"/>
              <a:ext cx="2088232" cy="1152128"/>
            </a:xfrm>
            <a:prstGeom prst="rect">
              <a:avLst/>
            </a:prstGeom>
            <a:solidFill>
              <a:srgbClr val="FFFFFF"/>
            </a:solidFill>
            <a:ln w="10795" cap="flat" cmpd="sng" algn="ctr">
              <a:solidFill>
                <a:srgbClr val="0073CF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en-US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75" name="Flowchart: Magnetic Disk 74"/>
            <p:cNvSpPr/>
            <p:nvPr/>
          </p:nvSpPr>
          <p:spPr bwMode="auto">
            <a:xfrm>
              <a:off x="143000" y="2892011"/>
              <a:ext cx="720080" cy="792088"/>
            </a:xfrm>
            <a:prstGeom prst="flowChartMagneticDisk">
              <a:avLst/>
            </a:prstGeom>
            <a:solidFill>
              <a:srgbClr val="98C6EA">
                <a:tint val="65000"/>
              </a:srgbClr>
            </a:solidFill>
            <a:ln w="9525" cap="flat" cmpd="sng" algn="ctr">
              <a:solidFill>
                <a:srgbClr val="98C6EA"/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cs typeface="Arial" pitchFamily="34" charset="0"/>
                </a:rPr>
                <a:t>Tool A</a:t>
              </a: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1223120" y="2924944"/>
              <a:ext cx="864096" cy="720080"/>
            </a:xfrm>
            <a:prstGeom prst="rect">
              <a:avLst/>
            </a:prstGeom>
            <a:solidFill>
              <a:srgbClr val="98C6EA">
                <a:tint val="65000"/>
              </a:srgbClr>
            </a:solidFill>
            <a:ln w="9525" cap="flat" cmpd="sng" algn="ctr">
              <a:solidFill>
                <a:srgbClr val="98C6EA"/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cs typeface="Arial" pitchFamily="34" charset="0"/>
                </a:rPr>
                <a:t>Data model A</a:t>
              </a:r>
            </a:p>
          </p:txBody>
        </p:sp>
        <p:sp>
          <p:nvSpPr>
            <p:cNvPr id="77" name="Left-Right Arrow 76"/>
            <p:cNvSpPr/>
            <p:nvPr/>
          </p:nvSpPr>
          <p:spPr bwMode="auto">
            <a:xfrm>
              <a:off x="878710" y="3252051"/>
              <a:ext cx="288032" cy="144016"/>
            </a:xfrm>
            <a:prstGeom prst="leftRightArrow">
              <a:avLst/>
            </a:prstGeom>
            <a:solidFill>
              <a:srgbClr val="98C6EA">
                <a:tint val="65000"/>
              </a:srgbClr>
            </a:solidFill>
            <a:ln w="9525" cap="flat" cmpd="sng" algn="ctr">
              <a:solidFill>
                <a:srgbClr val="98C6EA"/>
              </a:solidFill>
              <a:prstDash val="sysDot"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en-US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7055768" y="2708920"/>
              <a:ext cx="2088232" cy="1080120"/>
            </a:xfrm>
            <a:prstGeom prst="rect">
              <a:avLst/>
            </a:prstGeom>
            <a:solidFill>
              <a:srgbClr val="FFFFFF"/>
            </a:solidFill>
            <a:ln w="10795" cap="flat" cmpd="sng" algn="ctr">
              <a:solidFill>
                <a:srgbClr val="0073CF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en-US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79" name="Flowchart: Magnetic Disk 78"/>
            <p:cNvSpPr/>
            <p:nvPr/>
          </p:nvSpPr>
          <p:spPr bwMode="auto">
            <a:xfrm>
              <a:off x="8351911" y="2865737"/>
              <a:ext cx="720080" cy="792088"/>
            </a:xfrm>
            <a:prstGeom prst="flowChartMagneticDisk">
              <a:avLst/>
            </a:prstGeom>
            <a:solidFill>
              <a:srgbClr val="91A02F">
                <a:tint val="65000"/>
              </a:srgbClr>
            </a:solidFill>
            <a:ln w="9525" cap="flat" cmpd="sng" algn="ctr">
              <a:solidFill>
                <a:srgbClr val="91A02F"/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cs typeface="Arial" pitchFamily="34" charset="0"/>
                </a:rPr>
                <a:t>SC KB</a:t>
              </a: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7112813" y="2865737"/>
              <a:ext cx="864096" cy="720080"/>
            </a:xfrm>
            <a:prstGeom prst="rect">
              <a:avLst/>
            </a:prstGeom>
            <a:solidFill>
              <a:srgbClr val="91A02F">
                <a:tint val="65000"/>
              </a:srgbClr>
            </a:solidFill>
            <a:ln w="9525" cap="flat" cmpd="sng" algn="ctr">
              <a:solidFill>
                <a:srgbClr val="91A02F"/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/>
                  <a:cs typeface="Arial" pitchFamily="34" charset="0"/>
                </a:rPr>
                <a:t>SC model</a:t>
              </a:r>
            </a:p>
          </p:txBody>
        </p:sp>
        <p:sp>
          <p:nvSpPr>
            <p:cNvPr id="81" name="Left-Right Arrow 80"/>
            <p:cNvSpPr/>
            <p:nvPr/>
          </p:nvSpPr>
          <p:spPr bwMode="auto">
            <a:xfrm>
              <a:off x="8028547" y="3189773"/>
              <a:ext cx="288032" cy="144016"/>
            </a:xfrm>
            <a:prstGeom prst="leftRightArrow">
              <a:avLst/>
            </a:prstGeom>
            <a:solidFill>
              <a:srgbClr val="91A02F">
                <a:tint val="65000"/>
              </a:srgbClr>
            </a:solidFill>
            <a:ln w="9525" cap="flat" cmpd="sng" algn="ctr">
              <a:solidFill>
                <a:srgbClr val="91A02F"/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en-US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2519264" y="1052736"/>
              <a:ext cx="4104456" cy="1224136"/>
            </a:xfrm>
            <a:prstGeom prst="rect">
              <a:avLst/>
            </a:prstGeom>
            <a:solidFill>
              <a:srgbClr val="FFFFFF"/>
            </a:solidFill>
            <a:ln w="10795" cap="flat" cmpd="sng" algn="ctr">
              <a:solidFill>
                <a:srgbClr val="0073CF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 dirty="0">
                  <a:solidFill>
                    <a:srgbClr val="000000"/>
                  </a:solidFill>
                  <a:latin typeface="Arial"/>
                  <a:cs typeface="Arial" pitchFamily="34" charset="0"/>
                </a:rPr>
                <a:t>SyncPipes Configurator</a:t>
              </a: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2519264" y="2420888"/>
              <a:ext cx="4104456" cy="1656184"/>
            </a:xfrm>
            <a:prstGeom prst="rect">
              <a:avLst/>
            </a:prstGeom>
            <a:solidFill>
              <a:srgbClr val="FFFFFF"/>
            </a:solidFill>
            <a:ln w="10795" cap="flat" cmpd="sng" algn="ctr">
              <a:solidFill>
                <a:srgbClr val="0073CF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 dirty="0">
                  <a:solidFill>
                    <a:srgbClr val="000000"/>
                  </a:solidFill>
                  <a:latin typeface="Arial"/>
                  <a:cs typeface="Arial" pitchFamily="34" charset="0"/>
                </a:rPr>
                <a:t>SyncPipes Mapper</a:t>
              </a: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2519264" y="4221088"/>
              <a:ext cx="4104456" cy="936104"/>
            </a:xfrm>
            <a:prstGeom prst="rect">
              <a:avLst/>
            </a:prstGeom>
            <a:solidFill>
              <a:srgbClr val="FFFFFF"/>
            </a:solidFill>
            <a:ln w="10795" cap="flat" cmpd="sng" algn="ctr">
              <a:solidFill>
                <a:srgbClr val="0073CF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 dirty="0">
                  <a:solidFill>
                    <a:srgbClr val="000000"/>
                  </a:solidFill>
                  <a:latin typeface="Arial"/>
                  <a:cs typeface="Arial" pitchFamily="34" charset="0"/>
                </a:rPr>
                <a:t>SyncPipes Execution</a:t>
              </a: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2736304" y="1628800"/>
              <a:ext cx="1115616" cy="432048"/>
            </a:xfrm>
            <a:prstGeom prst="rect">
              <a:avLst/>
            </a:prstGeom>
            <a:solidFill>
              <a:srgbClr val="FF9966"/>
            </a:solidFill>
            <a:ln w="9525" cap="flat" cmpd="sng" algn="ctr">
              <a:solidFill>
                <a:srgbClr val="98C6EA"/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cs typeface="Arial" pitchFamily="34" charset="0"/>
                </a:rPr>
                <a:t>Input configuration</a:t>
              </a:r>
            </a:p>
          </p:txBody>
        </p:sp>
        <p:sp>
          <p:nvSpPr>
            <p:cNvPr id="86" name="Rectangle 85"/>
            <p:cNvSpPr/>
            <p:nvPr/>
          </p:nvSpPr>
          <p:spPr bwMode="auto">
            <a:xfrm>
              <a:off x="5328592" y="1628800"/>
              <a:ext cx="1115616" cy="432048"/>
            </a:xfrm>
            <a:prstGeom prst="rect">
              <a:avLst/>
            </a:prstGeom>
            <a:solidFill>
              <a:srgbClr val="FF9966"/>
            </a:solidFill>
            <a:ln w="9525" cap="flat" cmpd="sng" algn="ctr">
              <a:solidFill>
                <a:srgbClr val="98C6EA"/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cs typeface="Arial" pitchFamily="34" charset="0"/>
                </a:rPr>
                <a:t>Output configuration</a:t>
              </a: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4032448" y="1628800"/>
              <a:ext cx="1115616" cy="432048"/>
            </a:xfrm>
            <a:prstGeom prst="rect">
              <a:avLst/>
            </a:prstGeom>
            <a:solidFill>
              <a:srgbClr val="FF9966"/>
            </a:solidFill>
            <a:ln w="9525" cap="flat" cmpd="sng" algn="ctr">
              <a:solidFill>
                <a:srgbClr val="98C6EA"/>
              </a:solidFill>
              <a:prstDash val="solid"/>
              <a:headEnd type="none" w="med" len="med"/>
              <a:tailEnd type="none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cs typeface="Arial" pitchFamily="34" charset="0"/>
                </a:rPr>
                <a:t>Sync</a:t>
              </a:r>
            </a:p>
            <a:p>
              <a:pPr algn="ctr" eaLnBrk="0" hangingPunct="0">
                <a:defRPr/>
              </a:pPr>
              <a:r>
                <a:rPr lang="en-US" sz="1200" dirty="0">
                  <a:solidFill>
                    <a:srgbClr val="000000"/>
                  </a:solidFill>
                  <a:latin typeface="Arial"/>
                  <a:cs typeface="Arial" pitchFamily="34" charset="0"/>
                </a:rPr>
                <a:t>configuration</a:t>
              </a:r>
            </a:p>
          </p:txBody>
        </p:sp>
        <p:cxnSp>
          <p:nvCxnSpPr>
            <p:cNvPr id="88" name="Straight Arrow Connector 87"/>
            <p:cNvCxnSpPr>
              <a:stCxn id="74" idx="3"/>
              <a:endCxn id="82" idx="1"/>
            </p:cNvCxnSpPr>
            <p:nvPr/>
          </p:nvCxnSpPr>
          <p:spPr bwMode="auto">
            <a:xfrm flipV="1">
              <a:off x="2159224" y="1664804"/>
              <a:ext cx="360040" cy="1587247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>
                  <a:shade val="95000"/>
                  <a:alpha val="50000"/>
                  <a:satMod val="150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89" name="Straight Arrow Connector 88"/>
            <p:cNvCxnSpPr>
              <a:stCxn id="74" idx="3"/>
              <a:endCxn id="83" idx="1"/>
            </p:cNvCxnSpPr>
            <p:nvPr/>
          </p:nvCxnSpPr>
          <p:spPr bwMode="auto">
            <a:xfrm flipV="1">
              <a:off x="2159224" y="3248980"/>
              <a:ext cx="360040" cy="3071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>
                  <a:shade val="95000"/>
                  <a:alpha val="50000"/>
                  <a:satMod val="150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90" name="Straight Arrow Connector 89"/>
            <p:cNvCxnSpPr>
              <a:stCxn id="74" idx="3"/>
              <a:endCxn id="84" idx="1"/>
            </p:cNvCxnSpPr>
            <p:nvPr/>
          </p:nvCxnSpPr>
          <p:spPr bwMode="auto">
            <a:xfrm>
              <a:off x="2159224" y="3252051"/>
              <a:ext cx="360040" cy="1437089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>
                  <a:shade val="95000"/>
                  <a:alpha val="50000"/>
                  <a:satMod val="150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91" name="Straight Arrow Connector 90"/>
            <p:cNvCxnSpPr>
              <a:stCxn id="78" idx="1"/>
              <a:endCxn id="82" idx="3"/>
            </p:cNvCxnSpPr>
            <p:nvPr/>
          </p:nvCxnSpPr>
          <p:spPr bwMode="auto">
            <a:xfrm flipH="1" flipV="1">
              <a:off x="6623720" y="1664804"/>
              <a:ext cx="432048" cy="1584176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>
                  <a:shade val="95000"/>
                  <a:alpha val="50000"/>
                  <a:satMod val="150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92" name="Straight Arrow Connector 91"/>
            <p:cNvCxnSpPr>
              <a:stCxn id="83" idx="3"/>
              <a:endCxn id="78" idx="1"/>
            </p:cNvCxnSpPr>
            <p:nvPr/>
          </p:nvCxnSpPr>
          <p:spPr bwMode="auto">
            <a:xfrm>
              <a:off x="6623720" y="3248980"/>
              <a:ext cx="432048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>
                  <a:shade val="95000"/>
                  <a:alpha val="50000"/>
                  <a:satMod val="150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93" name="Straight Arrow Connector 92"/>
            <p:cNvCxnSpPr>
              <a:stCxn id="78" idx="1"/>
              <a:endCxn id="84" idx="3"/>
            </p:cNvCxnSpPr>
            <p:nvPr/>
          </p:nvCxnSpPr>
          <p:spPr bwMode="auto">
            <a:xfrm flipH="1">
              <a:off x="6623720" y="3248980"/>
              <a:ext cx="432048" cy="144016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>
                  <a:shade val="95000"/>
                  <a:alpha val="50000"/>
                  <a:satMod val="150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94" name="Rectangle 93"/>
            <p:cNvSpPr/>
            <p:nvPr/>
          </p:nvSpPr>
          <p:spPr bwMode="auto">
            <a:xfrm>
              <a:off x="3023320" y="2852936"/>
              <a:ext cx="288032" cy="216024"/>
            </a:xfrm>
            <a:prstGeom prst="rect">
              <a:avLst/>
            </a:prstGeom>
            <a:solidFill>
              <a:srgbClr val="98C6EA">
                <a:tint val="65000"/>
              </a:srgbClr>
            </a:solidFill>
            <a:ln w="9525" cap="flat" cmpd="sng" algn="ctr">
              <a:solidFill>
                <a:srgbClr val="98C6EA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en-US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2735288" y="3284984"/>
              <a:ext cx="288032" cy="216024"/>
            </a:xfrm>
            <a:prstGeom prst="rect">
              <a:avLst/>
            </a:prstGeom>
            <a:solidFill>
              <a:srgbClr val="98C6EA">
                <a:tint val="65000"/>
              </a:srgbClr>
            </a:solidFill>
            <a:ln w="9525" cap="flat" cmpd="sng" algn="ctr">
              <a:solidFill>
                <a:srgbClr val="98C6EA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en-US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3311352" y="3284984"/>
              <a:ext cx="288032" cy="216024"/>
            </a:xfrm>
            <a:prstGeom prst="rect">
              <a:avLst/>
            </a:prstGeom>
            <a:solidFill>
              <a:srgbClr val="98C6EA">
                <a:tint val="65000"/>
              </a:srgbClr>
            </a:solidFill>
            <a:ln w="9525" cap="flat" cmpd="sng" algn="ctr">
              <a:solidFill>
                <a:srgbClr val="98C6EA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en-US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3311352" y="3717032"/>
              <a:ext cx="288032" cy="216024"/>
            </a:xfrm>
            <a:prstGeom prst="rect">
              <a:avLst/>
            </a:prstGeom>
            <a:solidFill>
              <a:srgbClr val="98C6EA">
                <a:tint val="65000"/>
              </a:srgbClr>
            </a:solidFill>
            <a:ln w="9525" cap="flat" cmpd="sng" algn="ctr">
              <a:solidFill>
                <a:srgbClr val="98C6EA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en-US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5370286" y="2852936"/>
              <a:ext cx="288032" cy="216024"/>
            </a:xfrm>
            <a:prstGeom prst="rect">
              <a:avLst/>
            </a:prstGeom>
            <a:solidFill>
              <a:srgbClr val="91A02F">
                <a:tint val="65000"/>
              </a:srgbClr>
            </a:solidFill>
            <a:ln w="9525" cap="flat" cmpd="sng" algn="ctr">
              <a:solidFill>
                <a:srgbClr val="91A02F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en-US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5658318" y="3284984"/>
              <a:ext cx="288032" cy="216024"/>
            </a:xfrm>
            <a:prstGeom prst="rect">
              <a:avLst/>
            </a:prstGeom>
            <a:solidFill>
              <a:srgbClr val="91A02F">
                <a:tint val="65000"/>
              </a:srgbClr>
            </a:solidFill>
            <a:ln w="9525" cap="flat" cmpd="sng" algn="ctr">
              <a:solidFill>
                <a:srgbClr val="91A02F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en-US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5658318" y="3717032"/>
              <a:ext cx="288032" cy="216024"/>
            </a:xfrm>
            <a:prstGeom prst="rect">
              <a:avLst/>
            </a:prstGeom>
            <a:solidFill>
              <a:srgbClr val="91A02F">
                <a:tint val="65000"/>
              </a:srgbClr>
            </a:solidFill>
            <a:ln w="9525" cap="flat" cmpd="sng" algn="ctr">
              <a:solidFill>
                <a:srgbClr val="91A02F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en-US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5082254" y="3284984"/>
              <a:ext cx="288032" cy="216024"/>
            </a:xfrm>
            <a:prstGeom prst="rect">
              <a:avLst/>
            </a:prstGeom>
            <a:solidFill>
              <a:srgbClr val="91A02F">
                <a:tint val="65000"/>
              </a:srgbClr>
            </a:solidFill>
            <a:ln w="9525" cap="flat" cmpd="sng" algn="ctr">
              <a:solidFill>
                <a:srgbClr val="91A02F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en-US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cxnSp>
          <p:nvCxnSpPr>
            <p:cNvPr id="102" name="Straight Connector 101"/>
            <p:cNvCxnSpPr>
              <a:stCxn id="94" idx="2"/>
              <a:endCxn id="96" idx="0"/>
            </p:cNvCxnSpPr>
            <p:nvPr/>
          </p:nvCxnSpPr>
          <p:spPr bwMode="auto">
            <a:xfrm>
              <a:off x="3167336" y="3068960"/>
              <a:ext cx="288032" cy="216024"/>
            </a:xfrm>
            <a:prstGeom prst="line">
              <a:avLst/>
            </a:prstGeom>
            <a:noFill/>
            <a:ln w="17145" cap="flat" cmpd="sng" algn="ctr">
              <a:solidFill>
                <a:srgbClr val="000000">
                  <a:shade val="95000"/>
                  <a:alpha val="50000"/>
                  <a:satMod val="1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>
              <a:stCxn id="94" idx="2"/>
              <a:endCxn id="95" idx="0"/>
            </p:cNvCxnSpPr>
            <p:nvPr/>
          </p:nvCxnSpPr>
          <p:spPr bwMode="auto">
            <a:xfrm flipH="1">
              <a:off x="2879304" y="3068960"/>
              <a:ext cx="288032" cy="216024"/>
            </a:xfrm>
            <a:prstGeom prst="line">
              <a:avLst/>
            </a:prstGeom>
            <a:noFill/>
            <a:ln w="17145" cap="flat" cmpd="sng" algn="ctr">
              <a:solidFill>
                <a:srgbClr val="000000">
                  <a:shade val="95000"/>
                  <a:alpha val="50000"/>
                  <a:satMod val="1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>
              <a:stCxn id="96" idx="2"/>
              <a:endCxn id="97" idx="0"/>
            </p:cNvCxnSpPr>
            <p:nvPr/>
          </p:nvCxnSpPr>
          <p:spPr bwMode="auto">
            <a:xfrm>
              <a:off x="3455368" y="3501008"/>
              <a:ext cx="0" cy="216024"/>
            </a:xfrm>
            <a:prstGeom prst="line">
              <a:avLst/>
            </a:prstGeom>
            <a:noFill/>
            <a:ln w="17145" cap="flat" cmpd="sng" algn="ctr">
              <a:solidFill>
                <a:srgbClr val="000000">
                  <a:shade val="95000"/>
                  <a:alpha val="50000"/>
                  <a:satMod val="1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>
              <a:stCxn id="98" idx="2"/>
              <a:endCxn id="101" idx="0"/>
            </p:cNvCxnSpPr>
            <p:nvPr/>
          </p:nvCxnSpPr>
          <p:spPr bwMode="auto">
            <a:xfrm flipH="1">
              <a:off x="5226270" y="3068960"/>
              <a:ext cx="288032" cy="216024"/>
            </a:xfrm>
            <a:prstGeom prst="line">
              <a:avLst/>
            </a:prstGeom>
            <a:noFill/>
            <a:ln w="17145" cap="flat" cmpd="sng" algn="ctr">
              <a:solidFill>
                <a:srgbClr val="000000">
                  <a:shade val="95000"/>
                  <a:alpha val="50000"/>
                  <a:satMod val="1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>
              <a:stCxn id="98" idx="2"/>
              <a:endCxn id="99" idx="0"/>
            </p:cNvCxnSpPr>
            <p:nvPr/>
          </p:nvCxnSpPr>
          <p:spPr bwMode="auto">
            <a:xfrm>
              <a:off x="5514302" y="3068960"/>
              <a:ext cx="288032" cy="216024"/>
            </a:xfrm>
            <a:prstGeom prst="line">
              <a:avLst/>
            </a:prstGeom>
            <a:noFill/>
            <a:ln w="17145" cap="flat" cmpd="sng" algn="ctr">
              <a:solidFill>
                <a:srgbClr val="000000">
                  <a:shade val="95000"/>
                  <a:alpha val="50000"/>
                  <a:satMod val="1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>
              <a:stCxn id="100" idx="0"/>
              <a:endCxn id="99" idx="2"/>
            </p:cNvCxnSpPr>
            <p:nvPr/>
          </p:nvCxnSpPr>
          <p:spPr bwMode="auto">
            <a:xfrm flipV="1">
              <a:off x="5802334" y="3501008"/>
              <a:ext cx="0" cy="216024"/>
            </a:xfrm>
            <a:prstGeom prst="line">
              <a:avLst/>
            </a:prstGeom>
            <a:noFill/>
            <a:ln w="17145" cap="flat" cmpd="sng" algn="ctr">
              <a:solidFill>
                <a:srgbClr val="000000">
                  <a:shade val="95000"/>
                  <a:alpha val="50000"/>
                  <a:satMod val="1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>
              <a:stCxn id="94" idx="3"/>
              <a:endCxn id="98" idx="1"/>
            </p:cNvCxnSpPr>
            <p:nvPr/>
          </p:nvCxnSpPr>
          <p:spPr bwMode="auto">
            <a:xfrm>
              <a:off x="3311352" y="2960948"/>
              <a:ext cx="2058934" cy="0"/>
            </a:xfrm>
            <a:prstGeom prst="line">
              <a:avLst/>
            </a:prstGeom>
            <a:noFill/>
            <a:ln w="17145" cap="flat" cmpd="sng" algn="ctr">
              <a:solidFill>
                <a:srgbClr val="000000">
                  <a:shade val="95000"/>
                  <a:alpha val="50000"/>
                  <a:satMod val="150000"/>
                </a:srgbClr>
              </a:solidFill>
              <a:prstDash val="dash"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>
              <a:stCxn id="96" idx="3"/>
              <a:endCxn id="101" idx="1"/>
            </p:cNvCxnSpPr>
            <p:nvPr/>
          </p:nvCxnSpPr>
          <p:spPr bwMode="auto">
            <a:xfrm>
              <a:off x="3599384" y="3392996"/>
              <a:ext cx="1482870" cy="0"/>
            </a:xfrm>
            <a:prstGeom prst="line">
              <a:avLst/>
            </a:prstGeom>
            <a:noFill/>
            <a:ln w="17145" cap="flat" cmpd="sng" algn="ctr">
              <a:solidFill>
                <a:srgbClr val="000000">
                  <a:shade val="95000"/>
                  <a:alpha val="50000"/>
                  <a:satMod val="150000"/>
                </a:srgbClr>
              </a:solidFill>
              <a:prstDash val="dash"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>
              <a:stCxn id="97" idx="3"/>
              <a:endCxn id="100" idx="1"/>
            </p:cNvCxnSpPr>
            <p:nvPr/>
          </p:nvCxnSpPr>
          <p:spPr bwMode="auto">
            <a:xfrm>
              <a:off x="3599384" y="3825044"/>
              <a:ext cx="2058934" cy="0"/>
            </a:xfrm>
            <a:prstGeom prst="line">
              <a:avLst/>
            </a:prstGeom>
            <a:noFill/>
            <a:ln w="17145" cap="flat" cmpd="sng" algn="ctr">
              <a:solidFill>
                <a:srgbClr val="000000">
                  <a:shade val="95000"/>
                  <a:alpha val="50000"/>
                  <a:satMod val="150000"/>
                </a:srgbClr>
              </a:solidFill>
              <a:prstDash val="dash"/>
              <a:headEnd type="none" w="med" len="med"/>
              <a:tailEnd type="none" w="med" len="med"/>
            </a:ln>
            <a:effectLst/>
          </p:spPr>
        </p:cxnSp>
        <p:sp>
          <p:nvSpPr>
            <p:cNvPr id="111" name="Rectangle 110"/>
            <p:cNvSpPr/>
            <p:nvPr/>
          </p:nvSpPr>
          <p:spPr bwMode="auto">
            <a:xfrm>
              <a:off x="2519264" y="5373216"/>
              <a:ext cx="4104456" cy="792088"/>
            </a:xfrm>
            <a:prstGeom prst="rect">
              <a:avLst/>
            </a:prstGeom>
            <a:solidFill>
              <a:srgbClr val="FFFFFF"/>
            </a:solidFill>
            <a:ln w="10795" cap="flat" cmpd="sng" algn="ctr">
              <a:solidFill>
                <a:srgbClr val="0073CF"/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 dirty="0">
                  <a:solidFill>
                    <a:srgbClr val="000000"/>
                  </a:solidFill>
                  <a:latin typeface="Arial"/>
                  <a:cs typeface="Arial" pitchFamily="34" charset="0"/>
                </a:rPr>
                <a:t>SyncPipes Synchronizer</a:t>
              </a:r>
            </a:p>
          </p:txBody>
        </p:sp>
        <p:cxnSp>
          <p:nvCxnSpPr>
            <p:cNvPr id="112" name="Straight Arrow Connector 111"/>
            <p:cNvCxnSpPr>
              <a:stCxn id="74" idx="3"/>
              <a:endCxn id="111" idx="1"/>
            </p:cNvCxnSpPr>
            <p:nvPr/>
          </p:nvCxnSpPr>
          <p:spPr bwMode="auto">
            <a:xfrm>
              <a:off x="2159224" y="3252051"/>
              <a:ext cx="360040" cy="2517209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>
                  <a:shade val="95000"/>
                  <a:alpha val="50000"/>
                  <a:satMod val="150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13" name="Straight Arrow Connector 112"/>
            <p:cNvCxnSpPr>
              <a:stCxn id="78" idx="1"/>
              <a:endCxn id="111" idx="3"/>
            </p:cNvCxnSpPr>
            <p:nvPr/>
          </p:nvCxnSpPr>
          <p:spPr bwMode="auto">
            <a:xfrm flipH="1">
              <a:off x="6623720" y="3248980"/>
              <a:ext cx="432048" cy="252028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>
                  <a:shade val="95000"/>
                  <a:alpha val="50000"/>
                  <a:satMod val="150000"/>
                </a:srgbClr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114" name="Right Arrow 113"/>
            <p:cNvSpPr/>
            <p:nvPr/>
          </p:nvSpPr>
          <p:spPr bwMode="auto">
            <a:xfrm>
              <a:off x="2735288" y="4725144"/>
              <a:ext cx="1224136" cy="288032"/>
            </a:xfrm>
            <a:prstGeom prst="rightArrow">
              <a:avLst/>
            </a:prstGeom>
            <a:solidFill>
              <a:srgbClr val="FF9966"/>
            </a:solidFill>
            <a:ln w="10795" cap="flat" cmpd="sng" algn="ctr">
              <a:solidFill>
                <a:srgbClr val="DAD7CB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en-US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15" name="Right Arrow 114"/>
            <p:cNvSpPr/>
            <p:nvPr/>
          </p:nvSpPr>
          <p:spPr bwMode="auto">
            <a:xfrm>
              <a:off x="3959424" y="4725144"/>
              <a:ext cx="1224136" cy="288032"/>
            </a:xfrm>
            <a:prstGeom prst="rightArrow">
              <a:avLst/>
            </a:prstGeom>
            <a:solidFill>
              <a:srgbClr val="FF9966"/>
            </a:solidFill>
            <a:ln w="10795" cap="flat" cmpd="sng" algn="ctr">
              <a:solidFill>
                <a:srgbClr val="DAD7CB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en-US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16" name="Right Arrow 115"/>
            <p:cNvSpPr/>
            <p:nvPr/>
          </p:nvSpPr>
          <p:spPr bwMode="auto">
            <a:xfrm>
              <a:off x="5183560" y="4725144"/>
              <a:ext cx="1224136" cy="288032"/>
            </a:xfrm>
            <a:prstGeom prst="rightArrow">
              <a:avLst/>
            </a:prstGeom>
            <a:solidFill>
              <a:srgbClr val="FF9966"/>
            </a:solidFill>
            <a:ln w="10795" cap="flat" cmpd="sng" algn="ctr">
              <a:solidFill>
                <a:srgbClr val="DAD7CB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en-US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17" name="Right Arrow 116"/>
            <p:cNvSpPr/>
            <p:nvPr/>
          </p:nvSpPr>
          <p:spPr bwMode="auto">
            <a:xfrm>
              <a:off x="2735288" y="5805264"/>
              <a:ext cx="1224136" cy="288032"/>
            </a:xfrm>
            <a:prstGeom prst="rightArrow">
              <a:avLst/>
            </a:prstGeom>
            <a:solidFill>
              <a:srgbClr val="FF9966"/>
            </a:solidFill>
            <a:ln w="10795" cap="flat" cmpd="sng" algn="ctr">
              <a:solidFill>
                <a:srgbClr val="DAD7CB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en-US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18" name="Right Arrow 117"/>
            <p:cNvSpPr/>
            <p:nvPr/>
          </p:nvSpPr>
          <p:spPr bwMode="auto">
            <a:xfrm>
              <a:off x="3959424" y="5805264"/>
              <a:ext cx="1224136" cy="288032"/>
            </a:xfrm>
            <a:prstGeom prst="rightArrow">
              <a:avLst/>
            </a:prstGeom>
            <a:solidFill>
              <a:srgbClr val="FF9966"/>
            </a:solidFill>
            <a:ln w="10795" cap="flat" cmpd="sng" algn="ctr">
              <a:solidFill>
                <a:srgbClr val="DAD7CB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en-US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19" name="Right Arrow 118"/>
            <p:cNvSpPr/>
            <p:nvPr/>
          </p:nvSpPr>
          <p:spPr bwMode="auto">
            <a:xfrm>
              <a:off x="5183560" y="5805264"/>
              <a:ext cx="1224136" cy="288032"/>
            </a:xfrm>
            <a:prstGeom prst="rightArrow">
              <a:avLst/>
            </a:prstGeom>
            <a:solidFill>
              <a:srgbClr val="FF9966"/>
            </a:solidFill>
            <a:ln w="10795" cap="flat" cmpd="sng" algn="ctr">
              <a:solidFill>
                <a:srgbClr val="DAD7CB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en-US" dirty="0">
                <a:solidFill>
                  <a:srgbClr val="000000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120" name="TextBox 102"/>
            <p:cNvSpPr txBox="1"/>
            <p:nvPr/>
          </p:nvSpPr>
          <p:spPr>
            <a:xfrm rot="17043355">
              <a:off x="1587929" y="1880750"/>
              <a:ext cx="1463862" cy="261610"/>
            </a:xfrm>
            <a:prstGeom prst="rect">
              <a:avLst/>
            </a:prstGeom>
            <a:noFill/>
            <a:ln w="10795" cap="flat" cmpd="sng" algn="ctr">
              <a:noFill/>
              <a:prstDash val="solid"/>
            </a:ln>
            <a:effectLst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/>
                </a:rPr>
                <a:t>establish connection</a:t>
              </a:r>
            </a:p>
          </p:txBody>
        </p:sp>
        <p:sp>
          <p:nvSpPr>
            <p:cNvPr id="121" name="TextBox 103"/>
            <p:cNvSpPr txBox="1"/>
            <p:nvPr/>
          </p:nvSpPr>
          <p:spPr>
            <a:xfrm rot="4473845">
              <a:off x="6140679" y="2022316"/>
              <a:ext cx="1463862" cy="261610"/>
            </a:xfrm>
            <a:prstGeom prst="rect">
              <a:avLst/>
            </a:prstGeom>
            <a:noFill/>
            <a:ln w="10795" cap="flat" cmpd="sng" algn="ctr">
              <a:noFill/>
              <a:prstDash val="solid"/>
            </a:ln>
            <a:effectLst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/>
                </a:rPr>
                <a:t>establish connection</a:t>
              </a:r>
            </a:p>
          </p:txBody>
        </p:sp>
        <p:sp>
          <p:nvSpPr>
            <p:cNvPr id="122" name="TextBox 104"/>
            <p:cNvSpPr txBox="1"/>
            <p:nvPr/>
          </p:nvSpPr>
          <p:spPr>
            <a:xfrm>
              <a:off x="3887416" y="2743036"/>
              <a:ext cx="1169379" cy="260078"/>
            </a:xfrm>
            <a:prstGeom prst="rect">
              <a:avLst/>
            </a:prstGeom>
            <a:noFill/>
            <a:ln w="10795" cap="flat" cmpd="sng" algn="ctr">
              <a:noFill/>
              <a:prstDash val="solid"/>
            </a:ln>
            <a:effectLst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/>
                </a:rPr>
                <a:t>concept mapper</a:t>
              </a:r>
            </a:p>
          </p:txBody>
        </p:sp>
        <p:sp>
          <p:nvSpPr>
            <p:cNvPr id="123" name="TextBox 105"/>
            <p:cNvSpPr txBox="1"/>
            <p:nvPr/>
          </p:nvSpPr>
          <p:spPr>
            <a:xfrm>
              <a:off x="3886664" y="3175084"/>
              <a:ext cx="1169379" cy="260078"/>
            </a:xfrm>
            <a:prstGeom prst="rect">
              <a:avLst/>
            </a:prstGeom>
            <a:noFill/>
            <a:ln w="10795" cap="flat" cmpd="sng" algn="ctr">
              <a:noFill/>
              <a:prstDash val="solid"/>
            </a:ln>
            <a:effectLst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/>
                </a:rPr>
                <a:t>concept mapper</a:t>
              </a:r>
            </a:p>
          </p:txBody>
        </p:sp>
        <p:sp>
          <p:nvSpPr>
            <p:cNvPr id="124" name="TextBox 106"/>
            <p:cNvSpPr txBox="1"/>
            <p:nvPr/>
          </p:nvSpPr>
          <p:spPr>
            <a:xfrm>
              <a:off x="3887416" y="3607132"/>
              <a:ext cx="1184013" cy="260078"/>
            </a:xfrm>
            <a:prstGeom prst="rect">
              <a:avLst/>
            </a:prstGeom>
            <a:noFill/>
            <a:ln w="10795" cap="flat" cmpd="sng" algn="ctr">
              <a:noFill/>
              <a:prstDash val="solid"/>
            </a:ln>
            <a:effectLst/>
          </p:spPr>
          <p:txBody>
            <a:bodyPr wrap="non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/>
                </a:rPr>
                <a:t>attribute mapper</a:t>
              </a:r>
            </a:p>
          </p:txBody>
        </p:sp>
        <p:sp>
          <p:nvSpPr>
            <p:cNvPr id="125" name="TextBox 107"/>
            <p:cNvSpPr txBox="1"/>
            <p:nvPr/>
          </p:nvSpPr>
          <p:spPr>
            <a:xfrm>
              <a:off x="2288062" y="3489745"/>
              <a:ext cx="1080119" cy="425582"/>
            </a:xfrm>
            <a:prstGeom prst="rect">
              <a:avLst/>
            </a:prstGeom>
            <a:noFill/>
            <a:ln w="10795" cap="flat" cmpd="sng" algn="ctr">
              <a:noFill/>
              <a:prstDash val="solid"/>
            </a:ln>
            <a:effectLst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/>
                </a:rPr>
                <a:t>Get Types </a:t>
              </a:r>
            </a:p>
            <a:p>
              <a:pPr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/>
                </a:rPr>
                <a:t>and Properties</a:t>
              </a:r>
            </a:p>
          </p:txBody>
        </p:sp>
        <p:sp>
          <p:nvSpPr>
            <p:cNvPr id="126" name="TextBox 108"/>
            <p:cNvSpPr txBox="1"/>
            <p:nvPr/>
          </p:nvSpPr>
          <p:spPr>
            <a:xfrm>
              <a:off x="5906122" y="3367452"/>
              <a:ext cx="1074362" cy="425582"/>
            </a:xfrm>
            <a:prstGeom prst="rect">
              <a:avLst/>
            </a:prstGeom>
            <a:noFill/>
            <a:ln w="10795" cap="flat" cmpd="sng" algn="ctr">
              <a:noFill/>
              <a:prstDash val="solid"/>
            </a:ln>
            <a:effectLst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/>
                </a:rPr>
                <a:t>Get Types </a:t>
              </a:r>
            </a:p>
            <a:p>
              <a:pPr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/>
                </a:rPr>
                <a:t>and Properties</a:t>
              </a:r>
            </a:p>
          </p:txBody>
        </p:sp>
        <p:sp>
          <p:nvSpPr>
            <p:cNvPr id="127" name="TextBox 109"/>
            <p:cNvSpPr txBox="1"/>
            <p:nvPr/>
          </p:nvSpPr>
          <p:spPr>
            <a:xfrm rot="4945879">
              <a:off x="1878674" y="4861041"/>
              <a:ext cx="936103" cy="257550"/>
            </a:xfrm>
            <a:prstGeom prst="rect">
              <a:avLst/>
            </a:prstGeom>
            <a:noFill/>
            <a:ln w="10795" cap="flat" cmpd="sng" algn="ctr">
              <a:noFill/>
              <a:prstDash val="solid"/>
            </a:ln>
            <a:effectLst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/>
                </a:rPr>
                <a:t>Get Entities</a:t>
              </a:r>
            </a:p>
          </p:txBody>
        </p:sp>
        <p:sp>
          <p:nvSpPr>
            <p:cNvPr id="128" name="TextBox 115"/>
            <p:cNvSpPr txBox="1"/>
            <p:nvPr/>
          </p:nvSpPr>
          <p:spPr>
            <a:xfrm rot="17072589">
              <a:off x="6080198" y="4024510"/>
              <a:ext cx="1132856" cy="257550"/>
            </a:xfrm>
            <a:prstGeom prst="rect">
              <a:avLst/>
            </a:prstGeom>
            <a:noFill/>
            <a:ln w="10795" cap="flat" cmpd="sng" algn="ctr">
              <a:noFill/>
              <a:prstDash val="solid"/>
            </a:ln>
            <a:effectLst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/>
                </a:rPr>
                <a:t>Create Entities</a:t>
              </a:r>
            </a:p>
          </p:txBody>
        </p:sp>
        <p:sp>
          <p:nvSpPr>
            <p:cNvPr id="129" name="TextBox 116"/>
            <p:cNvSpPr txBox="1"/>
            <p:nvPr/>
          </p:nvSpPr>
          <p:spPr>
            <a:xfrm rot="16765999">
              <a:off x="6347378" y="4815905"/>
              <a:ext cx="1132856" cy="257550"/>
            </a:xfrm>
            <a:prstGeom prst="rect">
              <a:avLst/>
            </a:prstGeom>
            <a:noFill/>
            <a:ln w="10795" cap="flat" cmpd="sng" algn="ctr">
              <a:noFill/>
              <a:prstDash val="solid"/>
            </a:ln>
            <a:effectLst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sz="1050" dirty="0">
                  <a:solidFill>
                    <a:srgbClr val="000000"/>
                  </a:solidFill>
                  <a:latin typeface="Arial"/>
                </a:rPr>
                <a:t>Update Entities</a:t>
              </a:r>
            </a:p>
          </p:txBody>
        </p:sp>
        <p:sp>
          <p:nvSpPr>
            <p:cNvPr id="130" name="Oval 129"/>
            <p:cNvSpPr/>
            <p:nvPr/>
          </p:nvSpPr>
          <p:spPr bwMode="auto">
            <a:xfrm>
              <a:off x="2423811" y="908720"/>
              <a:ext cx="216024" cy="216024"/>
            </a:xfrm>
            <a:prstGeom prst="ellipse">
              <a:avLst/>
            </a:prstGeom>
            <a:solidFill>
              <a:srgbClr val="FF9966"/>
            </a:solidFill>
            <a:ln w="10795" cap="flat" cmpd="sng" algn="ctr">
              <a:solidFill>
                <a:srgbClr val="DAD7CB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/>
                  <a:cs typeface="Arial" pitchFamily="34" charset="0"/>
                </a:rPr>
                <a:t>1</a:t>
              </a:r>
            </a:p>
          </p:txBody>
        </p:sp>
        <p:sp>
          <p:nvSpPr>
            <p:cNvPr id="131" name="Oval 130"/>
            <p:cNvSpPr/>
            <p:nvPr/>
          </p:nvSpPr>
          <p:spPr bwMode="auto">
            <a:xfrm>
              <a:off x="2447256" y="2348880"/>
              <a:ext cx="216024" cy="216024"/>
            </a:xfrm>
            <a:prstGeom prst="ellipse">
              <a:avLst/>
            </a:prstGeom>
            <a:solidFill>
              <a:srgbClr val="FF9966"/>
            </a:solidFill>
            <a:ln w="10795" cap="flat" cmpd="sng" algn="ctr">
              <a:solidFill>
                <a:srgbClr val="DAD7CB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/>
                  <a:cs typeface="Arial" pitchFamily="34" charset="0"/>
                </a:rPr>
                <a:t>2</a:t>
              </a:r>
            </a:p>
          </p:txBody>
        </p:sp>
        <p:sp>
          <p:nvSpPr>
            <p:cNvPr id="132" name="Oval 131"/>
            <p:cNvSpPr/>
            <p:nvPr/>
          </p:nvSpPr>
          <p:spPr bwMode="auto">
            <a:xfrm>
              <a:off x="2447256" y="4149080"/>
              <a:ext cx="216024" cy="216024"/>
            </a:xfrm>
            <a:prstGeom prst="ellipse">
              <a:avLst/>
            </a:prstGeom>
            <a:solidFill>
              <a:srgbClr val="FF9966"/>
            </a:solidFill>
            <a:ln w="10795" cap="flat" cmpd="sng" algn="ctr">
              <a:solidFill>
                <a:srgbClr val="DAD7CB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/>
                  <a:cs typeface="Arial" pitchFamily="34" charset="0"/>
                </a:rPr>
                <a:t>3</a:t>
              </a:r>
            </a:p>
          </p:txBody>
        </p:sp>
        <p:sp>
          <p:nvSpPr>
            <p:cNvPr id="133" name="Oval 132"/>
            <p:cNvSpPr/>
            <p:nvPr/>
          </p:nvSpPr>
          <p:spPr bwMode="auto">
            <a:xfrm>
              <a:off x="2447256" y="5301208"/>
              <a:ext cx="216024" cy="216024"/>
            </a:xfrm>
            <a:prstGeom prst="ellipse">
              <a:avLst/>
            </a:prstGeom>
            <a:solidFill>
              <a:srgbClr val="FF9966"/>
            </a:solidFill>
            <a:ln w="10795" cap="flat" cmpd="sng" algn="ctr">
              <a:solidFill>
                <a:srgbClr val="DAD7CB">
                  <a:shade val="50000"/>
                </a:srgbClr>
              </a:solidFill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r>
                <a:rPr lang="en-US" sz="1100" dirty="0">
                  <a:solidFill>
                    <a:srgbClr val="FFFFFF"/>
                  </a:solidFill>
                  <a:latin typeface="Arial"/>
                  <a:cs typeface="Arial" pitchFamily="34" charset="0"/>
                </a:rPr>
                <a:t>4</a:t>
              </a:r>
            </a:p>
          </p:txBody>
        </p:sp>
      </p:grpSp>
      <p:sp>
        <p:nvSpPr>
          <p:cNvPr id="134" name="Rectangle 133"/>
          <p:cNvSpPr/>
          <p:nvPr/>
        </p:nvSpPr>
        <p:spPr>
          <a:xfrm>
            <a:off x="8689097" y="5826094"/>
            <a:ext cx="2706317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https://github.com/sebischair/syncpipes-server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https://github.com/sebischair/syncpipes-client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62085"/>
            <a:ext cx="905616" cy="2693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dirty="0"/>
              <a:t>RQ 1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530291" y="6328624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333333"/>
                </a:solidFill>
                <a:latin typeface="+mn-lt"/>
              </a:rPr>
              <a:t>Bhat, et al.: Meta-model Based Framework for Architectural Knowledge Management, SAGRA workshop at ECSA 2016</a:t>
            </a:r>
            <a:endParaRPr lang="en-US" sz="1000" dirty="0">
              <a:latin typeface="+mn-lt"/>
            </a:endParaRPr>
          </a:p>
        </p:txBody>
      </p:sp>
      <p:sp>
        <p:nvSpPr>
          <p:cNvPr id="7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en-US" dirty="0"/>
              <a:t>Manoj – ECSA 2017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5164" y="4050083"/>
            <a:ext cx="2185278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</a:rPr>
              <a:t>JIRA</a:t>
            </a:r>
          </a:p>
          <a:p>
            <a:r>
              <a:rPr lang="en-US" dirty="0">
                <a:latin typeface="Arial" pitchFamily="34" charset="0"/>
              </a:rPr>
              <a:t>GitHub Issues</a:t>
            </a:r>
          </a:p>
          <a:p>
            <a:r>
              <a:rPr lang="en-US" dirty="0">
                <a:latin typeface="Arial" pitchFamily="34" charset="0"/>
              </a:rPr>
              <a:t>Microsoft Project</a:t>
            </a:r>
          </a:p>
          <a:p>
            <a:r>
              <a:rPr lang="en-US" dirty="0">
                <a:latin typeface="Arial" pitchFamily="34" charset="0"/>
              </a:rPr>
              <a:t>Enterprise Architect</a:t>
            </a:r>
          </a:p>
        </p:txBody>
      </p:sp>
    </p:spTree>
    <p:extLst>
      <p:ext uri="{BB962C8B-B14F-4D97-AF65-F5344CB8AC3E}">
        <p14:creationId xmlns:p14="http://schemas.microsoft.com/office/powerpoint/2010/main" val="336336335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SocioCortex</a:t>
            </a:r>
            <a:r>
              <a:rPr lang="en-US" dirty="0"/>
              <a:t> for architectural knowledge management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361D-E562-4E4B-A520-3E65A563C56B}" type="slidenum">
              <a:rPr lang="en-US" noProof="0" smtClean="0"/>
              <a:pPr/>
              <a:t>15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Manoj – ECSA 2017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2242409" y="1008708"/>
            <a:ext cx="7560840" cy="4691583"/>
            <a:chOff x="515347" y="89378"/>
            <a:chExt cx="7560840" cy="4691583"/>
          </a:xfrm>
        </p:grpSpPr>
        <p:grpSp>
          <p:nvGrpSpPr>
            <p:cNvPr id="86" name="Gruppieren 126"/>
            <p:cNvGrpSpPr/>
            <p:nvPr/>
          </p:nvGrpSpPr>
          <p:grpSpPr>
            <a:xfrm>
              <a:off x="515347" y="100441"/>
              <a:ext cx="7560840" cy="4680520"/>
              <a:chOff x="11277601" y="18944481"/>
              <a:chExt cx="7528226" cy="4658311"/>
            </a:xfrm>
          </p:grpSpPr>
          <p:sp>
            <p:nvSpPr>
              <p:cNvPr id="92" name="Rectangle 2"/>
              <p:cNvSpPr/>
              <p:nvPr/>
            </p:nvSpPr>
            <p:spPr>
              <a:xfrm>
                <a:off x="11474584" y="19450523"/>
                <a:ext cx="7331243" cy="833608"/>
              </a:xfrm>
              <a:prstGeom prst="rect">
                <a:avLst/>
              </a:prstGeom>
              <a:solidFill>
                <a:srgbClr val="879BAA">
                  <a:lumMod val="20000"/>
                  <a:lumOff val="80000"/>
                </a:srgbClr>
              </a:solidFill>
              <a:ln w="31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t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>
                  <a:solidFill>
                    <a:srgbClr val="000000"/>
                  </a:solidFill>
                  <a:latin typeface="Siemens Sans"/>
                  <a:ea typeface="ＭＳ Ｐゴシック"/>
                </a:endParaRPr>
              </a:p>
            </p:txBody>
          </p:sp>
          <p:sp>
            <p:nvSpPr>
              <p:cNvPr id="93" name="Rectangle 37"/>
              <p:cNvSpPr/>
              <p:nvPr/>
            </p:nvSpPr>
            <p:spPr>
              <a:xfrm>
                <a:off x="12043144" y="19734302"/>
                <a:ext cx="1340320" cy="440369"/>
              </a:xfrm>
              <a:prstGeom prst="rect">
                <a:avLst/>
              </a:prstGeom>
              <a:solidFill>
                <a:srgbClr val="EB780A">
                  <a:lumMod val="60000"/>
                  <a:lumOff val="40000"/>
                </a:srgbClr>
              </a:solidFill>
              <a:ln w="31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solidFill>
                      <a:srgbClr val="000000"/>
                    </a:solidFill>
                    <a:latin typeface="Siemens Sans"/>
                    <a:ea typeface="ＭＳ Ｐゴシック"/>
                    <a:cs typeface="Times New Roman" panose="02020603050405020304" pitchFamily="18" charset="0"/>
                  </a:rPr>
                  <a:t>SyncPipes</a:t>
                </a:r>
              </a:p>
            </p:txBody>
          </p:sp>
          <p:sp>
            <p:nvSpPr>
              <p:cNvPr id="94" name="Rectangle 38"/>
              <p:cNvSpPr/>
              <p:nvPr/>
            </p:nvSpPr>
            <p:spPr>
              <a:xfrm>
                <a:off x="11888655" y="20401760"/>
                <a:ext cx="6917171" cy="2292697"/>
              </a:xfrm>
              <a:prstGeom prst="rect">
                <a:avLst/>
              </a:prstGeom>
              <a:solidFill>
                <a:srgbClr val="EB780A">
                  <a:lumMod val="20000"/>
                  <a:lumOff val="80000"/>
                </a:srgbClr>
              </a:solidFill>
              <a:ln w="31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t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ln w="0"/>
                    <a:solidFill>
                      <a:srgbClr val="000000"/>
                    </a:solidFill>
                    <a:latin typeface="Siemens Sans"/>
                    <a:ea typeface="ＭＳ Ｐゴシック"/>
                    <a:cs typeface="Times New Roman" panose="02020603050405020304" pitchFamily="18" charset="0"/>
                  </a:rPr>
                  <a:t>REST API</a:t>
                </a:r>
              </a:p>
            </p:txBody>
          </p:sp>
          <p:sp>
            <p:nvSpPr>
              <p:cNvPr id="95" name="Rectangle 39"/>
              <p:cNvSpPr/>
              <p:nvPr/>
            </p:nvSpPr>
            <p:spPr>
              <a:xfrm>
                <a:off x="11888655" y="20729339"/>
                <a:ext cx="6917171" cy="1965120"/>
              </a:xfrm>
              <a:prstGeom prst="rect">
                <a:avLst/>
              </a:prstGeom>
              <a:solidFill>
                <a:srgbClr val="EB780A">
                  <a:lumMod val="40000"/>
                  <a:lumOff val="60000"/>
                </a:srgbClr>
              </a:solidFill>
              <a:ln w="31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t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ln w="0"/>
                    <a:solidFill>
                      <a:srgbClr val="000000"/>
                    </a:solidFill>
                    <a:latin typeface="Siemens Sans"/>
                    <a:ea typeface="ＭＳ Ｐゴシック"/>
                    <a:cs typeface="Times New Roman" panose="02020603050405020304" pitchFamily="18" charset="0"/>
                  </a:rPr>
                  <a:t>Access control</a:t>
                </a:r>
              </a:p>
            </p:txBody>
          </p:sp>
          <p:sp>
            <p:nvSpPr>
              <p:cNvPr id="96" name="Rectangle 40"/>
              <p:cNvSpPr/>
              <p:nvPr/>
            </p:nvSpPr>
            <p:spPr>
              <a:xfrm>
                <a:off x="12820641" y="21090251"/>
                <a:ext cx="5985186" cy="1604208"/>
              </a:xfrm>
              <a:prstGeom prst="rect">
                <a:avLst/>
              </a:prstGeom>
              <a:solidFill>
                <a:srgbClr val="006487">
                  <a:lumMod val="40000"/>
                  <a:lumOff val="60000"/>
                </a:srgbClr>
              </a:solidFill>
              <a:ln w="31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t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ln w="0"/>
                    <a:solidFill>
                      <a:srgbClr val="000000"/>
                    </a:solidFill>
                    <a:latin typeface="Siemens Sans"/>
                    <a:ea typeface="ＭＳ Ｐゴシック"/>
                    <a:cs typeface="Times New Roman" panose="02020603050405020304" pitchFamily="18" charset="0"/>
                  </a:rPr>
                  <a:t>Rule engine (Reasoning knowledge)</a:t>
                </a:r>
              </a:p>
            </p:txBody>
          </p:sp>
          <p:sp>
            <p:nvSpPr>
              <p:cNvPr id="97" name="Rectangle 41"/>
              <p:cNvSpPr/>
              <p:nvPr/>
            </p:nvSpPr>
            <p:spPr>
              <a:xfrm>
                <a:off x="15457212" y="21463228"/>
                <a:ext cx="3348614" cy="1231230"/>
              </a:xfrm>
              <a:prstGeom prst="rect">
                <a:avLst/>
              </a:prstGeom>
              <a:solidFill>
                <a:srgbClr val="CDE6EB"/>
              </a:solidFill>
              <a:ln w="31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t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ln w="0"/>
                    <a:solidFill>
                      <a:srgbClr val="000000"/>
                    </a:solidFill>
                    <a:latin typeface="Siemens Sans"/>
                    <a:ea typeface="ＭＳ Ｐゴシック"/>
                    <a:cs typeface="Times New Roman" panose="02020603050405020304" pitchFamily="18" charset="0"/>
                  </a:rPr>
                  <a:t>Model-based expressions</a:t>
                </a:r>
              </a:p>
            </p:txBody>
          </p:sp>
          <p:sp>
            <p:nvSpPr>
              <p:cNvPr id="98" name="Rectangle 42"/>
              <p:cNvSpPr/>
              <p:nvPr/>
            </p:nvSpPr>
            <p:spPr>
              <a:xfrm>
                <a:off x="13215151" y="21463228"/>
                <a:ext cx="2245894" cy="1231231"/>
              </a:xfrm>
              <a:prstGeom prst="rect">
                <a:avLst/>
              </a:prstGeom>
              <a:solidFill>
                <a:srgbClr val="CDE6EB"/>
              </a:solidFill>
              <a:ln w="31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t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ln w="0"/>
                    <a:solidFill>
                      <a:srgbClr val="000000"/>
                    </a:solidFill>
                    <a:latin typeface="Siemens Sans"/>
                    <a:ea typeface="ＭＳ Ｐゴシック"/>
                    <a:cs typeface="Times New Roman" panose="02020603050405020304" pitchFamily="18" charset="0"/>
                  </a:rPr>
                  <a:t>Events &amp; notifications</a:t>
                </a:r>
              </a:p>
            </p:txBody>
          </p:sp>
          <p:sp>
            <p:nvSpPr>
              <p:cNvPr id="99" name="Rectangle 43"/>
              <p:cNvSpPr/>
              <p:nvPr/>
            </p:nvSpPr>
            <p:spPr>
              <a:xfrm>
                <a:off x="11888655" y="21924440"/>
                <a:ext cx="6917171" cy="770018"/>
              </a:xfrm>
              <a:prstGeom prst="rect">
                <a:avLst/>
              </a:prstGeom>
              <a:solidFill>
                <a:srgbClr val="879BAA">
                  <a:lumMod val="20000"/>
                  <a:lumOff val="80000"/>
                </a:srgbClr>
              </a:solidFill>
              <a:ln w="31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t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ln w="0"/>
                    <a:solidFill>
                      <a:srgbClr val="000000"/>
                    </a:solidFill>
                    <a:latin typeface="Siemens Sans"/>
                    <a:ea typeface="ＭＳ Ｐゴシック"/>
                    <a:cs typeface="Times New Roman" panose="02020603050405020304" pitchFamily="18" charset="0"/>
                  </a:rPr>
                  <a:t> Meta-model</a:t>
                </a:r>
              </a:p>
            </p:txBody>
          </p:sp>
          <p:sp>
            <p:nvSpPr>
              <p:cNvPr id="100" name="Rectangle 44"/>
              <p:cNvSpPr/>
              <p:nvPr/>
            </p:nvSpPr>
            <p:spPr>
              <a:xfrm>
                <a:off x="12820640" y="22221218"/>
                <a:ext cx="2640406" cy="473243"/>
              </a:xfrm>
              <a:prstGeom prst="rect">
                <a:avLst/>
              </a:prstGeom>
              <a:solidFill>
                <a:srgbClr val="647D2D">
                  <a:lumMod val="40000"/>
                  <a:lumOff val="60000"/>
                </a:srgbClr>
              </a:solidFill>
              <a:ln w="31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t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ln w="0"/>
                    <a:solidFill>
                      <a:srgbClr val="000000"/>
                    </a:solidFill>
                    <a:latin typeface="Siemens Sans"/>
                    <a:ea typeface="ＭＳ Ｐゴシック"/>
                    <a:cs typeface="Times New Roman" panose="02020603050405020304" pitchFamily="18" charset="0"/>
                  </a:rPr>
                  <a:t>Static knowledge model</a:t>
                </a:r>
              </a:p>
            </p:txBody>
          </p:sp>
          <p:sp>
            <p:nvSpPr>
              <p:cNvPr id="101" name="Rectangle 45"/>
              <p:cNvSpPr/>
              <p:nvPr/>
            </p:nvSpPr>
            <p:spPr>
              <a:xfrm>
                <a:off x="15457211" y="22221215"/>
                <a:ext cx="3348615" cy="473244"/>
              </a:xfrm>
              <a:prstGeom prst="rect">
                <a:avLst/>
              </a:prstGeom>
              <a:solidFill>
                <a:srgbClr val="647D2D">
                  <a:lumMod val="40000"/>
                  <a:lumOff val="60000"/>
                </a:srgbClr>
              </a:solidFill>
              <a:ln w="31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t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ln w="0"/>
                    <a:solidFill>
                      <a:srgbClr val="000000"/>
                    </a:solidFill>
                    <a:latin typeface="Siemens Sans"/>
                    <a:ea typeface="ＭＳ Ｐゴシック"/>
                    <a:cs typeface="Times New Roman" panose="02020603050405020304" pitchFamily="18" charset="0"/>
                  </a:rPr>
                  <a:t>Dynamic knowledge model</a:t>
                </a:r>
              </a:p>
            </p:txBody>
          </p:sp>
          <p:sp>
            <p:nvSpPr>
              <p:cNvPr id="102" name="Flowchart: Magnetic Disk 46"/>
              <p:cNvSpPr/>
              <p:nvPr/>
            </p:nvSpPr>
            <p:spPr>
              <a:xfrm>
                <a:off x="13242714" y="22919051"/>
                <a:ext cx="1796257" cy="683741"/>
              </a:xfrm>
              <a:prstGeom prst="flowChartMagneticDisk">
                <a:avLst/>
              </a:prstGeom>
              <a:solidFill>
                <a:srgbClr val="647D2D">
                  <a:lumMod val="20000"/>
                  <a:lumOff val="80000"/>
                </a:srgbClr>
              </a:solidFill>
              <a:ln w="31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t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solidFill>
                      <a:srgbClr val="000000"/>
                    </a:solidFill>
                    <a:latin typeface="Siemens Sans"/>
                    <a:ea typeface="ＭＳ Ｐゴシック"/>
                    <a:cs typeface="Times New Roman" panose="02020603050405020304" pitchFamily="18" charset="0"/>
                  </a:rPr>
                  <a:t>Static knowledge base</a:t>
                </a:r>
              </a:p>
            </p:txBody>
          </p:sp>
          <p:sp>
            <p:nvSpPr>
              <p:cNvPr id="103" name="Flowchart: Magnetic Disk 47"/>
              <p:cNvSpPr/>
              <p:nvPr/>
            </p:nvSpPr>
            <p:spPr>
              <a:xfrm>
                <a:off x="16047170" y="22919052"/>
                <a:ext cx="2168698" cy="683740"/>
              </a:xfrm>
              <a:prstGeom prst="flowChartMagneticDisk">
                <a:avLst/>
              </a:prstGeom>
              <a:solidFill>
                <a:srgbClr val="647D2D">
                  <a:lumMod val="20000"/>
                  <a:lumOff val="80000"/>
                </a:srgbClr>
              </a:solidFill>
              <a:ln w="31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t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solidFill>
                      <a:srgbClr val="000000"/>
                    </a:solidFill>
                    <a:latin typeface="Siemens Sans"/>
                    <a:ea typeface="ＭＳ Ｐゴシック"/>
                    <a:cs typeface="Times New Roman" panose="02020603050405020304" pitchFamily="18" charset="0"/>
                  </a:rPr>
                  <a:t>Dynamic knowledge base</a:t>
                </a:r>
              </a:p>
            </p:txBody>
          </p:sp>
          <p:cxnSp>
            <p:nvCxnSpPr>
              <p:cNvPr id="104" name="Straight Arrow Connector 48"/>
              <p:cNvCxnSpPr>
                <a:stCxn id="102" idx="1"/>
                <a:endCxn id="100" idx="2"/>
              </p:cNvCxnSpPr>
              <p:nvPr/>
            </p:nvCxnSpPr>
            <p:spPr>
              <a:xfrm flipV="1">
                <a:off x="14140843" y="22694461"/>
                <a:ext cx="0" cy="22459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105" name="Straight Arrow Connector 49"/>
              <p:cNvCxnSpPr>
                <a:stCxn id="103" idx="1"/>
                <a:endCxn id="101" idx="2"/>
              </p:cNvCxnSpPr>
              <p:nvPr/>
            </p:nvCxnSpPr>
            <p:spPr>
              <a:xfrm flipV="1">
                <a:off x="17131519" y="22694459"/>
                <a:ext cx="0" cy="224593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headEnd type="triangle"/>
                <a:tailEnd type="triangle"/>
              </a:ln>
              <a:effectLst/>
            </p:spPr>
          </p:cxnSp>
          <p:sp>
            <p:nvSpPr>
              <p:cNvPr id="106" name="Rectangle 56"/>
              <p:cNvSpPr/>
              <p:nvPr/>
            </p:nvSpPr>
            <p:spPr>
              <a:xfrm>
                <a:off x="16263269" y="19529752"/>
                <a:ext cx="1202201" cy="609380"/>
              </a:xfrm>
              <a:prstGeom prst="rect">
                <a:avLst/>
              </a:prstGeom>
              <a:solidFill>
                <a:srgbClr val="641946">
                  <a:lumMod val="20000"/>
                  <a:lumOff val="80000"/>
                </a:srgbClr>
              </a:solidFill>
              <a:ln w="31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solidFill>
                      <a:srgbClr val="000000"/>
                    </a:solidFill>
                    <a:latin typeface="Siemens Sans"/>
                    <a:ea typeface="ＭＳ Ｐゴシック"/>
                    <a:cs typeface="Times New Roman" panose="02020603050405020304" pitchFamily="18" charset="0"/>
                  </a:rPr>
                  <a:t>Rules manager</a:t>
                </a:r>
              </a:p>
            </p:txBody>
          </p:sp>
          <p:sp>
            <p:nvSpPr>
              <p:cNvPr id="107" name="Rectangle 57"/>
              <p:cNvSpPr/>
              <p:nvPr/>
            </p:nvSpPr>
            <p:spPr>
              <a:xfrm>
                <a:off x="17555491" y="19529753"/>
                <a:ext cx="1151054" cy="609380"/>
              </a:xfrm>
              <a:prstGeom prst="rect">
                <a:avLst/>
              </a:prstGeom>
              <a:solidFill>
                <a:srgbClr val="641946">
                  <a:lumMod val="20000"/>
                  <a:lumOff val="80000"/>
                </a:srgbClr>
              </a:solidFill>
              <a:ln w="31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t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solidFill>
                      <a:srgbClr val="000000"/>
                    </a:solidFill>
                    <a:latin typeface="Siemens Sans"/>
                    <a:ea typeface="ＭＳ Ｐゴシック"/>
                    <a:cs typeface="Times New Roman" panose="02020603050405020304" pitchFamily="18" charset="0"/>
                  </a:rPr>
                  <a:t>Value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solidFill>
                      <a:srgbClr val="000000"/>
                    </a:solidFill>
                    <a:latin typeface="Siemens Sans"/>
                    <a:ea typeface="ＭＳ Ｐゴシック"/>
                    <a:cs typeface="Times New Roman" panose="02020603050405020304" pitchFamily="18" charset="0"/>
                  </a:rPr>
                  <a:t>Added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solidFill>
                      <a:srgbClr val="000000"/>
                    </a:solidFill>
                    <a:latin typeface="Siemens Sans"/>
                    <a:ea typeface="ＭＳ Ｐゴシック"/>
                    <a:cs typeface="Times New Roman" panose="02020603050405020304" pitchFamily="18" charset="0"/>
                  </a:rPr>
                  <a:t>Services</a:t>
                </a:r>
              </a:p>
            </p:txBody>
          </p:sp>
          <p:sp>
            <p:nvSpPr>
              <p:cNvPr id="108" name="Rectangle 58"/>
              <p:cNvSpPr/>
              <p:nvPr/>
            </p:nvSpPr>
            <p:spPr>
              <a:xfrm>
                <a:off x="13501637" y="19734302"/>
                <a:ext cx="1236802" cy="422302"/>
              </a:xfrm>
              <a:prstGeom prst="rect">
                <a:avLst/>
              </a:prstGeom>
              <a:solidFill>
                <a:srgbClr val="EB780A">
                  <a:lumMod val="60000"/>
                  <a:lumOff val="40000"/>
                </a:srgbClr>
              </a:solidFill>
              <a:ln w="317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kern="0" dirty="0">
                    <a:solidFill>
                      <a:srgbClr val="000000"/>
                    </a:solidFill>
                    <a:latin typeface="Siemens Sans"/>
                    <a:ea typeface="ＭＳ Ｐゴシック"/>
                    <a:cs typeface="Times New Roman" panose="02020603050405020304" pitchFamily="18" charset="0"/>
                  </a:rPr>
                  <a:t>IR-application</a:t>
                </a:r>
              </a:p>
            </p:txBody>
          </p:sp>
          <p:cxnSp>
            <p:nvCxnSpPr>
              <p:cNvPr id="109" name="Straight Arrow Connector 59"/>
              <p:cNvCxnSpPr/>
              <p:nvPr/>
            </p:nvCxnSpPr>
            <p:spPr>
              <a:xfrm>
                <a:off x="18131018" y="20171352"/>
                <a:ext cx="1" cy="224585"/>
              </a:xfrm>
              <a:prstGeom prst="straightConnector1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110" name="Straight Arrow Connector 62"/>
              <p:cNvCxnSpPr/>
              <p:nvPr/>
            </p:nvCxnSpPr>
            <p:spPr>
              <a:xfrm flipH="1">
                <a:off x="14076157" y="20168258"/>
                <a:ext cx="1" cy="228921"/>
              </a:xfrm>
              <a:prstGeom prst="straightConnector1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111" name="Straight Arrow Connector 63"/>
              <p:cNvCxnSpPr/>
              <p:nvPr/>
            </p:nvCxnSpPr>
            <p:spPr>
              <a:xfrm>
                <a:off x="13427380" y="20729337"/>
                <a:ext cx="1" cy="360914"/>
              </a:xfrm>
              <a:prstGeom prst="straightConnector1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112" name="Straight Arrow Connector 64"/>
              <p:cNvCxnSpPr/>
              <p:nvPr/>
            </p:nvCxnSpPr>
            <p:spPr>
              <a:xfrm>
                <a:off x="12118098" y="20729337"/>
                <a:ext cx="0" cy="1195103"/>
              </a:xfrm>
              <a:prstGeom prst="straightConnector1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olid"/>
                <a:headEnd type="triangle"/>
                <a:tailEnd type="triangle"/>
              </a:ln>
              <a:effectLst/>
            </p:spPr>
          </p:cxnSp>
          <p:sp>
            <p:nvSpPr>
              <p:cNvPr id="113" name="Rectangle 1"/>
              <p:cNvSpPr/>
              <p:nvPr/>
            </p:nvSpPr>
            <p:spPr>
              <a:xfrm>
                <a:off x="11277601" y="20401760"/>
                <a:ext cx="677299" cy="2292698"/>
              </a:xfrm>
              <a:prstGeom prst="rect">
                <a:avLst/>
              </a:prstGeom>
              <a:solidFill>
                <a:srgbClr val="879BAA">
                  <a:lumMod val="60000"/>
                  <a:lumOff val="40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vert270"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ln w="0"/>
                    <a:solidFill>
                      <a:srgbClr val="000000"/>
                    </a:solidFill>
                    <a:latin typeface="Siemens Sans"/>
                    <a:ea typeface="ＭＳ Ｐゴシック"/>
                    <a:cs typeface="Times New Roman" panose="02020603050405020304" pitchFamily="18" charset="0"/>
                  </a:rPr>
                  <a:t>Platform</a:t>
                </a:r>
              </a:p>
            </p:txBody>
          </p:sp>
          <p:cxnSp>
            <p:nvCxnSpPr>
              <p:cNvPr id="114" name="Straight Arrow Connector 35"/>
              <p:cNvCxnSpPr/>
              <p:nvPr/>
            </p:nvCxnSpPr>
            <p:spPr>
              <a:xfrm flipH="1">
                <a:off x="16880684" y="20122299"/>
                <a:ext cx="1" cy="228921"/>
              </a:xfrm>
              <a:prstGeom prst="straightConnector1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115" name="Straight Arrow Connector 114"/>
              <p:cNvCxnSpPr/>
              <p:nvPr/>
            </p:nvCxnSpPr>
            <p:spPr>
              <a:xfrm flipH="1">
                <a:off x="15579793" y="20157454"/>
                <a:ext cx="1" cy="228921"/>
              </a:xfrm>
              <a:prstGeom prst="straightConnector1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olid"/>
                <a:headEnd type="triangle"/>
                <a:tailEnd type="triangle"/>
              </a:ln>
              <a:effectLst/>
            </p:spPr>
          </p:cxnSp>
          <p:cxnSp>
            <p:nvCxnSpPr>
              <p:cNvPr id="116" name="Straight Arrow Connector 115"/>
              <p:cNvCxnSpPr/>
              <p:nvPr/>
            </p:nvCxnSpPr>
            <p:spPr>
              <a:xfrm>
                <a:off x="12694963" y="20167297"/>
                <a:ext cx="1" cy="219078"/>
              </a:xfrm>
              <a:prstGeom prst="straightConnector1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olid"/>
                <a:headEnd type="triangle"/>
                <a:tailEnd type="triangle"/>
              </a:ln>
              <a:effectLst/>
            </p:spPr>
          </p:cxnSp>
          <p:sp>
            <p:nvSpPr>
              <p:cNvPr id="117" name="Rectangle 116"/>
              <p:cNvSpPr/>
              <p:nvPr/>
            </p:nvSpPr>
            <p:spPr>
              <a:xfrm>
                <a:off x="11277601" y="19450521"/>
                <a:ext cx="688500" cy="833610"/>
              </a:xfrm>
              <a:prstGeom prst="rect">
                <a:avLst/>
              </a:prstGeom>
              <a:solidFill>
                <a:srgbClr val="879BAA">
                  <a:lumMod val="60000"/>
                  <a:lumOff val="40000"/>
                </a:srgbClr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vert="vert270" rtlCol="0" anchor="t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ln w="0"/>
                    <a:solidFill>
                      <a:srgbClr val="000000"/>
                    </a:solidFill>
                    <a:latin typeface="Siemens Sans"/>
                    <a:ea typeface="ＭＳ Ｐゴシック"/>
                    <a:cs typeface="Times New Roman" panose="02020603050405020304" pitchFamily="18" charset="0"/>
                  </a:rPr>
                  <a:t>Client Apps</a:t>
                </a:r>
              </a:p>
            </p:txBody>
          </p:sp>
          <p:cxnSp>
            <p:nvCxnSpPr>
              <p:cNvPr id="118" name="Straight Arrow Connector 50"/>
              <p:cNvCxnSpPr/>
              <p:nvPr/>
            </p:nvCxnSpPr>
            <p:spPr>
              <a:xfrm>
                <a:off x="12680201" y="19503856"/>
                <a:ext cx="1" cy="219078"/>
              </a:xfrm>
              <a:prstGeom prst="straightConnector1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olid"/>
                <a:headEnd type="triangle"/>
                <a:tailEnd type="triangle"/>
              </a:ln>
              <a:effectLst/>
            </p:spPr>
          </p:cxnSp>
          <p:grpSp>
            <p:nvGrpSpPr>
              <p:cNvPr id="119" name="Group 4"/>
              <p:cNvGrpSpPr/>
              <p:nvPr/>
            </p:nvGrpSpPr>
            <p:grpSpPr>
              <a:xfrm>
                <a:off x="12068323" y="18944481"/>
                <a:ext cx="1253279" cy="559375"/>
                <a:chOff x="-1190492" y="909629"/>
                <a:chExt cx="1253279" cy="298123"/>
              </a:xfrm>
              <a:solidFill>
                <a:srgbClr val="EB780A">
                  <a:lumMod val="20000"/>
                  <a:lumOff val="80000"/>
                </a:srgbClr>
              </a:solidFill>
            </p:grpSpPr>
            <p:sp>
              <p:nvSpPr>
                <p:cNvPr id="120" name="Rectangle 119"/>
                <p:cNvSpPr/>
                <p:nvPr/>
              </p:nvSpPr>
              <p:spPr>
                <a:xfrm>
                  <a:off x="-1101977" y="909629"/>
                  <a:ext cx="1164764" cy="203783"/>
                </a:xfrm>
                <a:prstGeom prst="rect">
                  <a:avLst/>
                </a:prstGeom>
                <a:solidFill>
                  <a:srgbClr val="647D2D">
                    <a:lumMod val="20000"/>
                    <a:lumOff val="80000"/>
                  </a:srgbClr>
                </a:solidFill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t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 b="1" dirty="0">
                    <a:solidFill>
                      <a:srgbClr val="000000"/>
                    </a:solidFill>
                    <a:latin typeface="Siemens Sans"/>
                    <a:ea typeface="ＭＳ Ｐゴシック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1" name="Rectangle 32"/>
                <p:cNvSpPr/>
                <p:nvPr/>
              </p:nvSpPr>
              <p:spPr>
                <a:xfrm>
                  <a:off x="-1140717" y="950636"/>
                  <a:ext cx="1164764" cy="203783"/>
                </a:xfrm>
                <a:prstGeom prst="rect">
                  <a:avLst/>
                </a:prstGeom>
                <a:solidFill>
                  <a:srgbClr val="647D2D">
                    <a:lumMod val="20000"/>
                    <a:lumOff val="80000"/>
                  </a:srgbClr>
                </a:solidFill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t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200" b="1" dirty="0">
                    <a:solidFill>
                      <a:srgbClr val="000000"/>
                    </a:solidFill>
                    <a:latin typeface="Siemens Sans"/>
                    <a:ea typeface="ＭＳ Ｐゴシック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2" name="Rectangle 3"/>
                <p:cNvSpPr/>
                <p:nvPr/>
              </p:nvSpPr>
              <p:spPr>
                <a:xfrm>
                  <a:off x="-1190492" y="1003969"/>
                  <a:ext cx="1164764" cy="203783"/>
                </a:xfrm>
                <a:prstGeom prst="rect">
                  <a:avLst/>
                </a:prstGeom>
                <a:solidFill>
                  <a:srgbClr val="647D2D">
                    <a:lumMod val="20000"/>
                    <a:lumOff val="80000"/>
                  </a:srgbClr>
                </a:solidFill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rtlCol="0" anchor="t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b="1" dirty="0">
                      <a:solidFill>
                        <a:srgbClr val="000000"/>
                      </a:solidFill>
                      <a:latin typeface="Siemens Sans"/>
                      <a:ea typeface="ＭＳ Ｐゴシック"/>
                      <a:cs typeface="Times New Roman" panose="02020603050405020304" pitchFamily="18" charset="0"/>
                    </a:rPr>
                    <a:t>Source tools</a:t>
                  </a:r>
                </a:p>
              </p:txBody>
            </p:sp>
          </p:grpSp>
        </p:grpSp>
        <p:sp>
          <p:nvSpPr>
            <p:cNvPr id="87" name="Rectangle 58"/>
            <p:cNvSpPr/>
            <p:nvPr/>
          </p:nvSpPr>
          <p:spPr>
            <a:xfrm>
              <a:off x="4266864" y="697779"/>
              <a:ext cx="1138626" cy="612285"/>
            </a:xfrm>
            <a:prstGeom prst="rect">
              <a:avLst/>
            </a:prstGeom>
            <a:solidFill>
              <a:srgbClr val="641946">
                <a:lumMod val="20000"/>
                <a:lumOff val="80000"/>
              </a:srgbClr>
            </a:solidFill>
            <a:ln w="31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t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Siemens Sans"/>
                  <a:ea typeface="ＭＳ Ｐゴシック"/>
                  <a:cs typeface="Times New Roman" panose="02020603050405020304" pitchFamily="18" charset="0"/>
                </a:rPr>
                <a:t>Model designer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875569" y="89378"/>
              <a:ext cx="1169810" cy="384186"/>
            </a:xfrm>
            <a:prstGeom prst="rect">
              <a:avLst/>
            </a:prstGeom>
            <a:solidFill>
              <a:srgbClr val="647D2D">
                <a:lumMod val="20000"/>
                <a:lumOff val="80000"/>
              </a:srgbClr>
            </a:solidFill>
            <a:ln w="31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t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latin typeface="Siemens Sans"/>
                <a:ea typeface="ＭＳ Ｐゴシック"/>
                <a:cs typeface="Times New Roman" panose="02020603050405020304" pitchFamily="18" charset="0"/>
              </a:endParaRPr>
            </a:p>
          </p:txBody>
        </p:sp>
        <p:sp>
          <p:nvSpPr>
            <p:cNvPr id="89" name="Rectangle 32"/>
            <p:cNvSpPr/>
            <p:nvPr/>
          </p:nvSpPr>
          <p:spPr>
            <a:xfrm>
              <a:off x="2836662" y="166687"/>
              <a:ext cx="1169810" cy="384186"/>
            </a:xfrm>
            <a:prstGeom prst="rect">
              <a:avLst/>
            </a:prstGeom>
            <a:solidFill>
              <a:srgbClr val="647D2D">
                <a:lumMod val="20000"/>
                <a:lumOff val="80000"/>
              </a:srgbClr>
            </a:solidFill>
            <a:ln w="31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t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dirty="0">
                <a:solidFill>
                  <a:srgbClr val="000000"/>
                </a:solidFill>
                <a:latin typeface="Siemens Sans"/>
                <a:ea typeface="ＭＳ Ｐゴシック"/>
                <a:cs typeface="Times New Roman" panose="02020603050405020304" pitchFamily="18" charset="0"/>
              </a:endParaRPr>
            </a:p>
          </p:txBody>
        </p:sp>
        <p:sp>
          <p:nvSpPr>
            <p:cNvPr id="90" name="Rectangle 3"/>
            <p:cNvSpPr/>
            <p:nvPr/>
          </p:nvSpPr>
          <p:spPr>
            <a:xfrm>
              <a:off x="2786671" y="267234"/>
              <a:ext cx="1169810" cy="384186"/>
            </a:xfrm>
            <a:prstGeom prst="rect">
              <a:avLst/>
            </a:prstGeom>
            <a:solidFill>
              <a:srgbClr val="647D2D">
                <a:lumMod val="20000"/>
                <a:lumOff val="80000"/>
              </a:srgbClr>
            </a:solidFill>
            <a:ln w="31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t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b="1" dirty="0">
                  <a:solidFill>
                    <a:srgbClr val="000000"/>
                  </a:solidFill>
                  <a:latin typeface="Siemens Sans"/>
                  <a:ea typeface="ＭＳ Ｐゴシック"/>
                  <a:cs typeface="Times New Roman" panose="02020603050405020304" pitchFamily="18" charset="0"/>
                </a:rPr>
                <a:t>Non-structural data</a:t>
              </a:r>
            </a:p>
          </p:txBody>
        </p:sp>
        <p:cxnSp>
          <p:nvCxnSpPr>
            <p:cNvPr id="91" name="Straight Arrow Connector 50"/>
            <p:cNvCxnSpPr/>
            <p:nvPr/>
          </p:nvCxnSpPr>
          <p:spPr>
            <a:xfrm>
              <a:off x="3320665" y="641670"/>
              <a:ext cx="1" cy="220122"/>
            </a:xfrm>
            <a:prstGeom prst="straightConnector1">
              <a:avLst/>
            </a:prstGeom>
            <a:noFill/>
            <a:ln w="3175" cap="flat" cmpd="sng" algn="ctr">
              <a:solidFill>
                <a:srgbClr val="000000"/>
              </a:solidFill>
              <a:prstDash val="solid"/>
              <a:headEnd type="triangle"/>
              <a:tailEnd type="triangle"/>
            </a:ln>
            <a:effectLst/>
          </p:spPr>
        </p:cxnSp>
      </p:grpSp>
      <p:sp>
        <p:nvSpPr>
          <p:cNvPr id="123" name="Rectangle 122"/>
          <p:cNvSpPr/>
          <p:nvPr/>
        </p:nvSpPr>
        <p:spPr>
          <a:xfrm>
            <a:off x="1549747" y="5978427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333333"/>
                </a:solidFill>
                <a:latin typeface="+mn-lt"/>
              </a:rPr>
              <a:t>Bhat, M.; Shumaiev, K.; Biesdorf, A.; Hohenstein, U.; Hassel, M.; Matthes, F.: Meta-model Based Framework for Architectural Knowledge Management, SAGRA workshop at European Conference on Software Architecture 2016, Nov. 28 - Dec. 02, 2016, Copenhagen, Denmark</a:t>
            </a:r>
            <a:endParaRPr lang="en-US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964288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model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sebis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12092017 Manoj – ECSA 2017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08691" y="3687925"/>
            <a:ext cx="1882387" cy="1229909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square" lIns="144018" tIns="72009" rIns="72009" bIns="72009" rtlCol="0" anchor="ctr">
            <a:noAutofit/>
          </a:bodyPr>
          <a:lstStyle/>
          <a:p>
            <a:pPr marL="171450" indent="-171450" algn="l">
              <a:lnSpc>
                <a:spcPct val="100000"/>
              </a:lnSpc>
              <a:buClr>
                <a:srgbClr val="879BAA"/>
              </a:buClr>
              <a:buFont typeface="Arial" pitchFamily="34" charset="0"/>
              <a:buChar char="•"/>
            </a:pPr>
            <a:endParaRPr lang="de-DE" sz="1400" dirty="0" err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645" name="Group 644"/>
          <p:cNvGrpSpPr/>
          <p:nvPr/>
        </p:nvGrpSpPr>
        <p:grpSpPr>
          <a:xfrm>
            <a:off x="1930233" y="1160624"/>
            <a:ext cx="6390773" cy="3880255"/>
            <a:chOff x="137132" y="1317928"/>
            <a:chExt cx="6390773" cy="3880255"/>
          </a:xfrm>
        </p:grpSpPr>
        <p:sp>
          <p:nvSpPr>
            <p:cNvPr id="646" name="Rectangle 645"/>
            <p:cNvSpPr/>
            <p:nvPr/>
          </p:nvSpPr>
          <p:spPr bwMode="auto">
            <a:xfrm>
              <a:off x="137132" y="1319067"/>
              <a:ext cx="6390773" cy="3879116"/>
            </a:xfrm>
            <a:prstGeom prst="rect">
              <a:avLst/>
            </a:prstGeom>
            <a:noFill/>
            <a:ln w="25400" cap="flat" cmpd="sng" algn="ctr">
              <a:solidFill>
                <a:srgbClr val="000000"/>
              </a:solidFill>
              <a:prstDash val="sysDash"/>
              <a:headEnd/>
              <a:tailEnd/>
            </a:ln>
            <a:effectLst/>
          </p:spPr>
          <p:txBody>
            <a:bodyPr wrap="square" lIns="144018" tIns="72009" rIns="72009" bIns="72009" rtlCol="0" anchor="ctr">
              <a:no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79BAA"/>
                </a:buClr>
                <a:buSzTx/>
                <a:buFont typeface="Arial" pitchFamily="34" charset="0"/>
                <a:buChar char="•"/>
                <a:tabLst/>
                <a:defRPr/>
              </a:pPr>
              <a:endParaRPr kumimoji="0" lang="de-DE" sz="1400" b="0" i="0" u="none" strike="noStrike" kern="14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Arial" charset="0"/>
              </a:endParaRPr>
            </a:p>
          </p:txBody>
        </p:sp>
        <p:sp>
          <p:nvSpPr>
            <p:cNvPr id="647" name="Flowchart: Card 646"/>
            <p:cNvSpPr/>
            <p:nvPr/>
          </p:nvSpPr>
          <p:spPr bwMode="auto">
            <a:xfrm rot="10800000" flipH="1">
              <a:off x="5672231" y="1317928"/>
              <a:ext cx="852510" cy="445815"/>
            </a:xfrm>
            <a:prstGeom prst="flowChartPunchedCard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ysDash"/>
              <a:headEnd/>
              <a:tailEnd/>
            </a:ln>
            <a:effectLst/>
          </p:spPr>
          <p:txBody>
            <a:bodyPr wrap="square" lIns="144018" tIns="72009" rIns="72009" bIns="72009" rtlCol="0" anchor="ctr">
              <a:no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79BAA"/>
                </a:buClr>
                <a:buSzTx/>
                <a:buFont typeface="Arial" pitchFamily="34" charset="0"/>
                <a:buChar char="•"/>
                <a:tabLst/>
                <a:defRPr/>
              </a:pPr>
              <a:endParaRPr kumimoji="0" lang="de-DE" sz="1400" b="0" i="0" u="none" strike="noStrike" kern="14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Arial" charset="0"/>
              </a:endParaRPr>
            </a:p>
          </p:txBody>
        </p:sp>
      </p:grpSp>
      <p:grpSp>
        <p:nvGrpSpPr>
          <p:cNvPr id="648" name="Group 647"/>
          <p:cNvGrpSpPr/>
          <p:nvPr/>
        </p:nvGrpSpPr>
        <p:grpSpPr>
          <a:xfrm>
            <a:off x="6977875" y="4609558"/>
            <a:ext cx="3959226" cy="1752884"/>
            <a:chOff x="5184774" y="4766862"/>
            <a:chExt cx="3959226" cy="1752884"/>
          </a:xfrm>
        </p:grpSpPr>
        <p:sp>
          <p:nvSpPr>
            <p:cNvPr id="649" name="Rectangle 648"/>
            <p:cNvSpPr/>
            <p:nvPr/>
          </p:nvSpPr>
          <p:spPr bwMode="auto">
            <a:xfrm>
              <a:off x="5184774" y="4771109"/>
              <a:ext cx="3959226" cy="1748637"/>
            </a:xfrm>
            <a:prstGeom prst="rect">
              <a:avLst/>
            </a:prstGeom>
            <a:solidFill>
              <a:srgbClr val="FFFFFF"/>
            </a:solidFill>
            <a:ln w="19050" algn="ctr">
              <a:solidFill>
                <a:srgbClr val="641946">
                  <a:lumMod val="50000"/>
                </a:srgbClr>
              </a:solidFill>
              <a:prstDash val="sysDash"/>
              <a:miter lim="800000"/>
              <a:headEnd/>
              <a:tailEnd/>
            </a:ln>
          </p:spPr>
          <p:txBody>
            <a:bodyPr wrap="square" lIns="144018" tIns="72009" rIns="72009" bIns="72009" rtlCol="0" anchor="ctr">
              <a:no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79BAA"/>
                </a:buClr>
                <a:buSzTx/>
                <a:buFont typeface="Arial" pitchFamily="34" charset="0"/>
                <a:buChar char="•"/>
                <a:tabLst/>
                <a:defRPr/>
              </a:pPr>
              <a:endParaRPr kumimoji="0" lang="de-DE" sz="1400" b="0" i="0" u="none" strike="noStrike" kern="14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650" name="Flowchart: Card 649"/>
            <p:cNvSpPr/>
            <p:nvPr/>
          </p:nvSpPr>
          <p:spPr bwMode="auto">
            <a:xfrm rot="10800000" flipH="1">
              <a:off x="8674448" y="4766862"/>
              <a:ext cx="465199" cy="262307"/>
            </a:xfrm>
            <a:prstGeom prst="flowChartPunchedCard">
              <a:avLst/>
            </a:prstGeom>
            <a:solidFill>
              <a:srgbClr val="FFFFFF"/>
            </a:solidFill>
            <a:ln w="25400" cap="flat" cmpd="sng" algn="ctr">
              <a:solidFill>
                <a:srgbClr val="000000"/>
              </a:solidFill>
              <a:prstDash val="sysDash"/>
              <a:headEnd/>
              <a:tailEnd/>
            </a:ln>
            <a:effectLst/>
          </p:spPr>
          <p:txBody>
            <a:bodyPr wrap="square" lIns="144018" tIns="72009" rIns="72009" bIns="72009" rtlCol="0" anchor="ctr">
              <a:no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79BAA"/>
                </a:buClr>
                <a:buSzTx/>
                <a:buFont typeface="Arial" pitchFamily="34" charset="0"/>
                <a:buChar char="•"/>
                <a:tabLst/>
                <a:defRPr/>
              </a:pPr>
              <a:endParaRPr kumimoji="0" lang="de-DE" sz="1400" b="0" i="0" u="none" strike="noStrike" kern="14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Arial" charset="0"/>
              </a:endParaRPr>
            </a:p>
          </p:txBody>
        </p:sp>
      </p:grpSp>
      <p:grpSp>
        <p:nvGrpSpPr>
          <p:cNvPr id="651" name="Group 650"/>
          <p:cNvGrpSpPr/>
          <p:nvPr/>
        </p:nvGrpSpPr>
        <p:grpSpPr>
          <a:xfrm>
            <a:off x="2008691" y="1203145"/>
            <a:ext cx="6192643" cy="3694770"/>
            <a:chOff x="48072" y="306852"/>
            <a:chExt cx="9244611" cy="5286495"/>
          </a:xfrm>
        </p:grpSpPr>
        <p:cxnSp>
          <p:nvCxnSpPr>
            <p:cNvPr id="652" name="Elbow Connector 651"/>
            <p:cNvCxnSpPr>
              <a:stCxn id="662" idx="3"/>
            </p:cNvCxnSpPr>
            <p:nvPr/>
          </p:nvCxnSpPr>
          <p:spPr>
            <a:xfrm flipH="1">
              <a:off x="1700385" y="4039745"/>
              <a:ext cx="201244" cy="325309"/>
            </a:xfrm>
            <a:prstGeom prst="bentConnector4">
              <a:avLst>
                <a:gd name="adj1" fmla="val -113593"/>
                <a:gd name="adj2" fmla="val 99248"/>
              </a:avLst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653" name="Rechteck 327"/>
            <p:cNvSpPr/>
            <p:nvPr/>
          </p:nvSpPr>
          <p:spPr>
            <a:xfrm>
              <a:off x="4267402" y="1954772"/>
              <a:ext cx="1835646" cy="326207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380" tIns="67190" rIns="134380" bIns="671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Project</a:t>
              </a:r>
            </a:p>
          </p:txBody>
        </p:sp>
        <p:sp>
          <p:nvSpPr>
            <p:cNvPr id="654" name="Rechteck 327"/>
            <p:cNvSpPr/>
            <p:nvPr/>
          </p:nvSpPr>
          <p:spPr>
            <a:xfrm>
              <a:off x="4267402" y="1018668"/>
              <a:ext cx="1835646" cy="326207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380" tIns="67190" rIns="134380" bIns="671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Business plan</a:t>
              </a:r>
            </a:p>
          </p:txBody>
        </p:sp>
        <p:sp>
          <p:nvSpPr>
            <p:cNvPr id="655" name="Rechteck 327"/>
            <p:cNvSpPr/>
            <p:nvPr/>
          </p:nvSpPr>
          <p:spPr>
            <a:xfrm>
              <a:off x="5735652" y="306852"/>
              <a:ext cx="1063106" cy="326207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380" tIns="67190" rIns="134380" bIns="671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Geography</a:t>
              </a:r>
            </a:p>
          </p:txBody>
        </p:sp>
        <p:sp>
          <p:nvSpPr>
            <p:cNvPr id="656" name="Rechteck 327"/>
            <p:cNvSpPr/>
            <p:nvPr/>
          </p:nvSpPr>
          <p:spPr>
            <a:xfrm>
              <a:off x="4760918" y="306853"/>
              <a:ext cx="847864" cy="326207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380" tIns="67190" rIns="134380" bIns="671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Domain</a:t>
              </a:r>
            </a:p>
          </p:txBody>
        </p:sp>
        <p:sp>
          <p:nvSpPr>
            <p:cNvPr id="657" name="Rechteck 327"/>
            <p:cNvSpPr/>
            <p:nvPr/>
          </p:nvSpPr>
          <p:spPr>
            <a:xfrm>
              <a:off x="3722451" y="309852"/>
              <a:ext cx="966459" cy="326207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380" tIns="67190" rIns="134380" bIns="671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AT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Customer</a:t>
              </a:r>
            </a:p>
          </p:txBody>
        </p:sp>
        <p:sp>
          <p:nvSpPr>
            <p:cNvPr id="658" name="Rechteck 327"/>
            <p:cNvSpPr/>
            <p:nvPr/>
          </p:nvSpPr>
          <p:spPr>
            <a:xfrm>
              <a:off x="2567418" y="939460"/>
              <a:ext cx="1152992" cy="326207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380" tIns="67190" rIns="134380" bIns="671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Key activity</a:t>
              </a:r>
            </a:p>
          </p:txBody>
        </p:sp>
        <p:sp>
          <p:nvSpPr>
            <p:cNvPr id="659" name="Rechteck 327"/>
            <p:cNvSpPr/>
            <p:nvPr/>
          </p:nvSpPr>
          <p:spPr>
            <a:xfrm>
              <a:off x="2964175" y="2714067"/>
              <a:ext cx="1947090" cy="314664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380" tIns="67190" rIns="134380" bIns="671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Functional requirement</a:t>
              </a:r>
            </a:p>
          </p:txBody>
        </p:sp>
        <p:sp>
          <p:nvSpPr>
            <p:cNvPr id="660" name="Rechteck 327"/>
            <p:cNvSpPr/>
            <p:nvPr/>
          </p:nvSpPr>
          <p:spPr>
            <a:xfrm>
              <a:off x="1925636" y="1966807"/>
              <a:ext cx="1835646" cy="326207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380" tIns="67190" rIns="134380" bIns="671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Requirement</a:t>
              </a:r>
            </a:p>
          </p:txBody>
        </p:sp>
        <p:sp>
          <p:nvSpPr>
            <p:cNvPr id="661" name="Rechteck 327"/>
            <p:cNvSpPr/>
            <p:nvPr/>
          </p:nvSpPr>
          <p:spPr>
            <a:xfrm>
              <a:off x="1653978" y="1307072"/>
              <a:ext cx="956890" cy="326207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380" tIns="67190" rIns="134380" bIns="671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Test case</a:t>
              </a:r>
            </a:p>
          </p:txBody>
        </p:sp>
        <p:sp>
          <p:nvSpPr>
            <p:cNvPr id="662" name="Rechteck 327"/>
            <p:cNvSpPr/>
            <p:nvPr/>
          </p:nvSpPr>
          <p:spPr>
            <a:xfrm>
              <a:off x="65983" y="3876641"/>
              <a:ext cx="1835646" cy="326207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380" tIns="67190" rIns="134380" bIns="671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Decision</a:t>
              </a:r>
            </a:p>
          </p:txBody>
        </p:sp>
        <p:sp>
          <p:nvSpPr>
            <p:cNvPr id="663" name="Rechteck 327"/>
            <p:cNvSpPr/>
            <p:nvPr/>
          </p:nvSpPr>
          <p:spPr>
            <a:xfrm>
              <a:off x="978743" y="2713414"/>
              <a:ext cx="1711473" cy="325336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380" tIns="67190" rIns="134380" bIns="671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Quality requirement</a:t>
              </a:r>
            </a:p>
          </p:txBody>
        </p:sp>
        <p:sp>
          <p:nvSpPr>
            <p:cNvPr id="664" name="Rechteck 327"/>
            <p:cNvSpPr/>
            <p:nvPr/>
          </p:nvSpPr>
          <p:spPr>
            <a:xfrm>
              <a:off x="3352123" y="4599635"/>
              <a:ext cx="1157837" cy="326207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380" tIns="67190" rIns="134380" bIns="671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Architecture</a:t>
              </a:r>
            </a:p>
          </p:txBody>
        </p:sp>
        <p:sp>
          <p:nvSpPr>
            <p:cNvPr id="665" name="Rechteck 327"/>
            <p:cNvSpPr/>
            <p:nvPr/>
          </p:nvSpPr>
          <p:spPr>
            <a:xfrm>
              <a:off x="2352110" y="3073067"/>
              <a:ext cx="1759543" cy="326207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380" tIns="67190" rIns="134380" bIns="671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Architecture rational</a:t>
              </a:r>
            </a:p>
          </p:txBody>
        </p:sp>
        <p:sp>
          <p:nvSpPr>
            <p:cNvPr id="666" name="Rechteck 327"/>
            <p:cNvSpPr/>
            <p:nvPr/>
          </p:nvSpPr>
          <p:spPr>
            <a:xfrm>
              <a:off x="65983" y="4596818"/>
              <a:ext cx="1835646" cy="326207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380" tIns="67190" rIns="134380" bIns="671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Element</a:t>
              </a:r>
            </a:p>
          </p:txBody>
        </p:sp>
        <p:sp>
          <p:nvSpPr>
            <p:cNvPr id="667" name="Rechteck 327"/>
            <p:cNvSpPr/>
            <p:nvPr/>
          </p:nvSpPr>
          <p:spPr>
            <a:xfrm>
              <a:off x="6284045" y="2913375"/>
              <a:ext cx="856343" cy="326207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380" tIns="67190" rIns="134380" bIns="671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Work</a:t>
              </a:r>
            </a:p>
          </p:txBody>
        </p:sp>
        <p:sp>
          <p:nvSpPr>
            <p:cNvPr id="668" name="Rechteck 327"/>
            <p:cNvSpPr/>
            <p:nvPr/>
          </p:nvSpPr>
          <p:spPr>
            <a:xfrm>
              <a:off x="7373617" y="3736272"/>
              <a:ext cx="1139792" cy="326207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380" tIns="67190" rIns="134380" bIns="671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Task</a:t>
              </a:r>
            </a:p>
          </p:txBody>
        </p:sp>
        <p:sp>
          <p:nvSpPr>
            <p:cNvPr id="669" name="Rechteck 327"/>
            <p:cNvSpPr/>
            <p:nvPr/>
          </p:nvSpPr>
          <p:spPr>
            <a:xfrm>
              <a:off x="5888127" y="3736269"/>
              <a:ext cx="1139792" cy="326207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380" tIns="67190" rIns="134380" bIns="671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Activity</a:t>
              </a:r>
            </a:p>
          </p:txBody>
        </p:sp>
        <p:sp>
          <p:nvSpPr>
            <p:cNvPr id="670" name="Rechteck 327"/>
            <p:cNvSpPr/>
            <p:nvPr/>
          </p:nvSpPr>
          <p:spPr>
            <a:xfrm>
              <a:off x="7261230" y="4585235"/>
              <a:ext cx="707722" cy="326207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380" tIns="67190" rIns="134380" bIns="671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Status</a:t>
              </a:r>
            </a:p>
          </p:txBody>
        </p:sp>
        <p:sp>
          <p:nvSpPr>
            <p:cNvPr id="671" name="Rechteck 327"/>
            <p:cNvSpPr/>
            <p:nvPr/>
          </p:nvSpPr>
          <p:spPr>
            <a:xfrm>
              <a:off x="8058810" y="4572146"/>
              <a:ext cx="814780" cy="350879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380" tIns="67190" rIns="134380" bIns="671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Priority</a:t>
              </a:r>
            </a:p>
          </p:txBody>
        </p:sp>
        <p:sp>
          <p:nvSpPr>
            <p:cNvPr id="672" name="Rechteck 327"/>
            <p:cNvSpPr/>
            <p:nvPr/>
          </p:nvSpPr>
          <p:spPr>
            <a:xfrm>
              <a:off x="7565744" y="1958225"/>
              <a:ext cx="755598" cy="322754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380" tIns="67190" rIns="134380" bIns="671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Person</a:t>
              </a:r>
            </a:p>
          </p:txBody>
        </p:sp>
        <p:sp>
          <p:nvSpPr>
            <p:cNvPr id="673" name="Rechteck 327"/>
            <p:cNvSpPr/>
            <p:nvPr/>
          </p:nvSpPr>
          <p:spPr>
            <a:xfrm>
              <a:off x="6355843" y="1368502"/>
              <a:ext cx="682157" cy="326206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380" tIns="67190" rIns="134380" bIns="671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Role</a:t>
              </a:r>
            </a:p>
          </p:txBody>
        </p:sp>
        <p:sp>
          <p:nvSpPr>
            <p:cNvPr id="674" name="Rechteck 327"/>
            <p:cNvSpPr/>
            <p:nvPr/>
          </p:nvSpPr>
          <p:spPr>
            <a:xfrm>
              <a:off x="8190834" y="1374864"/>
              <a:ext cx="671603" cy="313184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380" tIns="67190" rIns="134380" bIns="671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Team</a:t>
              </a:r>
            </a:p>
          </p:txBody>
        </p:sp>
        <p:sp>
          <p:nvSpPr>
            <p:cNvPr id="675" name="Rechteck 327"/>
            <p:cNvSpPr/>
            <p:nvPr/>
          </p:nvSpPr>
          <p:spPr>
            <a:xfrm>
              <a:off x="7145717" y="1368502"/>
              <a:ext cx="941977" cy="325909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380" tIns="67190" rIns="134380" bIns="671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Expertise</a:t>
              </a:r>
            </a:p>
          </p:txBody>
        </p:sp>
        <p:sp>
          <p:nvSpPr>
            <p:cNvPr id="676" name="Rechteck 327"/>
            <p:cNvSpPr/>
            <p:nvPr/>
          </p:nvSpPr>
          <p:spPr>
            <a:xfrm>
              <a:off x="8087695" y="2793204"/>
              <a:ext cx="1204988" cy="326207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380" tIns="67190" rIns="134380" bIns="671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Assignment</a:t>
              </a:r>
            </a:p>
          </p:txBody>
        </p:sp>
        <p:sp>
          <p:nvSpPr>
            <p:cNvPr id="677" name="Rechteck 327"/>
            <p:cNvSpPr/>
            <p:nvPr/>
          </p:nvSpPr>
          <p:spPr>
            <a:xfrm>
              <a:off x="573095" y="5267140"/>
              <a:ext cx="822928" cy="326207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380" tIns="67190" rIns="134380" bIns="671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Method</a:t>
              </a:r>
            </a:p>
          </p:txBody>
        </p:sp>
        <p:sp>
          <p:nvSpPr>
            <p:cNvPr id="678" name="Rechteck 327"/>
            <p:cNvSpPr/>
            <p:nvPr/>
          </p:nvSpPr>
          <p:spPr>
            <a:xfrm>
              <a:off x="1484332" y="5267140"/>
              <a:ext cx="914730" cy="326207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380" tIns="67190" rIns="134380" bIns="671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Attribute</a:t>
              </a:r>
            </a:p>
          </p:txBody>
        </p:sp>
        <p:cxnSp>
          <p:nvCxnSpPr>
            <p:cNvPr id="679" name="Elbow Connector 678"/>
            <p:cNvCxnSpPr>
              <a:stCxn id="711" idx="3"/>
              <a:endCxn id="669" idx="0"/>
            </p:cNvCxnSpPr>
            <p:nvPr/>
          </p:nvCxnSpPr>
          <p:spPr>
            <a:xfrm rot="5400000">
              <a:off x="6374787" y="3421783"/>
              <a:ext cx="397723" cy="231249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80" name="Elbow Connector 679"/>
            <p:cNvCxnSpPr/>
            <p:nvPr/>
          </p:nvCxnSpPr>
          <p:spPr>
            <a:xfrm rot="16200000" flipH="1">
              <a:off x="6878000" y="3148016"/>
              <a:ext cx="397726" cy="778785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81" name="Elbow Connector 680"/>
            <p:cNvCxnSpPr>
              <a:stCxn id="667" idx="1"/>
              <a:endCxn id="669" idx="1"/>
            </p:cNvCxnSpPr>
            <p:nvPr/>
          </p:nvCxnSpPr>
          <p:spPr>
            <a:xfrm rot="10800000" flipV="1">
              <a:off x="5888127" y="3076479"/>
              <a:ext cx="395918" cy="822894"/>
            </a:xfrm>
            <a:prstGeom prst="bentConnector3">
              <a:avLst>
                <a:gd name="adj1" fmla="val 157739"/>
              </a:avLst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82" name="Elbow Connector 183"/>
            <p:cNvCxnSpPr/>
            <p:nvPr/>
          </p:nvCxnSpPr>
          <p:spPr>
            <a:xfrm>
              <a:off x="8185166" y="4062476"/>
              <a:ext cx="0" cy="50967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w="med" len="med"/>
              <a:tailEnd type="triangle" w="lg" len="med"/>
            </a:ln>
            <a:effectLst/>
          </p:spPr>
        </p:cxnSp>
        <p:cxnSp>
          <p:nvCxnSpPr>
            <p:cNvPr id="683" name="Elbow Connector 184"/>
            <p:cNvCxnSpPr/>
            <p:nvPr/>
          </p:nvCxnSpPr>
          <p:spPr>
            <a:xfrm>
              <a:off x="7801451" y="4059679"/>
              <a:ext cx="0" cy="519206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w="med" len="med"/>
              <a:tailEnd type="triangle" w="lg" len="med"/>
            </a:ln>
            <a:effectLst/>
          </p:spPr>
        </p:cxnSp>
        <p:cxnSp>
          <p:nvCxnSpPr>
            <p:cNvPr id="684" name="Elbow Connector 683"/>
            <p:cNvCxnSpPr>
              <a:endCxn id="668" idx="3"/>
            </p:cNvCxnSpPr>
            <p:nvPr/>
          </p:nvCxnSpPr>
          <p:spPr>
            <a:xfrm rot="5400000" flipH="1" flipV="1">
              <a:off x="8235207" y="3943437"/>
              <a:ext cx="322263" cy="234142"/>
            </a:xfrm>
            <a:prstGeom prst="bentConnector4">
              <a:avLst>
                <a:gd name="adj1" fmla="val -100"/>
                <a:gd name="adj2" fmla="val 197633"/>
              </a:avLst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85" name="Elbow Connector 684"/>
            <p:cNvCxnSpPr>
              <a:stCxn id="672" idx="2"/>
              <a:endCxn id="668" idx="0"/>
            </p:cNvCxnSpPr>
            <p:nvPr/>
          </p:nvCxnSpPr>
          <p:spPr>
            <a:xfrm rot="5400000">
              <a:off x="7215882" y="3008610"/>
              <a:ext cx="1455293" cy="30"/>
            </a:xfrm>
            <a:prstGeom prst="bentConnector3">
              <a:avLst/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86" name="Elbow Connector 187"/>
            <p:cNvCxnSpPr>
              <a:endCxn id="676" idx="1"/>
            </p:cNvCxnSpPr>
            <p:nvPr/>
          </p:nvCxnSpPr>
          <p:spPr>
            <a:xfrm>
              <a:off x="7943513" y="2956308"/>
              <a:ext cx="144182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cxnSp>
          <p:nvCxnSpPr>
            <p:cNvPr id="687" name="Elbow Connector 188"/>
            <p:cNvCxnSpPr/>
            <p:nvPr/>
          </p:nvCxnSpPr>
          <p:spPr>
            <a:xfrm>
              <a:off x="8262006" y="1692895"/>
              <a:ext cx="0" cy="264581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triangle" w="lg" len="med"/>
            </a:ln>
            <a:effectLst/>
          </p:spPr>
        </p:cxnSp>
        <p:cxnSp>
          <p:nvCxnSpPr>
            <p:cNvPr id="688" name="Elbow Connector 189"/>
            <p:cNvCxnSpPr/>
            <p:nvPr/>
          </p:nvCxnSpPr>
          <p:spPr>
            <a:xfrm>
              <a:off x="7637485" y="1692895"/>
              <a:ext cx="2011" cy="261877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triangle" w="lg" len="med"/>
            </a:ln>
            <a:effectLst/>
          </p:spPr>
        </p:cxnSp>
        <p:cxnSp>
          <p:nvCxnSpPr>
            <p:cNvPr id="689" name="Elbow Connector 688"/>
            <p:cNvCxnSpPr>
              <a:stCxn id="673" idx="2"/>
            </p:cNvCxnSpPr>
            <p:nvPr/>
          </p:nvCxnSpPr>
          <p:spPr>
            <a:xfrm rot="16200000" flipH="1">
              <a:off x="6978897" y="1412734"/>
              <a:ext cx="300669" cy="864619"/>
            </a:xfrm>
            <a:prstGeom prst="bentConnector2">
              <a:avLst/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triangle" w="lg" len="med"/>
            </a:ln>
            <a:effectLst/>
          </p:spPr>
        </p:cxnSp>
        <p:cxnSp>
          <p:nvCxnSpPr>
            <p:cNvPr id="690" name="Elbow Connector 191"/>
            <p:cNvCxnSpPr>
              <a:stCxn id="653" idx="3"/>
              <a:endCxn id="672" idx="1"/>
            </p:cNvCxnSpPr>
            <p:nvPr/>
          </p:nvCxnSpPr>
          <p:spPr>
            <a:xfrm>
              <a:off x="6103048" y="2117876"/>
              <a:ext cx="1462696" cy="1726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91" name="Elbow Connector 690"/>
            <p:cNvCxnSpPr>
              <a:endCxn id="667" idx="0"/>
            </p:cNvCxnSpPr>
            <p:nvPr/>
          </p:nvCxnSpPr>
          <p:spPr>
            <a:xfrm rot="16200000" flipH="1">
              <a:off x="6076704" y="2277861"/>
              <a:ext cx="675761" cy="595265"/>
            </a:xfrm>
            <a:prstGeom prst="bentConnector3">
              <a:avLst>
                <a:gd name="adj1" fmla="val 667"/>
              </a:avLst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92" name="Straight Connector 691"/>
            <p:cNvCxnSpPr>
              <a:stCxn id="723" idx="0"/>
              <a:endCxn id="654" idx="2"/>
            </p:cNvCxnSpPr>
            <p:nvPr/>
          </p:nvCxnSpPr>
          <p:spPr>
            <a:xfrm flipV="1">
              <a:off x="5181351" y="1344875"/>
              <a:ext cx="3874" cy="457294"/>
            </a:xfrm>
            <a:prstGeom prst="line">
              <a:avLst/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93" name="Elbow Connector 194"/>
            <p:cNvCxnSpPr/>
            <p:nvPr/>
          </p:nvCxnSpPr>
          <p:spPr>
            <a:xfrm flipV="1">
              <a:off x="5919338" y="641216"/>
              <a:ext cx="0" cy="371949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/>
              <a:tailEnd type="triangle" w="lg" len="med"/>
            </a:ln>
            <a:effectLst/>
          </p:spPr>
        </p:cxnSp>
        <p:cxnSp>
          <p:nvCxnSpPr>
            <p:cNvPr id="694" name="Elbow Connector 693"/>
            <p:cNvCxnSpPr>
              <a:stCxn id="654" idx="0"/>
              <a:endCxn id="656" idx="2"/>
            </p:cNvCxnSpPr>
            <p:nvPr/>
          </p:nvCxnSpPr>
          <p:spPr>
            <a:xfrm rot="16200000" flipV="1">
              <a:off x="4992234" y="825676"/>
              <a:ext cx="385608" cy="375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/>
              <a:tailEnd type="triangle" w="lg" len="med"/>
            </a:ln>
            <a:effectLst/>
          </p:spPr>
        </p:cxnSp>
        <p:cxnSp>
          <p:nvCxnSpPr>
            <p:cNvPr id="695" name="Elbow Connector 196"/>
            <p:cNvCxnSpPr>
              <a:stCxn id="715" idx="0"/>
            </p:cNvCxnSpPr>
            <p:nvPr/>
          </p:nvCxnSpPr>
          <p:spPr>
            <a:xfrm flipH="1" flipV="1">
              <a:off x="4379951" y="647056"/>
              <a:ext cx="1325" cy="213794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96" name="Straight Connector 695"/>
            <p:cNvCxnSpPr>
              <a:stCxn id="658" idx="3"/>
              <a:endCxn id="714" idx="0"/>
            </p:cNvCxnSpPr>
            <p:nvPr/>
          </p:nvCxnSpPr>
          <p:spPr>
            <a:xfrm flipV="1">
              <a:off x="3720410" y="1100358"/>
              <a:ext cx="377570" cy="2206"/>
            </a:xfrm>
            <a:prstGeom prst="line">
              <a:avLst/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97" name="Straight Connector 696"/>
            <p:cNvCxnSpPr/>
            <p:nvPr/>
          </p:nvCxnSpPr>
          <p:spPr>
            <a:xfrm flipV="1">
              <a:off x="3335166" y="1265668"/>
              <a:ext cx="1" cy="701138"/>
            </a:xfrm>
            <a:prstGeom prst="line">
              <a:avLst/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 w="lg" len="lg"/>
              <a:tailEnd type="triangle" w="lg" len="lg"/>
            </a:ln>
            <a:effectLst/>
          </p:spPr>
        </p:cxnSp>
        <p:cxnSp>
          <p:nvCxnSpPr>
            <p:cNvPr id="698" name="Elbow Connector 199"/>
            <p:cNvCxnSpPr>
              <a:endCxn id="661" idx="2"/>
            </p:cNvCxnSpPr>
            <p:nvPr/>
          </p:nvCxnSpPr>
          <p:spPr>
            <a:xfrm flipV="1">
              <a:off x="2132423" y="1633279"/>
              <a:ext cx="0" cy="321493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triangle" w="lg" len="lg"/>
            </a:ln>
            <a:effectLst/>
          </p:spPr>
        </p:cxnSp>
        <p:cxnSp>
          <p:nvCxnSpPr>
            <p:cNvPr id="699" name="Elbow Connector 698"/>
            <p:cNvCxnSpPr>
              <a:stCxn id="660" idx="2"/>
              <a:endCxn id="663" idx="0"/>
            </p:cNvCxnSpPr>
            <p:nvPr/>
          </p:nvCxnSpPr>
          <p:spPr>
            <a:xfrm rot="5400000">
              <a:off x="2128771" y="1998724"/>
              <a:ext cx="420401" cy="1008981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00" name="Elbow Connector 699"/>
            <p:cNvCxnSpPr>
              <a:stCxn id="660" idx="2"/>
              <a:endCxn id="659" idx="0"/>
            </p:cNvCxnSpPr>
            <p:nvPr/>
          </p:nvCxnSpPr>
          <p:spPr>
            <a:xfrm rot="16200000" flipH="1">
              <a:off x="3180064" y="1956409"/>
              <a:ext cx="421053" cy="1094260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0000"/>
              </a:solidFill>
              <a:prstDash val="solid"/>
              <a:headEnd type="triangle" w="lg" len="lg"/>
            </a:ln>
            <a:effectLst/>
          </p:spPr>
        </p:cxnSp>
        <p:cxnSp>
          <p:nvCxnSpPr>
            <p:cNvPr id="701" name="Elbow Connector 700"/>
            <p:cNvCxnSpPr>
              <a:stCxn id="666" idx="2"/>
              <a:endCxn id="677" idx="0"/>
            </p:cNvCxnSpPr>
            <p:nvPr/>
          </p:nvCxnSpPr>
          <p:spPr>
            <a:xfrm rot="16200000" flipH="1">
              <a:off x="812125" y="5094705"/>
              <a:ext cx="344115" cy="753"/>
            </a:xfrm>
            <a:prstGeom prst="bentConnector3">
              <a:avLst/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02" name="Elbow Connector 701"/>
            <p:cNvCxnSpPr>
              <a:stCxn id="666" idx="2"/>
              <a:endCxn id="678" idx="0"/>
            </p:cNvCxnSpPr>
            <p:nvPr/>
          </p:nvCxnSpPr>
          <p:spPr>
            <a:xfrm rot="16200000" flipH="1">
              <a:off x="1290694" y="4616136"/>
              <a:ext cx="344115" cy="957891"/>
            </a:xfrm>
            <a:prstGeom prst="bentConnector3">
              <a:avLst>
                <a:gd name="adj1" fmla="val 68059"/>
              </a:avLst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03" name="Elbow Connector 205"/>
            <p:cNvCxnSpPr>
              <a:stCxn id="732" idx="1"/>
              <a:endCxn id="666" idx="3"/>
            </p:cNvCxnSpPr>
            <p:nvPr/>
          </p:nvCxnSpPr>
          <p:spPr>
            <a:xfrm flipH="1" flipV="1">
              <a:off x="1901629" y="4759922"/>
              <a:ext cx="1340254" cy="2084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04" name="Elbow Connector 703"/>
            <p:cNvCxnSpPr>
              <a:stCxn id="662" idx="0"/>
              <a:endCxn id="665" idx="1"/>
            </p:cNvCxnSpPr>
            <p:nvPr/>
          </p:nvCxnSpPr>
          <p:spPr>
            <a:xfrm rot="5400000" flipH="1" flipV="1">
              <a:off x="1347723" y="2872254"/>
              <a:ext cx="640470" cy="1368304"/>
            </a:xfrm>
            <a:prstGeom prst="bentConnector2">
              <a:avLst/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 w="lg" len="lg"/>
            </a:ln>
            <a:effectLst/>
          </p:spPr>
        </p:cxnSp>
        <p:cxnSp>
          <p:nvCxnSpPr>
            <p:cNvPr id="705" name="Elbow Connector 704"/>
            <p:cNvCxnSpPr/>
            <p:nvPr/>
          </p:nvCxnSpPr>
          <p:spPr>
            <a:xfrm rot="5400000">
              <a:off x="430374" y="2387006"/>
              <a:ext cx="1658280" cy="1303548"/>
            </a:xfrm>
            <a:prstGeom prst="bentConnector3">
              <a:avLst>
                <a:gd name="adj1" fmla="val 255"/>
              </a:avLst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triangle" w="lg" len="med"/>
            </a:ln>
            <a:effectLst/>
          </p:spPr>
        </p:cxnSp>
        <p:cxnSp>
          <p:nvCxnSpPr>
            <p:cNvPr id="706" name="Elbow Connector 705"/>
            <p:cNvCxnSpPr>
              <a:stCxn id="664" idx="3"/>
              <a:endCxn id="653" idx="2"/>
            </p:cNvCxnSpPr>
            <p:nvPr/>
          </p:nvCxnSpPr>
          <p:spPr>
            <a:xfrm flipV="1">
              <a:off x="4509960" y="2280979"/>
              <a:ext cx="675265" cy="2481760"/>
            </a:xfrm>
            <a:prstGeom prst="bentConnector2">
              <a:avLst/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07" name="Straight Connector 706"/>
            <p:cNvCxnSpPr/>
            <p:nvPr/>
          </p:nvCxnSpPr>
          <p:spPr>
            <a:xfrm flipV="1">
              <a:off x="8279269" y="4062476"/>
              <a:ext cx="0" cy="159161"/>
            </a:xfrm>
            <a:prstGeom prst="line">
              <a:avLst/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08" name="Straight Connector 707"/>
            <p:cNvCxnSpPr/>
            <p:nvPr/>
          </p:nvCxnSpPr>
          <p:spPr>
            <a:xfrm flipV="1">
              <a:off x="1982754" y="1829862"/>
              <a:ext cx="0" cy="136944"/>
            </a:xfrm>
            <a:prstGeom prst="line">
              <a:avLst/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709" name="Elbow Connector 708"/>
            <p:cNvCxnSpPr>
              <a:stCxn id="716" idx="1"/>
              <a:endCxn id="660" idx="3"/>
            </p:cNvCxnSpPr>
            <p:nvPr/>
          </p:nvCxnSpPr>
          <p:spPr>
            <a:xfrm rot="10800000">
              <a:off x="3761283" y="2129911"/>
              <a:ext cx="365973" cy="118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710" name="Raute 389"/>
            <p:cNvSpPr/>
            <p:nvPr/>
          </p:nvSpPr>
          <p:spPr>
            <a:xfrm rot="16200000">
              <a:off x="5747269" y="3807932"/>
              <a:ext cx="91440" cy="182880"/>
            </a:xfrm>
            <a:prstGeom prst="diamond">
              <a:avLst/>
            </a:prstGeom>
            <a:solidFill>
              <a:srgbClr val="FFFFFF"/>
            </a:solidFill>
            <a:ln w="158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4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endParaRPr>
            </a:p>
          </p:txBody>
        </p:sp>
        <p:sp>
          <p:nvSpPr>
            <p:cNvPr id="711" name="Gleichschenkliges Dreieck 383"/>
            <p:cNvSpPr/>
            <p:nvPr/>
          </p:nvSpPr>
          <p:spPr>
            <a:xfrm>
              <a:off x="6597832" y="3247106"/>
              <a:ext cx="182880" cy="91440"/>
            </a:xfrm>
            <a:prstGeom prst="triangle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4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endParaRPr>
            </a:p>
          </p:txBody>
        </p:sp>
        <p:sp>
          <p:nvSpPr>
            <p:cNvPr id="712" name="Gleichschenkliges Dreieck 383"/>
            <p:cNvSpPr/>
            <p:nvPr/>
          </p:nvSpPr>
          <p:spPr>
            <a:xfrm>
              <a:off x="906680" y="4925843"/>
              <a:ext cx="151141" cy="91440"/>
            </a:xfrm>
            <a:prstGeom prst="triangle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4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endParaRPr>
            </a:p>
          </p:txBody>
        </p:sp>
        <p:sp>
          <p:nvSpPr>
            <p:cNvPr id="713" name="Raute 389"/>
            <p:cNvSpPr/>
            <p:nvPr/>
          </p:nvSpPr>
          <p:spPr>
            <a:xfrm rot="16200000">
              <a:off x="6162670" y="2026435"/>
              <a:ext cx="91440" cy="182880"/>
            </a:xfrm>
            <a:prstGeom prst="diamond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4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endParaRPr>
            </a:p>
          </p:txBody>
        </p:sp>
        <p:sp>
          <p:nvSpPr>
            <p:cNvPr id="714" name="Raute 389"/>
            <p:cNvSpPr/>
            <p:nvPr/>
          </p:nvSpPr>
          <p:spPr>
            <a:xfrm rot="16200000">
              <a:off x="4132018" y="1023514"/>
              <a:ext cx="85611" cy="153688"/>
            </a:xfrm>
            <a:prstGeom prst="diamond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4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endParaRPr>
            </a:p>
          </p:txBody>
        </p:sp>
        <p:sp>
          <p:nvSpPr>
            <p:cNvPr id="715" name="Raute 386"/>
            <p:cNvSpPr/>
            <p:nvPr/>
          </p:nvSpPr>
          <p:spPr>
            <a:xfrm>
              <a:off x="4336294" y="860850"/>
              <a:ext cx="89964" cy="138365"/>
            </a:xfrm>
            <a:prstGeom prst="diamond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4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endParaRPr>
            </a:p>
          </p:txBody>
        </p:sp>
        <p:sp>
          <p:nvSpPr>
            <p:cNvPr id="716" name="Raute 386"/>
            <p:cNvSpPr/>
            <p:nvPr/>
          </p:nvSpPr>
          <p:spPr>
            <a:xfrm>
              <a:off x="4127255" y="2072155"/>
              <a:ext cx="126246" cy="115748"/>
            </a:xfrm>
            <a:prstGeom prst="diamond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4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endParaRPr>
            </a:p>
          </p:txBody>
        </p:sp>
        <p:sp>
          <p:nvSpPr>
            <p:cNvPr id="717" name="Rechteck 349"/>
            <p:cNvSpPr/>
            <p:nvPr/>
          </p:nvSpPr>
          <p:spPr>
            <a:xfrm>
              <a:off x="624136" y="1787957"/>
              <a:ext cx="893077" cy="2774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elaborated by</a:t>
              </a:r>
            </a:p>
          </p:txBody>
        </p:sp>
        <p:sp>
          <p:nvSpPr>
            <p:cNvPr id="718" name="Rechteck 349"/>
            <p:cNvSpPr/>
            <p:nvPr/>
          </p:nvSpPr>
          <p:spPr>
            <a:xfrm rot="16200000">
              <a:off x="98891" y="2918756"/>
              <a:ext cx="722938" cy="28946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pertains to</a:t>
              </a:r>
            </a:p>
          </p:txBody>
        </p:sp>
        <p:sp>
          <p:nvSpPr>
            <p:cNvPr id="719" name="Rechteck 349"/>
            <p:cNvSpPr/>
            <p:nvPr/>
          </p:nvSpPr>
          <p:spPr>
            <a:xfrm>
              <a:off x="48072" y="4277459"/>
              <a:ext cx="814107" cy="2774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affected by </a:t>
              </a:r>
            </a:p>
          </p:txBody>
        </p:sp>
        <p:cxnSp>
          <p:nvCxnSpPr>
            <p:cNvPr id="720" name="Straight Connector 719"/>
            <p:cNvCxnSpPr/>
            <p:nvPr/>
          </p:nvCxnSpPr>
          <p:spPr>
            <a:xfrm flipH="1" flipV="1">
              <a:off x="1696083" y="4221637"/>
              <a:ext cx="444" cy="143418"/>
            </a:xfrm>
            <a:prstGeom prst="line">
              <a:avLst/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721" name="Rechteck 349"/>
            <p:cNvSpPr/>
            <p:nvPr/>
          </p:nvSpPr>
          <p:spPr>
            <a:xfrm>
              <a:off x="1611039" y="4304680"/>
              <a:ext cx="1082755" cy="2774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depends on</a:t>
              </a:r>
            </a:p>
          </p:txBody>
        </p:sp>
        <p:sp>
          <p:nvSpPr>
            <p:cNvPr id="722" name="Raute 386"/>
            <p:cNvSpPr/>
            <p:nvPr/>
          </p:nvSpPr>
          <p:spPr>
            <a:xfrm>
              <a:off x="5138622" y="2293348"/>
              <a:ext cx="89964" cy="138365"/>
            </a:xfrm>
            <a:prstGeom prst="diamond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4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endParaRPr>
            </a:p>
          </p:txBody>
        </p:sp>
        <p:sp>
          <p:nvSpPr>
            <p:cNvPr id="723" name="Raute 386"/>
            <p:cNvSpPr/>
            <p:nvPr/>
          </p:nvSpPr>
          <p:spPr>
            <a:xfrm>
              <a:off x="5136369" y="1802169"/>
              <a:ext cx="89964" cy="138365"/>
            </a:xfrm>
            <a:prstGeom prst="diamond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4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endParaRPr>
            </a:p>
          </p:txBody>
        </p:sp>
        <p:sp>
          <p:nvSpPr>
            <p:cNvPr id="724" name="Rechteck 349"/>
            <p:cNvSpPr/>
            <p:nvPr/>
          </p:nvSpPr>
          <p:spPr>
            <a:xfrm>
              <a:off x="964913" y="3229945"/>
              <a:ext cx="861117" cy="2774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justifies</a:t>
              </a:r>
            </a:p>
          </p:txBody>
        </p:sp>
        <p:cxnSp>
          <p:nvCxnSpPr>
            <p:cNvPr id="725" name="Straight Connector 724"/>
            <p:cNvCxnSpPr>
              <a:stCxn id="662" idx="2"/>
              <a:endCxn id="666" idx="0"/>
            </p:cNvCxnSpPr>
            <p:nvPr/>
          </p:nvCxnSpPr>
          <p:spPr>
            <a:xfrm>
              <a:off x="983806" y="4202848"/>
              <a:ext cx="0" cy="393970"/>
            </a:xfrm>
            <a:prstGeom prst="line">
              <a:avLst/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triangle" w="lg" len="lg"/>
            </a:ln>
            <a:effectLst/>
          </p:spPr>
        </p:cxnSp>
        <p:sp>
          <p:nvSpPr>
            <p:cNvPr id="726" name="Rechteck 327"/>
            <p:cNvSpPr/>
            <p:nvPr/>
          </p:nvSpPr>
          <p:spPr>
            <a:xfrm>
              <a:off x="2449232" y="3505115"/>
              <a:ext cx="1574497" cy="326207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380" tIns="67190" rIns="134380" bIns="671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Design alternative</a:t>
              </a:r>
            </a:p>
          </p:txBody>
        </p:sp>
        <p:sp>
          <p:nvSpPr>
            <p:cNvPr id="727" name="TextBox 726"/>
            <p:cNvSpPr txBox="1"/>
            <p:nvPr/>
          </p:nvSpPr>
          <p:spPr>
            <a:xfrm>
              <a:off x="4331270" y="602768"/>
              <a:ext cx="390541" cy="22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1..*</a:t>
              </a:r>
            </a:p>
          </p:txBody>
        </p:sp>
        <p:sp>
          <p:nvSpPr>
            <p:cNvPr id="728" name="TextBox 727"/>
            <p:cNvSpPr txBox="1"/>
            <p:nvPr/>
          </p:nvSpPr>
          <p:spPr>
            <a:xfrm>
              <a:off x="5126716" y="749761"/>
              <a:ext cx="428830" cy="277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has</a:t>
              </a:r>
            </a:p>
          </p:txBody>
        </p:sp>
        <p:cxnSp>
          <p:nvCxnSpPr>
            <p:cNvPr id="729" name="Elbow Connector 728"/>
            <p:cNvCxnSpPr>
              <a:endCxn id="660" idx="1"/>
            </p:cNvCxnSpPr>
            <p:nvPr/>
          </p:nvCxnSpPr>
          <p:spPr>
            <a:xfrm rot="5400000">
              <a:off x="1801656" y="1948814"/>
              <a:ext cx="305078" cy="57117"/>
            </a:xfrm>
            <a:prstGeom prst="bentConnector4">
              <a:avLst>
                <a:gd name="adj1" fmla="val -2922"/>
                <a:gd name="adj2" fmla="val 500231"/>
              </a:avLst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730" name="Isosceles Triangle 729"/>
            <p:cNvSpPr/>
            <p:nvPr/>
          </p:nvSpPr>
          <p:spPr>
            <a:xfrm>
              <a:off x="2771898" y="2295377"/>
              <a:ext cx="140610" cy="160738"/>
            </a:xfrm>
            <a:prstGeom prst="triangle">
              <a:avLst/>
            </a:prstGeom>
            <a:solidFill>
              <a:srgbClr val="FFFFFF"/>
            </a:solidFill>
            <a:ln w="317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" b="0" i="0" u="none" strike="noStrike" kern="14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31" name="TextBox 730"/>
            <p:cNvSpPr txBox="1"/>
            <p:nvPr/>
          </p:nvSpPr>
          <p:spPr>
            <a:xfrm>
              <a:off x="5148360" y="1324978"/>
              <a:ext cx="390541" cy="22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0..*</a:t>
              </a:r>
            </a:p>
          </p:txBody>
        </p:sp>
        <p:sp>
          <p:nvSpPr>
            <p:cNvPr id="732" name="Raute 386"/>
            <p:cNvSpPr/>
            <p:nvPr/>
          </p:nvSpPr>
          <p:spPr>
            <a:xfrm>
              <a:off x="3241883" y="4704012"/>
              <a:ext cx="103145" cy="115987"/>
            </a:xfrm>
            <a:prstGeom prst="diamond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4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endParaRPr>
            </a:p>
          </p:txBody>
        </p:sp>
        <p:sp>
          <p:nvSpPr>
            <p:cNvPr id="733" name="Rechteck 349"/>
            <p:cNvSpPr/>
            <p:nvPr/>
          </p:nvSpPr>
          <p:spPr>
            <a:xfrm>
              <a:off x="3314979" y="1498388"/>
              <a:ext cx="884159" cy="2774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refers to</a:t>
              </a:r>
            </a:p>
          </p:txBody>
        </p:sp>
        <p:sp>
          <p:nvSpPr>
            <p:cNvPr id="734" name="Rechteck 349"/>
            <p:cNvSpPr/>
            <p:nvPr/>
          </p:nvSpPr>
          <p:spPr>
            <a:xfrm>
              <a:off x="2094243" y="1580745"/>
              <a:ext cx="797937" cy="2774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refers to</a:t>
              </a:r>
            </a:p>
          </p:txBody>
        </p:sp>
        <p:sp>
          <p:nvSpPr>
            <p:cNvPr id="735" name="TextBox 734"/>
            <p:cNvSpPr txBox="1"/>
            <p:nvPr/>
          </p:nvSpPr>
          <p:spPr>
            <a:xfrm>
              <a:off x="3691544" y="1920939"/>
              <a:ext cx="390541" cy="22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1..*</a:t>
              </a:r>
            </a:p>
          </p:txBody>
        </p:sp>
        <p:sp>
          <p:nvSpPr>
            <p:cNvPr id="736" name="TextBox 735"/>
            <p:cNvSpPr txBox="1"/>
            <p:nvPr/>
          </p:nvSpPr>
          <p:spPr>
            <a:xfrm>
              <a:off x="1992287" y="3203994"/>
              <a:ext cx="390541" cy="22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1..*</a:t>
              </a:r>
            </a:p>
          </p:txBody>
        </p:sp>
        <p:sp>
          <p:nvSpPr>
            <p:cNvPr id="737" name="TextBox 736"/>
            <p:cNvSpPr txBox="1"/>
            <p:nvPr/>
          </p:nvSpPr>
          <p:spPr>
            <a:xfrm>
              <a:off x="908379" y="3649131"/>
              <a:ext cx="390541" cy="22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1..*</a:t>
              </a:r>
            </a:p>
          </p:txBody>
        </p:sp>
        <p:cxnSp>
          <p:nvCxnSpPr>
            <p:cNvPr id="738" name="Elbow Connector 737"/>
            <p:cNvCxnSpPr>
              <a:endCxn id="726" idx="1"/>
            </p:cNvCxnSpPr>
            <p:nvPr/>
          </p:nvCxnSpPr>
          <p:spPr>
            <a:xfrm flipV="1">
              <a:off x="1644938" y="3668219"/>
              <a:ext cx="804294" cy="210508"/>
            </a:xfrm>
            <a:prstGeom prst="bentConnector3">
              <a:avLst>
                <a:gd name="adj1" fmla="val 261"/>
              </a:avLst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 w="lg" len="lg"/>
            </a:ln>
            <a:effectLst/>
          </p:spPr>
        </p:cxnSp>
        <p:sp>
          <p:nvSpPr>
            <p:cNvPr id="739" name="TextBox 738"/>
            <p:cNvSpPr txBox="1"/>
            <p:nvPr/>
          </p:nvSpPr>
          <p:spPr>
            <a:xfrm>
              <a:off x="1920280" y="3637452"/>
              <a:ext cx="390541" cy="22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0..*</a:t>
              </a:r>
            </a:p>
          </p:txBody>
        </p:sp>
        <p:sp>
          <p:nvSpPr>
            <p:cNvPr id="740" name="TextBox 739"/>
            <p:cNvSpPr txBox="1"/>
            <p:nvPr/>
          </p:nvSpPr>
          <p:spPr>
            <a:xfrm>
              <a:off x="1606974" y="3649131"/>
              <a:ext cx="390541" cy="22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1..*</a:t>
              </a:r>
            </a:p>
          </p:txBody>
        </p:sp>
        <p:sp>
          <p:nvSpPr>
            <p:cNvPr id="741" name="Rechteck 349"/>
            <p:cNvSpPr/>
            <p:nvPr/>
          </p:nvSpPr>
          <p:spPr>
            <a:xfrm>
              <a:off x="1563219" y="3401358"/>
              <a:ext cx="861117" cy="2774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based on</a:t>
              </a:r>
            </a:p>
          </p:txBody>
        </p:sp>
        <p:sp>
          <p:nvSpPr>
            <p:cNvPr id="742" name="TextBox 741"/>
            <p:cNvSpPr txBox="1"/>
            <p:nvPr/>
          </p:nvSpPr>
          <p:spPr>
            <a:xfrm>
              <a:off x="1344216" y="4187304"/>
              <a:ext cx="361825" cy="204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0..*</a:t>
              </a:r>
            </a:p>
          </p:txBody>
        </p:sp>
        <p:sp>
          <p:nvSpPr>
            <p:cNvPr id="743" name="TextBox 742"/>
            <p:cNvSpPr txBox="1"/>
            <p:nvPr/>
          </p:nvSpPr>
          <p:spPr>
            <a:xfrm>
              <a:off x="1856808" y="3814562"/>
              <a:ext cx="304393" cy="204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44" name="TextBox 743"/>
            <p:cNvSpPr txBox="1"/>
            <p:nvPr/>
          </p:nvSpPr>
          <p:spPr>
            <a:xfrm>
              <a:off x="1848272" y="4755672"/>
              <a:ext cx="390541" cy="22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1..*</a:t>
              </a:r>
            </a:p>
          </p:txBody>
        </p:sp>
        <p:sp>
          <p:nvSpPr>
            <p:cNvPr id="745" name="TextBox 744"/>
            <p:cNvSpPr txBox="1"/>
            <p:nvPr/>
          </p:nvSpPr>
          <p:spPr>
            <a:xfrm>
              <a:off x="4475990" y="4525426"/>
              <a:ext cx="390541" cy="22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1..*</a:t>
              </a:r>
            </a:p>
          </p:txBody>
        </p:sp>
        <p:sp>
          <p:nvSpPr>
            <p:cNvPr id="746" name="TextBox 745"/>
            <p:cNvSpPr txBox="1"/>
            <p:nvPr/>
          </p:nvSpPr>
          <p:spPr>
            <a:xfrm>
              <a:off x="7231620" y="2103919"/>
              <a:ext cx="390541" cy="22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1..*</a:t>
              </a:r>
            </a:p>
          </p:txBody>
        </p:sp>
        <p:sp>
          <p:nvSpPr>
            <p:cNvPr id="747" name="TextBox 746"/>
            <p:cNvSpPr txBox="1"/>
            <p:nvPr/>
          </p:nvSpPr>
          <p:spPr>
            <a:xfrm>
              <a:off x="6663281" y="2692520"/>
              <a:ext cx="390541" cy="22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1..*</a:t>
              </a:r>
            </a:p>
          </p:txBody>
        </p:sp>
        <p:sp>
          <p:nvSpPr>
            <p:cNvPr id="748" name="TextBox 747"/>
            <p:cNvSpPr txBox="1"/>
            <p:nvPr/>
          </p:nvSpPr>
          <p:spPr>
            <a:xfrm>
              <a:off x="7392887" y="4277459"/>
              <a:ext cx="428830" cy="277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has</a:t>
              </a:r>
            </a:p>
          </p:txBody>
        </p:sp>
        <p:sp>
          <p:nvSpPr>
            <p:cNvPr id="749" name="TextBox 748"/>
            <p:cNvSpPr txBox="1"/>
            <p:nvPr/>
          </p:nvSpPr>
          <p:spPr>
            <a:xfrm>
              <a:off x="8191909" y="4277459"/>
              <a:ext cx="428830" cy="277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has</a:t>
              </a:r>
            </a:p>
          </p:txBody>
        </p:sp>
        <p:sp>
          <p:nvSpPr>
            <p:cNvPr id="750" name="TextBox 749"/>
            <p:cNvSpPr txBox="1"/>
            <p:nvPr/>
          </p:nvSpPr>
          <p:spPr>
            <a:xfrm>
              <a:off x="8480443" y="3661831"/>
              <a:ext cx="313965" cy="22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51" name="TextBox 750"/>
            <p:cNvSpPr txBox="1"/>
            <p:nvPr/>
          </p:nvSpPr>
          <p:spPr>
            <a:xfrm>
              <a:off x="8254670" y="4009171"/>
              <a:ext cx="390541" cy="22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0..*</a:t>
              </a:r>
            </a:p>
          </p:txBody>
        </p:sp>
        <p:sp>
          <p:nvSpPr>
            <p:cNvPr id="752" name="Raute 389"/>
            <p:cNvSpPr/>
            <p:nvPr/>
          </p:nvSpPr>
          <p:spPr>
            <a:xfrm rot="16200000">
              <a:off x="6162670" y="2149642"/>
              <a:ext cx="91440" cy="182880"/>
            </a:xfrm>
            <a:prstGeom prst="diamond">
              <a:avLst/>
            </a:prstGeom>
            <a:solidFill>
              <a:srgbClr val="000000"/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000" b="0" i="0" u="none" strike="noStrike" kern="14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endParaRPr>
            </a:p>
          </p:txBody>
        </p:sp>
        <p:sp>
          <p:nvSpPr>
            <p:cNvPr id="753" name="TextBox 752"/>
            <p:cNvSpPr txBox="1"/>
            <p:nvPr/>
          </p:nvSpPr>
          <p:spPr>
            <a:xfrm>
              <a:off x="5965302" y="2866503"/>
              <a:ext cx="390541" cy="22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0..*</a:t>
              </a:r>
            </a:p>
          </p:txBody>
        </p:sp>
        <p:sp>
          <p:nvSpPr>
            <p:cNvPr id="754" name="TextBox 753"/>
            <p:cNvSpPr txBox="1"/>
            <p:nvPr/>
          </p:nvSpPr>
          <p:spPr>
            <a:xfrm>
              <a:off x="7900792" y="2253940"/>
              <a:ext cx="390541" cy="22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0..*</a:t>
              </a:r>
            </a:p>
          </p:txBody>
        </p:sp>
        <p:sp>
          <p:nvSpPr>
            <p:cNvPr id="755" name="TextBox 754"/>
            <p:cNvSpPr txBox="1"/>
            <p:nvPr/>
          </p:nvSpPr>
          <p:spPr>
            <a:xfrm>
              <a:off x="7896942" y="3505114"/>
              <a:ext cx="390541" cy="22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0..*</a:t>
              </a:r>
            </a:p>
          </p:txBody>
        </p:sp>
        <p:sp>
          <p:nvSpPr>
            <p:cNvPr id="756" name="TextBox 755"/>
            <p:cNvSpPr txBox="1"/>
            <p:nvPr/>
          </p:nvSpPr>
          <p:spPr>
            <a:xfrm>
              <a:off x="5861175" y="750758"/>
              <a:ext cx="428830" cy="277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has</a:t>
              </a:r>
            </a:p>
          </p:txBody>
        </p:sp>
        <p:sp>
          <p:nvSpPr>
            <p:cNvPr id="757" name="TextBox 756"/>
            <p:cNvSpPr txBox="1"/>
            <p:nvPr/>
          </p:nvSpPr>
          <p:spPr>
            <a:xfrm>
              <a:off x="7603145" y="1704916"/>
              <a:ext cx="428830" cy="277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has</a:t>
              </a:r>
            </a:p>
          </p:txBody>
        </p:sp>
        <p:sp>
          <p:nvSpPr>
            <p:cNvPr id="758" name="TextBox 757"/>
            <p:cNvSpPr txBox="1"/>
            <p:nvPr/>
          </p:nvSpPr>
          <p:spPr>
            <a:xfrm>
              <a:off x="6684824" y="1719313"/>
              <a:ext cx="428830" cy="277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has</a:t>
              </a:r>
            </a:p>
          </p:txBody>
        </p:sp>
        <p:sp>
          <p:nvSpPr>
            <p:cNvPr id="759" name="TextBox 758"/>
            <p:cNvSpPr txBox="1"/>
            <p:nvPr/>
          </p:nvSpPr>
          <p:spPr>
            <a:xfrm>
              <a:off x="8219242" y="1708085"/>
              <a:ext cx="749496" cy="277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belongs to</a:t>
              </a:r>
            </a:p>
          </p:txBody>
        </p:sp>
        <p:sp>
          <p:nvSpPr>
            <p:cNvPr id="760" name="Rechteck 327"/>
            <p:cNvSpPr/>
            <p:nvPr/>
          </p:nvSpPr>
          <p:spPr>
            <a:xfrm>
              <a:off x="6132780" y="4605034"/>
              <a:ext cx="923416" cy="326207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380" tIns="67190" rIns="134380" bIns="671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Category</a:t>
              </a:r>
            </a:p>
          </p:txBody>
        </p:sp>
        <p:sp>
          <p:nvSpPr>
            <p:cNvPr id="761" name="Rechteck 327"/>
            <p:cNvSpPr/>
            <p:nvPr/>
          </p:nvSpPr>
          <p:spPr>
            <a:xfrm>
              <a:off x="5917435" y="5239097"/>
              <a:ext cx="640690" cy="326207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380" tIns="67190" rIns="134380" bIns="671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Issue</a:t>
              </a:r>
            </a:p>
          </p:txBody>
        </p:sp>
        <p:sp>
          <p:nvSpPr>
            <p:cNvPr id="762" name="Rechteck 327"/>
            <p:cNvSpPr/>
            <p:nvPr/>
          </p:nvSpPr>
          <p:spPr>
            <a:xfrm>
              <a:off x="4445613" y="5240556"/>
              <a:ext cx="1381158" cy="326207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380" tIns="67190" rIns="134380" bIns="671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Change request</a:t>
              </a:r>
            </a:p>
          </p:txBody>
        </p:sp>
        <p:sp>
          <p:nvSpPr>
            <p:cNvPr id="763" name="Rechteck 327"/>
            <p:cNvSpPr/>
            <p:nvPr/>
          </p:nvSpPr>
          <p:spPr>
            <a:xfrm>
              <a:off x="6675455" y="5242833"/>
              <a:ext cx="696321" cy="326206"/>
            </a:xfrm>
            <a:prstGeom prst="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lIns="134380" tIns="67190" rIns="134380" bIns="671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Bug</a:t>
              </a:r>
            </a:p>
          </p:txBody>
        </p:sp>
        <p:cxnSp>
          <p:nvCxnSpPr>
            <p:cNvPr id="764" name="Elbow Connector 763"/>
            <p:cNvCxnSpPr/>
            <p:nvPr/>
          </p:nvCxnSpPr>
          <p:spPr>
            <a:xfrm rot="5400000" flipH="1" flipV="1">
              <a:off x="6876933" y="4047698"/>
              <a:ext cx="542555" cy="572118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triangle" w="lg" len="lg"/>
              <a:tailEnd type="none"/>
            </a:ln>
            <a:effectLst/>
          </p:spPr>
        </p:cxnSp>
        <p:sp>
          <p:nvSpPr>
            <p:cNvPr id="765" name="TextBox 764"/>
            <p:cNvSpPr txBox="1"/>
            <p:nvPr/>
          </p:nvSpPr>
          <p:spPr>
            <a:xfrm>
              <a:off x="5960374" y="4304185"/>
              <a:ext cx="749496" cy="277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belongs to</a:t>
              </a:r>
            </a:p>
          </p:txBody>
        </p:sp>
        <p:cxnSp>
          <p:nvCxnSpPr>
            <p:cNvPr id="766" name="Elbow Connector 765"/>
            <p:cNvCxnSpPr>
              <a:stCxn id="762" idx="0"/>
              <a:endCxn id="760" idx="2"/>
            </p:cNvCxnSpPr>
            <p:nvPr/>
          </p:nvCxnSpPr>
          <p:spPr>
            <a:xfrm rot="5400000" flipH="1" flipV="1">
              <a:off x="5710683" y="4356751"/>
              <a:ext cx="309315" cy="1458296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 w="lg" len="lg"/>
            </a:ln>
            <a:effectLst/>
          </p:spPr>
        </p:cxnSp>
        <p:cxnSp>
          <p:nvCxnSpPr>
            <p:cNvPr id="767" name="Elbow Connector 766"/>
            <p:cNvCxnSpPr>
              <a:stCxn id="761" idx="0"/>
              <a:endCxn id="760" idx="2"/>
            </p:cNvCxnSpPr>
            <p:nvPr/>
          </p:nvCxnSpPr>
          <p:spPr>
            <a:xfrm rot="5400000" flipH="1" flipV="1">
              <a:off x="6262206" y="4906815"/>
              <a:ext cx="307856" cy="356708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 w="lg" len="lg"/>
            </a:ln>
            <a:effectLst/>
          </p:spPr>
        </p:cxnSp>
        <p:cxnSp>
          <p:nvCxnSpPr>
            <p:cNvPr id="768" name="Elbow Connector 767"/>
            <p:cNvCxnSpPr>
              <a:stCxn id="763" idx="0"/>
              <a:endCxn id="760" idx="2"/>
            </p:cNvCxnSpPr>
            <p:nvPr/>
          </p:nvCxnSpPr>
          <p:spPr>
            <a:xfrm rot="16200000" flipV="1">
              <a:off x="6653256" y="4872473"/>
              <a:ext cx="311592" cy="429128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  <a:headEnd type="none" w="lg" len="lg"/>
            </a:ln>
            <a:effectLst/>
          </p:spPr>
        </p:cxnSp>
        <p:sp>
          <p:nvSpPr>
            <p:cNvPr id="769" name="Gleichschenkliges Dreieck 383"/>
            <p:cNvSpPr/>
            <p:nvPr/>
          </p:nvSpPr>
          <p:spPr>
            <a:xfrm>
              <a:off x="6528792" y="4929913"/>
              <a:ext cx="133360" cy="91440"/>
            </a:xfrm>
            <a:prstGeom prst="triangle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4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70" name="Group 769"/>
          <p:cNvGrpSpPr/>
          <p:nvPr/>
        </p:nvGrpSpPr>
        <p:grpSpPr>
          <a:xfrm>
            <a:off x="7041702" y="4947975"/>
            <a:ext cx="3658447" cy="1313340"/>
            <a:chOff x="86752" y="18362"/>
            <a:chExt cx="4462264" cy="1796135"/>
          </a:xfrm>
        </p:grpSpPr>
        <p:sp>
          <p:nvSpPr>
            <p:cNvPr id="771" name="Rectangle 770"/>
            <p:cNvSpPr/>
            <p:nvPr/>
          </p:nvSpPr>
          <p:spPr>
            <a:xfrm>
              <a:off x="2254472" y="781168"/>
              <a:ext cx="691459" cy="27519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Method</a:t>
              </a:r>
            </a:p>
          </p:txBody>
        </p:sp>
        <p:sp>
          <p:nvSpPr>
            <p:cNvPr id="772" name="Rectangle 771"/>
            <p:cNvSpPr/>
            <p:nvPr/>
          </p:nvSpPr>
          <p:spPr>
            <a:xfrm>
              <a:off x="2152293" y="1413916"/>
              <a:ext cx="899003" cy="400581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Method step</a:t>
              </a:r>
            </a:p>
          </p:txBody>
        </p:sp>
        <p:sp>
          <p:nvSpPr>
            <p:cNvPr id="773" name="Rectangle 772"/>
            <p:cNvSpPr/>
            <p:nvPr/>
          </p:nvSpPr>
          <p:spPr>
            <a:xfrm>
              <a:off x="510306" y="793840"/>
              <a:ext cx="691459" cy="27519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Artifact</a:t>
              </a:r>
            </a:p>
          </p:txBody>
        </p:sp>
        <p:sp>
          <p:nvSpPr>
            <p:cNvPr id="774" name="Rectangle 773"/>
            <p:cNvSpPr/>
            <p:nvPr/>
          </p:nvSpPr>
          <p:spPr>
            <a:xfrm>
              <a:off x="411478" y="1520623"/>
              <a:ext cx="889113" cy="27519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Template</a:t>
              </a:r>
            </a:p>
          </p:txBody>
        </p:sp>
        <p:sp>
          <p:nvSpPr>
            <p:cNvPr id="775" name="Rectangle 774"/>
            <p:cNvSpPr/>
            <p:nvPr/>
          </p:nvSpPr>
          <p:spPr>
            <a:xfrm>
              <a:off x="3503843" y="21336"/>
              <a:ext cx="726058" cy="27519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Standard</a:t>
              </a:r>
            </a:p>
          </p:txBody>
        </p:sp>
        <p:sp>
          <p:nvSpPr>
            <p:cNvPr id="776" name="Rectangle 775"/>
            <p:cNvSpPr/>
            <p:nvPr/>
          </p:nvSpPr>
          <p:spPr>
            <a:xfrm>
              <a:off x="3387301" y="1483559"/>
              <a:ext cx="704921" cy="27519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Expert</a:t>
              </a:r>
            </a:p>
          </p:txBody>
        </p:sp>
        <p:sp>
          <p:nvSpPr>
            <p:cNvPr id="777" name="Rectangle 776"/>
            <p:cNvSpPr/>
            <p:nvPr/>
          </p:nvSpPr>
          <p:spPr>
            <a:xfrm>
              <a:off x="3752605" y="786048"/>
              <a:ext cx="796411" cy="27519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Resource</a:t>
              </a:r>
            </a:p>
          </p:txBody>
        </p:sp>
        <p:sp>
          <p:nvSpPr>
            <p:cNvPr id="778" name="Rectangle 777"/>
            <p:cNvSpPr/>
            <p:nvPr/>
          </p:nvSpPr>
          <p:spPr>
            <a:xfrm>
              <a:off x="377906" y="25208"/>
              <a:ext cx="1011133" cy="358161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Architectural element</a:t>
              </a:r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2254470" y="18362"/>
              <a:ext cx="684613" cy="273288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/>
                  <a:cs typeface="Times New Roman" panose="02020603050405020304" pitchFamily="18" charset="0"/>
                </a:rPr>
                <a:t>Phase</a:t>
              </a:r>
            </a:p>
          </p:txBody>
        </p:sp>
        <p:cxnSp>
          <p:nvCxnSpPr>
            <p:cNvPr id="780" name="Straight Connector 779"/>
            <p:cNvCxnSpPr>
              <a:stCxn id="771" idx="0"/>
              <a:endCxn id="779" idx="2"/>
            </p:cNvCxnSpPr>
            <p:nvPr/>
          </p:nvCxnSpPr>
          <p:spPr>
            <a:xfrm flipH="1" flipV="1">
              <a:off x="2596778" y="291650"/>
              <a:ext cx="3424" cy="489518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781" name="TextBox 780"/>
            <p:cNvSpPr txBox="1"/>
            <p:nvPr/>
          </p:nvSpPr>
          <p:spPr>
            <a:xfrm>
              <a:off x="2559922" y="244817"/>
              <a:ext cx="265321" cy="311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82" name="TextBox 781"/>
            <p:cNvSpPr txBox="1"/>
            <p:nvPr/>
          </p:nvSpPr>
          <p:spPr>
            <a:xfrm>
              <a:off x="2556380" y="595781"/>
              <a:ext cx="265321" cy="311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783" name="TextBox 782"/>
            <p:cNvSpPr txBox="1"/>
            <p:nvPr/>
          </p:nvSpPr>
          <p:spPr>
            <a:xfrm>
              <a:off x="1847894" y="233462"/>
              <a:ext cx="853581" cy="311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belongs to</a:t>
              </a:r>
            </a:p>
          </p:txBody>
        </p:sp>
        <p:cxnSp>
          <p:nvCxnSpPr>
            <p:cNvPr id="784" name="Straight Connector 783"/>
            <p:cNvCxnSpPr>
              <a:stCxn id="773" idx="2"/>
              <a:endCxn id="774" idx="0"/>
            </p:cNvCxnSpPr>
            <p:nvPr/>
          </p:nvCxnSpPr>
          <p:spPr>
            <a:xfrm flipH="1">
              <a:off x="856035" y="1069036"/>
              <a:ext cx="1" cy="451587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785" name="TextBox 784"/>
            <p:cNvSpPr txBox="1"/>
            <p:nvPr/>
          </p:nvSpPr>
          <p:spPr>
            <a:xfrm>
              <a:off x="836117" y="1031195"/>
              <a:ext cx="265321" cy="311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86" name="TextBox 785"/>
            <p:cNvSpPr txBox="1"/>
            <p:nvPr/>
          </p:nvSpPr>
          <p:spPr>
            <a:xfrm>
              <a:off x="832480" y="1322962"/>
              <a:ext cx="265321" cy="311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787" name="TextBox 786"/>
            <p:cNvSpPr txBox="1"/>
            <p:nvPr/>
          </p:nvSpPr>
          <p:spPr>
            <a:xfrm>
              <a:off x="86752" y="1028464"/>
              <a:ext cx="855584" cy="311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belongs to</a:t>
              </a:r>
            </a:p>
          </p:txBody>
        </p:sp>
        <p:cxnSp>
          <p:nvCxnSpPr>
            <p:cNvPr id="788" name="Straight Connector 787"/>
            <p:cNvCxnSpPr>
              <a:stCxn id="772" idx="0"/>
              <a:endCxn id="771" idx="2"/>
            </p:cNvCxnSpPr>
            <p:nvPr/>
          </p:nvCxnSpPr>
          <p:spPr>
            <a:xfrm flipH="1" flipV="1">
              <a:off x="2600202" y="1056364"/>
              <a:ext cx="1593" cy="357552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789" name="TextBox 788"/>
            <p:cNvSpPr txBox="1"/>
            <p:nvPr/>
          </p:nvSpPr>
          <p:spPr>
            <a:xfrm>
              <a:off x="2542749" y="994069"/>
              <a:ext cx="265321" cy="311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90" name="TextBox 789"/>
            <p:cNvSpPr txBox="1"/>
            <p:nvPr/>
          </p:nvSpPr>
          <p:spPr>
            <a:xfrm>
              <a:off x="2545380" y="1225085"/>
              <a:ext cx="265321" cy="311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791" name="TextBox 790"/>
            <p:cNvSpPr txBox="1"/>
            <p:nvPr/>
          </p:nvSpPr>
          <p:spPr>
            <a:xfrm>
              <a:off x="1671499" y="1180244"/>
              <a:ext cx="994206" cy="311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comprises of</a:t>
              </a:r>
            </a:p>
          </p:txBody>
        </p:sp>
        <p:cxnSp>
          <p:nvCxnSpPr>
            <p:cNvPr id="792" name="Straight Connector 791"/>
            <p:cNvCxnSpPr>
              <a:stCxn id="771" idx="3"/>
              <a:endCxn id="777" idx="1"/>
            </p:cNvCxnSpPr>
            <p:nvPr/>
          </p:nvCxnSpPr>
          <p:spPr>
            <a:xfrm>
              <a:off x="2945931" y="918766"/>
              <a:ext cx="806674" cy="4881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793" name="TextBox 792"/>
            <p:cNvSpPr txBox="1"/>
            <p:nvPr/>
          </p:nvSpPr>
          <p:spPr>
            <a:xfrm>
              <a:off x="2884747" y="860996"/>
              <a:ext cx="265321" cy="311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794" name="TextBox 793"/>
            <p:cNvSpPr txBox="1"/>
            <p:nvPr/>
          </p:nvSpPr>
          <p:spPr>
            <a:xfrm>
              <a:off x="3531737" y="864250"/>
              <a:ext cx="265321" cy="311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795" name="TextBox 794"/>
            <p:cNvSpPr txBox="1"/>
            <p:nvPr/>
          </p:nvSpPr>
          <p:spPr>
            <a:xfrm>
              <a:off x="3124430" y="679192"/>
              <a:ext cx="683172" cy="311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requires</a:t>
              </a:r>
            </a:p>
          </p:txBody>
        </p:sp>
        <p:cxnSp>
          <p:nvCxnSpPr>
            <p:cNvPr id="796" name="Straight Connector 795"/>
            <p:cNvCxnSpPr>
              <a:stCxn id="773" idx="3"/>
              <a:endCxn id="771" idx="1"/>
            </p:cNvCxnSpPr>
            <p:nvPr/>
          </p:nvCxnSpPr>
          <p:spPr>
            <a:xfrm flipV="1">
              <a:off x="1201765" y="918764"/>
              <a:ext cx="1052706" cy="12673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797" name="TextBox 796"/>
            <p:cNvSpPr txBox="1"/>
            <p:nvPr/>
          </p:nvSpPr>
          <p:spPr>
            <a:xfrm>
              <a:off x="1149241" y="895584"/>
              <a:ext cx="265321" cy="311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798" name="TextBox 797"/>
            <p:cNvSpPr txBox="1"/>
            <p:nvPr/>
          </p:nvSpPr>
          <p:spPr>
            <a:xfrm>
              <a:off x="2054288" y="860937"/>
              <a:ext cx="265321" cy="311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99" name="TextBox 798"/>
            <p:cNvSpPr txBox="1"/>
            <p:nvPr/>
          </p:nvSpPr>
          <p:spPr>
            <a:xfrm>
              <a:off x="1146511" y="693617"/>
              <a:ext cx="755884" cy="311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results in</a:t>
              </a:r>
            </a:p>
          </p:txBody>
        </p:sp>
        <p:cxnSp>
          <p:nvCxnSpPr>
            <p:cNvPr id="800" name="Elbow Connector 799"/>
            <p:cNvCxnSpPr>
              <a:endCxn id="776" idx="0"/>
            </p:cNvCxnSpPr>
            <p:nvPr/>
          </p:nvCxnSpPr>
          <p:spPr>
            <a:xfrm>
              <a:off x="2858724" y="1201479"/>
              <a:ext cx="881038" cy="282080"/>
            </a:xfrm>
            <a:prstGeom prst="bentConnector2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801" name="TextBox 800"/>
            <p:cNvSpPr txBox="1"/>
            <p:nvPr/>
          </p:nvSpPr>
          <p:spPr>
            <a:xfrm>
              <a:off x="3737506" y="1281943"/>
              <a:ext cx="265321" cy="311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802" name="TextBox 801"/>
            <p:cNvSpPr txBox="1"/>
            <p:nvPr/>
          </p:nvSpPr>
          <p:spPr>
            <a:xfrm>
              <a:off x="3354931" y="1240006"/>
              <a:ext cx="403035" cy="311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has</a:t>
              </a:r>
            </a:p>
          </p:txBody>
        </p:sp>
        <p:cxnSp>
          <p:nvCxnSpPr>
            <p:cNvPr id="803" name="Elbow Connector 802"/>
            <p:cNvCxnSpPr>
              <a:stCxn id="775" idx="2"/>
              <a:endCxn id="771" idx="0"/>
            </p:cNvCxnSpPr>
            <p:nvPr/>
          </p:nvCxnSpPr>
          <p:spPr>
            <a:xfrm rot="5400000">
              <a:off x="2991219" y="-94487"/>
              <a:ext cx="484635" cy="1266671"/>
            </a:xfrm>
            <a:prstGeom prst="bentConnector3">
              <a:avLst>
                <a:gd name="adj1" fmla="val 58844"/>
              </a:avLst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804" name="TextBox 803"/>
            <p:cNvSpPr txBox="1"/>
            <p:nvPr/>
          </p:nvSpPr>
          <p:spPr>
            <a:xfrm>
              <a:off x="3863044" y="272302"/>
              <a:ext cx="265321" cy="311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805" name="TextBox 804"/>
            <p:cNvSpPr txBox="1"/>
            <p:nvPr/>
          </p:nvSpPr>
          <p:spPr>
            <a:xfrm>
              <a:off x="3002619" y="228243"/>
              <a:ext cx="899962" cy="311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confirms to</a:t>
              </a:r>
            </a:p>
          </p:txBody>
        </p:sp>
        <p:cxnSp>
          <p:nvCxnSpPr>
            <p:cNvPr id="806" name="Elbow Connector 805"/>
            <p:cNvCxnSpPr>
              <a:stCxn id="778" idx="2"/>
              <a:endCxn id="771" idx="0"/>
            </p:cNvCxnSpPr>
            <p:nvPr/>
          </p:nvCxnSpPr>
          <p:spPr>
            <a:xfrm rot="16200000" flipH="1">
              <a:off x="1542938" y="-276097"/>
              <a:ext cx="397799" cy="1716728"/>
            </a:xfrm>
            <a:prstGeom prst="bentConnector3">
              <a:avLst>
                <a:gd name="adj1" fmla="val 50000"/>
              </a:avLst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807" name="TextBox 806"/>
            <p:cNvSpPr txBox="1"/>
            <p:nvPr/>
          </p:nvSpPr>
          <p:spPr>
            <a:xfrm>
              <a:off x="881434" y="358205"/>
              <a:ext cx="265321" cy="311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808" name="TextBox 807"/>
            <p:cNvSpPr txBox="1"/>
            <p:nvPr/>
          </p:nvSpPr>
          <p:spPr>
            <a:xfrm>
              <a:off x="474735" y="318782"/>
              <a:ext cx="478768" cy="311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uses</a:t>
              </a:r>
            </a:p>
          </p:txBody>
        </p:sp>
        <p:cxnSp>
          <p:nvCxnSpPr>
            <p:cNvPr id="809" name="Straight Connector 808"/>
            <p:cNvCxnSpPr/>
            <p:nvPr/>
          </p:nvCxnSpPr>
          <p:spPr>
            <a:xfrm flipH="1" flipV="1">
              <a:off x="2862757" y="1060234"/>
              <a:ext cx="2765" cy="142828"/>
            </a:xfrm>
            <a:prstGeom prst="line">
              <a:avLst/>
            </a:prstGeom>
            <a:noFill/>
            <a:ln w="952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810" name="TextBox 809"/>
            <p:cNvSpPr txBox="1"/>
            <p:nvPr/>
          </p:nvSpPr>
          <p:spPr>
            <a:xfrm>
              <a:off x="2817746" y="1019631"/>
              <a:ext cx="265321" cy="311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4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itchFamily="34" charset="-128"/>
                  <a:cs typeface="Times New Roman" panose="02020603050405020304" pitchFamily="18" charset="0"/>
                </a:rPr>
                <a:t>*</a:t>
              </a:r>
            </a:p>
          </p:txBody>
        </p:sp>
      </p:grpSp>
      <p:sp>
        <p:nvSpPr>
          <p:cNvPr id="811" name="Rectangle 45"/>
          <p:cNvSpPr/>
          <p:nvPr/>
        </p:nvSpPr>
        <p:spPr>
          <a:xfrm>
            <a:off x="8504522" y="1531116"/>
            <a:ext cx="2195627" cy="256533"/>
          </a:xfrm>
          <a:prstGeom prst="rect">
            <a:avLst/>
          </a:prstGeom>
          <a:solidFill>
            <a:srgbClr val="647D2D">
              <a:lumMod val="40000"/>
              <a:lumOff val="60000"/>
            </a:srgbClr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Siemens Sans"/>
                <a:ea typeface="ＭＳ Ｐゴシック"/>
                <a:cs typeface="Times New Roman" panose="02020603050405020304" pitchFamily="18" charset="0"/>
              </a:rPr>
              <a:t>Dynamic knowledge model</a:t>
            </a:r>
          </a:p>
        </p:txBody>
      </p:sp>
      <p:sp>
        <p:nvSpPr>
          <p:cNvPr id="812" name="Flowchart: Magnetic Disk 47"/>
          <p:cNvSpPr/>
          <p:nvPr/>
        </p:nvSpPr>
        <p:spPr>
          <a:xfrm>
            <a:off x="8882864" y="2006616"/>
            <a:ext cx="1421976" cy="626804"/>
          </a:xfrm>
          <a:prstGeom prst="flowChartMagneticDisk">
            <a:avLst/>
          </a:prstGeom>
          <a:solidFill>
            <a:srgbClr val="647D2D">
              <a:lumMod val="20000"/>
              <a:lumOff val="80000"/>
            </a:srgbClr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emens Sans"/>
                <a:ea typeface="ＭＳ Ｐゴシック"/>
                <a:cs typeface="Times New Roman" panose="02020603050405020304" pitchFamily="18" charset="0"/>
              </a:rPr>
              <a:t>Dynamic knowledge base</a:t>
            </a:r>
          </a:p>
        </p:txBody>
      </p:sp>
      <p:cxnSp>
        <p:nvCxnSpPr>
          <p:cNvPr id="813" name="Straight Arrow Connector 49"/>
          <p:cNvCxnSpPr>
            <a:stCxn id="812" idx="1"/>
            <a:endCxn id="811" idx="2"/>
          </p:cNvCxnSpPr>
          <p:nvPr/>
        </p:nvCxnSpPr>
        <p:spPr>
          <a:xfrm flipV="1">
            <a:off x="9593852" y="1787649"/>
            <a:ext cx="8484" cy="218967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814" name="Rectangle 44"/>
          <p:cNvSpPr/>
          <p:nvPr/>
        </p:nvSpPr>
        <p:spPr>
          <a:xfrm>
            <a:off x="4236721" y="5183432"/>
            <a:ext cx="2195627" cy="265635"/>
          </a:xfrm>
          <a:prstGeom prst="rect">
            <a:avLst/>
          </a:prstGeom>
          <a:solidFill>
            <a:srgbClr val="647D2D">
              <a:lumMod val="40000"/>
              <a:lumOff val="60000"/>
            </a:srgbClr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Siemens Sans"/>
                <a:ea typeface="ＭＳ Ｐゴシック"/>
                <a:cs typeface="Times New Roman" panose="02020603050405020304" pitchFamily="18" charset="0"/>
              </a:rPr>
              <a:t>Static knowledge model</a:t>
            </a:r>
          </a:p>
        </p:txBody>
      </p:sp>
      <p:sp>
        <p:nvSpPr>
          <p:cNvPr id="815" name="Flowchart: Magnetic Disk 46"/>
          <p:cNvSpPr/>
          <p:nvPr/>
        </p:nvSpPr>
        <p:spPr>
          <a:xfrm>
            <a:off x="4435901" y="5642286"/>
            <a:ext cx="1804039" cy="605371"/>
          </a:xfrm>
          <a:prstGeom prst="flowChartMagneticDisk">
            <a:avLst/>
          </a:prstGeom>
          <a:solidFill>
            <a:srgbClr val="647D2D">
              <a:lumMod val="20000"/>
              <a:lumOff val="80000"/>
            </a:srgbClr>
          </a:solidFill>
          <a:ln w="3175" cap="flat" cmpd="sng" algn="ctr">
            <a:solidFill>
              <a:srgbClr val="000000"/>
            </a:solidFill>
            <a:prstDash val="solid"/>
          </a:ln>
          <a:effectLst/>
        </p:spPr>
        <p:txBody>
          <a:bodyPr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emens Sans"/>
                <a:ea typeface="ＭＳ Ｐゴシック"/>
                <a:cs typeface="Times New Roman" panose="02020603050405020304" pitchFamily="18" charset="0"/>
              </a:rPr>
              <a:t>Static knowledge base</a:t>
            </a:r>
          </a:p>
        </p:txBody>
      </p:sp>
      <p:cxnSp>
        <p:nvCxnSpPr>
          <p:cNvPr id="816" name="Straight Arrow Connector 48"/>
          <p:cNvCxnSpPr>
            <a:stCxn id="815" idx="1"/>
            <a:endCxn id="814" idx="2"/>
          </p:cNvCxnSpPr>
          <p:nvPr/>
        </p:nvCxnSpPr>
        <p:spPr>
          <a:xfrm flipH="1" flipV="1">
            <a:off x="5334535" y="5449067"/>
            <a:ext cx="3386" cy="193219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0830469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should be involved in making a design decision?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361D-E562-4E4B-A520-3E65A563C56B}" type="slidenum">
              <a:rPr lang="en-US" noProof="0" smtClean="0"/>
              <a:pPr/>
              <a:t>17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Manoj – ECSA 2017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32903" y="1421286"/>
            <a:ext cx="11401897" cy="4965070"/>
            <a:chOff x="0" y="2402916"/>
            <a:chExt cx="9144000" cy="4132371"/>
          </a:xfrm>
        </p:grpSpPr>
        <p:sp>
          <p:nvSpPr>
            <p:cNvPr id="7" name="Rectangle 6"/>
            <p:cNvSpPr/>
            <p:nvPr/>
          </p:nvSpPr>
          <p:spPr>
            <a:xfrm>
              <a:off x="368818" y="2964934"/>
              <a:ext cx="1476424" cy="420263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1400" dirty="0"/>
                <a:t>Issue management system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254427" y="3624990"/>
              <a:ext cx="1376314" cy="640846"/>
            </a:xfrm>
            <a:prstGeom prst="round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2000" dirty="0"/>
                <a:t>Decision detector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162213" y="3290690"/>
              <a:ext cx="1453813" cy="972756"/>
              <a:chOff x="2729211" y="2998046"/>
              <a:chExt cx="1453813" cy="972756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2792568" y="2998046"/>
                <a:ext cx="1390456" cy="944696"/>
              </a:xfrm>
              <a:prstGeom prst="round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r>
                  <a:rPr lang="en-US" sz="1600" dirty="0"/>
                  <a:t>AMELIE</a:t>
                </a:r>
              </a:p>
            </p:txBody>
          </p:sp>
          <p:grpSp>
            <p:nvGrpSpPr>
              <p:cNvPr id="32" name="Group 31"/>
              <p:cNvGrpSpPr/>
              <p:nvPr/>
            </p:nvGrpSpPr>
            <p:grpSpPr>
              <a:xfrm>
                <a:off x="2729211" y="3351432"/>
                <a:ext cx="1453813" cy="619370"/>
                <a:chOff x="3080482" y="4534440"/>
                <a:chExt cx="1453813" cy="619370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3143839" y="4545341"/>
                  <a:ext cx="1390454" cy="580409"/>
                </a:xfrm>
                <a:prstGeom prst="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endParaRPr lang="en-US" sz="1050" dirty="0"/>
                </a:p>
              </p:txBody>
            </p: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3341802" y="4547514"/>
                  <a:ext cx="0" cy="5858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4042842" y="4547514"/>
                  <a:ext cx="0" cy="585826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flipH="1">
                  <a:off x="3143839" y="4681220"/>
                  <a:ext cx="1390456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>
                  <a:stCxn id="10" idx="1"/>
                  <a:endCxn id="10" idx="3"/>
                </p:cNvCxnSpPr>
                <p:nvPr/>
              </p:nvCxnSpPr>
              <p:spPr>
                <a:xfrm>
                  <a:off x="3143839" y="4835546"/>
                  <a:ext cx="1390454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TextBox 23"/>
                <p:cNvSpPr txBox="1"/>
                <p:nvPr/>
              </p:nvSpPr>
              <p:spPr>
                <a:xfrm>
                  <a:off x="4057557" y="4534440"/>
                  <a:ext cx="408809" cy="1460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14000"/>
                    </a:lnSpc>
                  </a:pPr>
                  <a:r>
                    <a:rPr lang="en-US" sz="1000" dirty="0">
                      <a:latin typeface="+mn-lt"/>
                    </a:rPr>
                    <a:t>assignee</a:t>
                  </a:r>
                </a:p>
              </p:txBody>
            </p:sp>
            <p:cxnSp>
              <p:nvCxnSpPr>
                <p:cNvPr id="28" name="Straight Connector 27"/>
                <p:cNvCxnSpPr/>
                <p:nvPr/>
              </p:nvCxnSpPr>
              <p:spPr>
                <a:xfrm>
                  <a:off x="3143839" y="4977786"/>
                  <a:ext cx="1390454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/>
                <p:cNvSpPr txBox="1"/>
                <p:nvPr/>
              </p:nvSpPr>
              <p:spPr>
                <a:xfrm>
                  <a:off x="3172815" y="4680013"/>
                  <a:ext cx="131127" cy="1460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lnSpc>
                      <a:spcPct val="114000"/>
                    </a:lnSpc>
                  </a:pPr>
                  <a:r>
                    <a:rPr lang="en-US" sz="1000" dirty="0"/>
                    <a:t>D1</a:t>
                  </a: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3080482" y="4930951"/>
                  <a:ext cx="279224" cy="2228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14000"/>
                    </a:lnSpc>
                  </a:pPr>
                  <a:r>
                    <a:rPr lang="en-US" sz="1000" dirty="0"/>
                    <a:t>D3</a:t>
                  </a: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3080482" y="4800311"/>
                  <a:ext cx="279224" cy="2228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14000"/>
                    </a:lnSpc>
                  </a:pPr>
                  <a:r>
                    <a:rPr lang="en-US" sz="1000" dirty="0"/>
                    <a:t>D2</a:t>
                  </a:r>
                </a:p>
              </p:txBody>
            </p:sp>
          </p:grpSp>
          <p:sp>
            <p:nvSpPr>
              <p:cNvPr id="33" name="Rectangle 32"/>
              <p:cNvSpPr/>
              <p:nvPr/>
            </p:nvSpPr>
            <p:spPr>
              <a:xfrm>
                <a:off x="3741236" y="3473017"/>
                <a:ext cx="272797" cy="222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1000" dirty="0"/>
                  <a:t>A1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741404" y="3617489"/>
                <a:ext cx="272797" cy="222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1000" dirty="0"/>
                  <a:t>A2</a:t>
                </a: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741236" y="3746827"/>
                <a:ext cx="272797" cy="222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1000" dirty="0"/>
                  <a:t>A3</a:t>
                </a:r>
              </a:p>
            </p:txBody>
          </p:sp>
        </p:grpSp>
        <p:pic>
          <p:nvPicPr>
            <p:cNvPr id="1026" name="Picture 2" descr="Image result for dbpedia ontology ico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631" y="2754906"/>
              <a:ext cx="616328" cy="379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social media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3237" y="2606117"/>
              <a:ext cx="794899" cy="272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Rounded Rectangle 62"/>
            <p:cNvSpPr/>
            <p:nvPr/>
          </p:nvSpPr>
          <p:spPr>
            <a:xfrm>
              <a:off x="5200094" y="3481614"/>
              <a:ext cx="1376338" cy="761362"/>
            </a:xfrm>
            <a:prstGeom prst="round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dirty="0"/>
                <a:t>Architecture elements annotator</a:t>
              </a:r>
            </a:p>
          </p:txBody>
        </p:sp>
        <p:cxnSp>
          <p:nvCxnSpPr>
            <p:cNvPr id="62" name="Elbow Connector 61"/>
            <p:cNvCxnSpPr>
              <a:stCxn id="7" idx="2"/>
              <a:endCxn id="8" idx="1"/>
            </p:cNvCxnSpPr>
            <p:nvPr/>
          </p:nvCxnSpPr>
          <p:spPr>
            <a:xfrm rot="16200000" flipH="1">
              <a:off x="900620" y="3591606"/>
              <a:ext cx="560216" cy="147397"/>
            </a:xfrm>
            <a:prstGeom prst="bentConnector2">
              <a:avLst/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8" idx="3"/>
              <a:endCxn id="10" idx="1"/>
            </p:cNvCxnSpPr>
            <p:nvPr/>
          </p:nvCxnSpPr>
          <p:spPr>
            <a:xfrm flipV="1">
              <a:off x="2630741" y="3945182"/>
              <a:ext cx="594829" cy="231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4620266" y="3942628"/>
              <a:ext cx="575583" cy="255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63" idx="0"/>
              <a:endCxn id="1026" idx="2"/>
            </p:cNvCxnSpPr>
            <p:nvPr/>
          </p:nvCxnSpPr>
          <p:spPr>
            <a:xfrm flipV="1">
              <a:off x="5888263" y="3134564"/>
              <a:ext cx="532" cy="34705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5904393" y="3173095"/>
              <a:ext cx="215974" cy="1460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000" dirty="0">
                  <a:latin typeface="+mn-lt"/>
                </a:rPr>
                <a:t>uses</a:t>
              </a:r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flipV="1">
              <a:off x="6583422" y="3932079"/>
              <a:ext cx="563286" cy="1704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39" idx="0"/>
              <a:endCxn id="1028" idx="2"/>
            </p:cNvCxnSpPr>
            <p:nvPr/>
          </p:nvCxnSpPr>
          <p:spPr>
            <a:xfrm flipV="1">
              <a:off x="7856528" y="2878370"/>
              <a:ext cx="4159" cy="412320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7884317" y="2946262"/>
              <a:ext cx="889610" cy="2920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000" dirty="0">
                  <a:latin typeface="+mn-lt"/>
                </a:rPr>
                <a:t>uses </a:t>
              </a:r>
            </a:p>
            <a:p>
              <a:pPr>
                <a:lnSpc>
                  <a:spcPct val="114000"/>
                </a:lnSpc>
              </a:pPr>
              <a:r>
                <a:rPr lang="en-US" sz="1000" dirty="0">
                  <a:latin typeface="+mn-lt"/>
                </a:rPr>
                <a:t>(cold-start problem)</a:t>
              </a:r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0" y="4540794"/>
              <a:ext cx="9144000" cy="1143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0" y="2402916"/>
              <a:ext cx="1675140" cy="26283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dirty="0"/>
                <a:t>Preparation phase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0" y="6272457"/>
              <a:ext cx="1675140" cy="26283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dirty="0"/>
                <a:t>Application phase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68819" y="4759388"/>
              <a:ext cx="1230198" cy="424206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2000" dirty="0"/>
                <a:t>Issue </a:t>
              </a:r>
              <a:r>
                <a:rPr lang="en-US" sz="2000" i="1" dirty="0"/>
                <a:t>n</a:t>
              </a:r>
            </a:p>
          </p:txBody>
        </p:sp>
        <p:cxnSp>
          <p:nvCxnSpPr>
            <p:cNvPr id="101" name="Elbow Connector 100"/>
            <p:cNvCxnSpPr>
              <a:stCxn id="103" idx="3"/>
            </p:cNvCxnSpPr>
            <p:nvPr/>
          </p:nvCxnSpPr>
          <p:spPr>
            <a:xfrm flipV="1">
              <a:off x="1599017" y="4271704"/>
              <a:ext cx="120241" cy="699787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6" name="Rectangle 105"/>
            <p:cNvSpPr/>
            <p:nvPr/>
          </p:nvSpPr>
          <p:spPr>
            <a:xfrm>
              <a:off x="3138192" y="4761002"/>
              <a:ext cx="1287501" cy="422591"/>
            </a:xfrm>
            <a:prstGeom prst="rect">
              <a:avLst/>
            </a:prstGeom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2000" dirty="0"/>
                <a:t>Decision </a:t>
              </a:r>
              <a:r>
                <a:rPr lang="en-US" sz="2000" i="1" dirty="0"/>
                <a:t>n</a:t>
              </a:r>
            </a:p>
          </p:txBody>
        </p:sp>
        <p:cxnSp>
          <p:nvCxnSpPr>
            <p:cNvPr id="105" name="Elbow Connector 104"/>
            <p:cNvCxnSpPr>
              <a:stCxn id="8" idx="2"/>
              <a:endCxn id="106" idx="1"/>
            </p:cNvCxnSpPr>
            <p:nvPr/>
          </p:nvCxnSpPr>
          <p:spPr>
            <a:xfrm rot="16200000" flipH="1">
              <a:off x="2187157" y="4021263"/>
              <a:ext cx="706462" cy="1195608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8" name="Elbow Connector 117"/>
            <p:cNvCxnSpPr/>
            <p:nvPr/>
          </p:nvCxnSpPr>
          <p:spPr>
            <a:xfrm flipV="1">
              <a:off x="4432284" y="4242976"/>
              <a:ext cx="954138" cy="729322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030" name="Group 1029"/>
            <p:cNvGrpSpPr/>
            <p:nvPr/>
          </p:nvGrpSpPr>
          <p:grpSpPr>
            <a:xfrm>
              <a:off x="5938229" y="4751620"/>
              <a:ext cx="1285864" cy="402914"/>
              <a:chOff x="5132066" y="4534401"/>
              <a:chExt cx="1285864" cy="402914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5205685" y="4561409"/>
                <a:ext cx="1212245" cy="375905"/>
              </a:xfrm>
              <a:prstGeom prst="rect">
                <a:avLst/>
              </a:prstGeom>
              <a:ln w="31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en-US" sz="2000" dirty="0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5132066" y="4536111"/>
                <a:ext cx="279224" cy="204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/>
                  <a:t>C1</a:t>
                </a:r>
              </a:p>
            </p:txBody>
          </p:sp>
          <p:cxnSp>
            <p:nvCxnSpPr>
              <p:cNvPr id="127" name="Straight Connector 126"/>
              <p:cNvCxnSpPr/>
              <p:nvPr/>
            </p:nvCxnSpPr>
            <p:spPr>
              <a:xfrm>
                <a:off x="5438459" y="4561410"/>
                <a:ext cx="3950" cy="375905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>
                <a:off x="5661330" y="4561409"/>
                <a:ext cx="3696" cy="375905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5912169" y="4561410"/>
                <a:ext cx="0" cy="36940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Rectangle 129"/>
              <p:cNvSpPr/>
              <p:nvPr/>
            </p:nvSpPr>
            <p:spPr>
              <a:xfrm>
                <a:off x="5388179" y="4534401"/>
                <a:ext cx="279224" cy="204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/>
                  <a:t>C2</a:t>
                </a: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5635279" y="4534401"/>
                <a:ext cx="279224" cy="204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/>
                  <a:t>C3</a:t>
                </a: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5857390" y="4554905"/>
                <a:ext cx="533766" cy="333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/>
                  <a:t>concept </a:t>
                </a:r>
              </a:p>
              <a:p>
                <a:r>
                  <a:rPr lang="en-US" sz="1000" dirty="0"/>
                  <a:t>vector</a:t>
                </a:r>
              </a:p>
            </p:txBody>
          </p:sp>
          <p:cxnSp>
            <p:nvCxnSpPr>
              <p:cNvPr id="134" name="Straight Connector 133"/>
              <p:cNvCxnSpPr>
                <a:stCxn id="119" idx="1"/>
              </p:cNvCxnSpPr>
              <p:nvPr/>
            </p:nvCxnSpPr>
            <p:spPr>
              <a:xfrm>
                <a:off x="5205685" y="4749362"/>
                <a:ext cx="704617" cy="491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Rectangle 141"/>
              <p:cNvSpPr/>
              <p:nvPr/>
            </p:nvSpPr>
            <p:spPr>
              <a:xfrm>
                <a:off x="5165435" y="4729691"/>
                <a:ext cx="204662" cy="204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/>
                  <a:t>2</a:t>
                </a: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5680381" y="4720414"/>
                <a:ext cx="204662" cy="204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/>
                  <a:t>1</a:t>
                </a:r>
              </a:p>
            </p:txBody>
          </p:sp>
        </p:grpSp>
        <p:sp>
          <p:nvSpPr>
            <p:cNvPr id="151" name="Rounded Rectangle 150"/>
            <p:cNvSpPr/>
            <p:nvPr/>
          </p:nvSpPr>
          <p:spPr>
            <a:xfrm>
              <a:off x="6433553" y="5703638"/>
              <a:ext cx="1872297" cy="676966"/>
            </a:xfrm>
            <a:prstGeom prst="round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sz="2000" dirty="0"/>
                <a:t>Recommender</a:t>
              </a:r>
            </a:p>
            <a:p>
              <a:pPr algn="ctr">
                <a:lnSpc>
                  <a:spcPct val="114000"/>
                </a:lnSpc>
              </a:pPr>
              <a:r>
                <a:rPr lang="en-US" sz="1200" dirty="0"/>
                <a:t>Matching and prioritizing</a:t>
              </a:r>
            </a:p>
          </p:txBody>
        </p:sp>
        <p:cxnSp>
          <p:nvCxnSpPr>
            <p:cNvPr id="152" name="Straight Arrow Connector 151"/>
            <p:cNvCxnSpPr>
              <a:stCxn id="44" idx="2"/>
            </p:cNvCxnSpPr>
            <p:nvPr/>
          </p:nvCxnSpPr>
          <p:spPr>
            <a:xfrm>
              <a:off x="7856527" y="4217422"/>
              <a:ext cx="6322" cy="148621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5" name="Straight Arrow Connector 154"/>
            <p:cNvCxnSpPr>
              <a:stCxn id="132" idx="2"/>
            </p:cNvCxnSpPr>
            <p:nvPr/>
          </p:nvCxnSpPr>
          <p:spPr>
            <a:xfrm flipH="1">
              <a:off x="6973894" y="5141456"/>
              <a:ext cx="1" cy="56636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042" name="Group 1041"/>
            <p:cNvGrpSpPr/>
            <p:nvPr/>
          </p:nvGrpSpPr>
          <p:grpSpPr>
            <a:xfrm>
              <a:off x="5327514" y="5602406"/>
              <a:ext cx="310617" cy="908171"/>
              <a:chOff x="5052652" y="4971961"/>
              <a:chExt cx="310617" cy="908171"/>
            </a:xfrm>
          </p:grpSpPr>
          <p:sp>
            <p:nvSpPr>
              <p:cNvPr id="168" name="Ellipse 130"/>
              <p:cNvSpPr/>
              <p:nvPr/>
            </p:nvSpPr>
            <p:spPr bwMode="auto">
              <a:xfrm>
                <a:off x="5146859" y="4971961"/>
                <a:ext cx="152883" cy="143971"/>
              </a:xfrm>
              <a:prstGeom prst="ellipse">
                <a:avLst/>
              </a:prstGeom>
              <a:solidFill>
                <a:schemeClr val="accent6"/>
              </a:solidFill>
              <a:ln w="10795" cap="flat" cmpd="sng" algn="ctr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9" name="Kreis 8"/>
              <p:cNvSpPr/>
              <p:nvPr/>
            </p:nvSpPr>
            <p:spPr bwMode="auto">
              <a:xfrm>
                <a:off x="5083332" y="5115932"/>
                <a:ext cx="279937" cy="138973"/>
              </a:xfrm>
              <a:custGeom>
                <a:avLst/>
                <a:gdLst/>
                <a:ahLst/>
                <a:cxnLst/>
                <a:rect l="l" t="t" r="r" b="b"/>
                <a:pathLst>
                  <a:path w="659253" h="347501">
                    <a:moveTo>
                      <a:pt x="194601" y="0"/>
                    </a:moveTo>
                    <a:cubicBezTo>
                      <a:pt x="232765" y="32538"/>
                      <a:pt x="282424" y="51587"/>
                      <a:pt x="336545" y="51587"/>
                    </a:cubicBezTo>
                    <a:cubicBezTo>
                      <a:pt x="388019" y="51587"/>
                      <a:pt x="435456" y="34356"/>
                      <a:pt x="472828" y="4657"/>
                    </a:cubicBezTo>
                    <a:cubicBezTo>
                      <a:pt x="583315" y="65446"/>
                      <a:pt x="659017" y="195929"/>
                      <a:pt x="659253" y="346805"/>
                    </a:cubicBezTo>
                    <a:lnTo>
                      <a:pt x="329603" y="347501"/>
                    </a:lnTo>
                    <a:lnTo>
                      <a:pt x="0" y="340954"/>
                    </a:lnTo>
                    <a:cubicBezTo>
                      <a:pt x="2256" y="188331"/>
                      <a:pt x="81449" y="58036"/>
                      <a:pt x="1946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795" cap="flat" cmpd="sng" algn="ctr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0" name="Ellipse 132"/>
              <p:cNvSpPr/>
              <p:nvPr/>
            </p:nvSpPr>
            <p:spPr bwMode="auto">
              <a:xfrm>
                <a:off x="5146859" y="5412358"/>
                <a:ext cx="152883" cy="143971"/>
              </a:xfrm>
              <a:prstGeom prst="ellipse">
                <a:avLst/>
              </a:prstGeom>
              <a:solidFill>
                <a:schemeClr val="accent6"/>
              </a:solidFill>
              <a:ln w="10795" cap="flat" cmpd="sng" algn="ctr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1" name="Kreis 8"/>
              <p:cNvSpPr/>
              <p:nvPr/>
            </p:nvSpPr>
            <p:spPr bwMode="auto">
              <a:xfrm>
                <a:off x="5083332" y="5556329"/>
                <a:ext cx="279937" cy="138973"/>
              </a:xfrm>
              <a:custGeom>
                <a:avLst/>
                <a:gdLst/>
                <a:ahLst/>
                <a:cxnLst/>
                <a:rect l="l" t="t" r="r" b="b"/>
                <a:pathLst>
                  <a:path w="659253" h="347501">
                    <a:moveTo>
                      <a:pt x="194601" y="0"/>
                    </a:moveTo>
                    <a:cubicBezTo>
                      <a:pt x="232765" y="32538"/>
                      <a:pt x="282424" y="51587"/>
                      <a:pt x="336545" y="51587"/>
                    </a:cubicBezTo>
                    <a:cubicBezTo>
                      <a:pt x="388019" y="51587"/>
                      <a:pt x="435456" y="34356"/>
                      <a:pt x="472828" y="4657"/>
                    </a:cubicBezTo>
                    <a:cubicBezTo>
                      <a:pt x="583315" y="65446"/>
                      <a:pt x="659017" y="195929"/>
                      <a:pt x="659253" y="346805"/>
                    </a:cubicBezTo>
                    <a:lnTo>
                      <a:pt x="329603" y="347501"/>
                    </a:lnTo>
                    <a:lnTo>
                      <a:pt x="0" y="340954"/>
                    </a:lnTo>
                    <a:cubicBezTo>
                      <a:pt x="2256" y="188331"/>
                      <a:pt x="81449" y="58036"/>
                      <a:pt x="1946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0795" cap="flat" cmpd="sng" algn="ctr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000" kern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5060435" y="5657273"/>
                <a:ext cx="272797" cy="222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1000" dirty="0"/>
                  <a:t>A2</a:t>
                </a: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5052652" y="5212766"/>
                <a:ext cx="272797" cy="222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1000" dirty="0"/>
                  <a:t>A3</a:t>
                </a:r>
              </a:p>
            </p:txBody>
          </p:sp>
        </p:grpSp>
        <p:cxnSp>
          <p:nvCxnSpPr>
            <p:cNvPr id="1044" name="Straight Arrow Connector 1043"/>
            <p:cNvCxnSpPr>
              <a:stCxn id="151" idx="1"/>
            </p:cNvCxnSpPr>
            <p:nvPr/>
          </p:nvCxnSpPr>
          <p:spPr>
            <a:xfrm flipH="1">
              <a:off x="5712518" y="6042121"/>
              <a:ext cx="721035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9" name="Ellipse 130"/>
            <p:cNvSpPr/>
            <p:nvPr/>
          </p:nvSpPr>
          <p:spPr bwMode="auto">
            <a:xfrm>
              <a:off x="1621881" y="4992806"/>
              <a:ext cx="152883" cy="14397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000" kern="0" dirty="0">
                  <a:solidFill>
                    <a:srgbClr val="000000"/>
                  </a:solidFill>
                  <a:latin typeface="Arial"/>
                </a:rPr>
                <a:t>1</a:t>
              </a:r>
            </a:p>
          </p:txBody>
        </p:sp>
        <p:sp>
          <p:nvSpPr>
            <p:cNvPr id="180" name="Ellipse 130"/>
            <p:cNvSpPr/>
            <p:nvPr/>
          </p:nvSpPr>
          <p:spPr bwMode="auto">
            <a:xfrm>
              <a:off x="2875011" y="4999965"/>
              <a:ext cx="152883" cy="14397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000" kern="0" dirty="0">
                  <a:solidFill>
                    <a:srgbClr val="000000"/>
                  </a:solidFill>
                  <a:latin typeface="Arial"/>
                </a:rPr>
                <a:t>2</a:t>
              </a:r>
            </a:p>
          </p:txBody>
        </p:sp>
        <p:sp>
          <p:nvSpPr>
            <p:cNvPr id="181" name="Ellipse 130"/>
            <p:cNvSpPr/>
            <p:nvPr/>
          </p:nvSpPr>
          <p:spPr bwMode="auto">
            <a:xfrm>
              <a:off x="4450473" y="4995022"/>
              <a:ext cx="152883" cy="14397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000" kern="0" dirty="0">
                  <a:solidFill>
                    <a:srgbClr val="000000"/>
                  </a:solidFill>
                  <a:latin typeface="Arial"/>
                </a:rPr>
                <a:t>3</a:t>
              </a:r>
            </a:p>
          </p:txBody>
        </p:sp>
        <p:grpSp>
          <p:nvGrpSpPr>
            <p:cNvPr id="1050" name="Group 1049"/>
            <p:cNvGrpSpPr/>
            <p:nvPr/>
          </p:nvGrpSpPr>
          <p:grpSpPr>
            <a:xfrm>
              <a:off x="6089211" y="4238808"/>
              <a:ext cx="207614" cy="535653"/>
              <a:chOff x="5888263" y="4242976"/>
              <a:chExt cx="207614" cy="535653"/>
            </a:xfrm>
          </p:grpSpPr>
          <p:cxnSp>
            <p:nvCxnSpPr>
              <p:cNvPr id="1034" name="Straight Arrow Connector 1033"/>
              <p:cNvCxnSpPr>
                <a:stCxn id="63" idx="2"/>
              </p:cNvCxnSpPr>
              <p:nvPr/>
            </p:nvCxnSpPr>
            <p:spPr>
              <a:xfrm>
                <a:off x="5888263" y="4242976"/>
                <a:ext cx="6411" cy="53565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82" name="Ellipse 130"/>
              <p:cNvSpPr/>
              <p:nvPr/>
            </p:nvSpPr>
            <p:spPr bwMode="auto">
              <a:xfrm>
                <a:off x="5942994" y="4603312"/>
                <a:ext cx="152883" cy="143971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de-DE" sz="1000" kern="0" dirty="0">
                    <a:solidFill>
                      <a:srgbClr val="000000"/>
                    </a:solidFill>
                    <a:latin typeface="Arial"/>
                  </a:rPr>
                  <a:t>4</a:t>
                </a:r>
              </a:p>
            </p:txBody>
          </p:sp>
        </p:grpSp>
        <p:sp>
          <p:nvSpPr>
            <p:cNvPr id="183" name="Ellipse 130"/>
            <p:cNvSpPr/>
            <p:nvPr/>
          </p:nvSpPr>
          <p:spPr bwMode="auto">
            <a:xfrm>
              <a:off x="7293259" y="5528263"/>
              <a:ext cx="152883" cy="14397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000" kern="0" dirty="0">
                  <a:solidFill>
                    <a:srgbClr val="000000"/>
                  </a:solidFill>
                  <a:latin typeface="Arial"/>
                </a:rPr>
                <a:t>5</a:t>
              </a:r>
            </a:p>
          </p:txBody>
        </p:sp>
        <p:sp>
          <p:nvSpPr>
            <p:cNvPr id="184" name="Ellipse 130"/>
            <p:cNvSpPr/>
            <p:nvPr/>
          </p:nvSpPr>
          <p:spPr bwMode="auto">
            <a:xfrm>
              <a:off x="5822098" y="5879043"/>
              <a:ext cx="152883" cy="14397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000" kern="0" dirty="0">
                  <a:solidFill>
                    <a:srgbClr val="000000"/>
                  </a:solidFill>
                  <a:latin typeface="Arial"/>
                </a:rPr>
                <a:t>6</a:t>
              </a:r>
            </a:p>
          </p:txBody>
        </p:sp>
        <p:sp>
          <p:nvSpPr>
            <p:cNvPr id="1045" name="Rectangle 1044"/>
            <p:cNvSpPr/>
            <p:nvPr/>
          </p:nvSpPr>
          <p:spPr>
            <a:xfrm>
              <a:off x="3413627" y="3606595"/>
              <a:ext cx="643039" cy="2228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000" dirty="0"/>
                <a:t>description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815682" y="3805408"/>
              <a:ext cx="239115" cy="14601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000" dirty="0">
                  <a:latin typeface="+mn-lt"/>
                </a:rPr>
                <a:t>issue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2656202" y="3784389"/>
              <a:ext cx="375385" cy="2920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000" dirty="0">
                  <a:latin typeface="+mn-lt"/>
                </a:rPr>
                <a:t>design</a:t>
              </a:r>
            </a:p>
            <a:p>
              <a:pPr>
                <a:lnSpc>
                  <a:spcPct val="114000"/>
                </a:lnSpc>
              </a:pPr>
              <a:r>
                <a:rPr lang="en-US" sz="1000" dirty="0">
                  <a:latin typeface="+mn-lt"/>
                </a:rPr>
                <a:t>decision</a:t>
              </a: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4639862" y="3800486"/>
              <a:ext cx="375385" cy="2920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000" dirty="0">
                  <a:latin typeface="+mn-lt"/>
                </a:rPr>
                <a:t>design</a:t>
              </a:r>
            </a:p>
            <a:p>
              <a:pPr>
                <a:lnSpc>
                  <a:spcPct val="114000"/>
                </a:lnSpc>
              </a:pPr>
              <a:r>
                <a:rPr lang="en-US" sz="1000" dirty="0">
                  <a:latin typeface="+mn-lt"/>
                </a:rPr>
                <a:t>decision</a:t>
              </a:r>
            </a:p>
          </p:txBody>
        </p:sp>
        <p:grpSp>
          <p:nvGrpSpPr>
            <p:cNvPr id="1062" name="Group 1061"/>
            <p:cNvGrpSpPr/>
            <p:nvPr/>
          </p:nvGrpSpPr>
          <p:grpSpPr>
            <a:xfrm>
              <a:off x="7116243" y="3290690"/>
              <a:ext cx="1435513" cy="957085"/>
              <a:chOff x="6805161" y="3069166"/>
              <a:chExt cx="1435513" cy="957085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6850218" y="3069166"/>
                <a:ext cx="1390456" cy="953676"/>
                <a:chOff x="2792568" y="3016010"/>
                <a:chExt cx="1390456" cy="953676"/>
              </a:xfrm>
            </p:grpSpPr>
            <p:sp>
              <p:nvSpPr>
                <p:cNvPr id="39" name="Rounded Rectangle 38"/>
                <p:cNvSpPr/>
                <p:nvPr/>
              </p:nvSpPr>
              <p:spPr>
                <a:xfrm>
                  <a:off x="2792568" y="3016010"/>
                  <a:ext cx="1390456" cy="926731"/>
                </a:xfrm>
                <a:prstGeom prst="roundRect">
                  <a:avLst/>
                </a:prstGeom>
                <a:ln w="31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114000"/>
                    </a:lnSpc>
                  </a:pPr>
                  <a:r>
                    <a:rPr lang="en-US" sz="1600" dirty="0"/>
                    <a:t>AMELIE</a:t>
                  </a:r>
                </a:p>
              </p:txBody>
            </p:sp>
            <p:grpSp>
              <p:nvGrpSpPr>
                <p:cNvPr id="40" name="Group 39"/>
                <p:cNvGrpSpPr/>
                <p:nvPr/>
              </p:nvGrpSpPr>
              <p:grpSpPr>
                <a:xfrm>
                  <a:off x="2792568" y="3346352"/>
                  <a:ext cx="1390456" cy="603980"/>
                  <a:chOff x="3143839" y="4529360"/>
                  <a:chExt cx="1390456" cy="603980"/>
                </a:xfrm>
              </p:grpSpPr>
              <p:sp>
                <p:nvSpPr>
                  <p:cNvPr id="44" name="Rectangle 43"/>
                  <p:cNvSpPr/>
                  <p:nvPr/>
                </p:nvSpPr>
                <p:spPr>
                  <a:xfrm>
                    <a:off x="3143839" y="4545341"/>
                    <a:ext cx="1390454" cy="580409"/>
                  </a:xfrm>
                  <a:prstGeom prst="rect">
                    <a:avLst/>
                  </a:prstGeom>
                  <a:ln w="3175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14000"/>
                      </a:lnSpc>
                    </a:pPr>
                    <a:endParaRPr lang="en-US" sz="1050" dirty="0"/>
                  </a:p>
                </p:txBody>
              </p:sp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3451023" y="4547514"/>
                    <a:ext cx="0" cy="585826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3744393" y="4547514"/>
                    <a:ext cx="0" cy="585826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4042842" y="4547514"/>
                    <a:ext cx="0" cy="585826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 flipH="1">
                    <a:off x="3143839" y="4681220"/>
                    <a:ext cx="1390456" cy="0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>
                    <a:stCxn id="44" idx="1"/>
                    <a:endCxn id="44" idx="3"/>
                  </p:cNvCxnSpPr>
                  <p:nvPr/>
                </p:nvCxnSpPr>
                <p:spPr>
                  <a:xfrm>
                    <a:off x="3143839" y="4835546"/>
                    <a:ext cx="1390454" cy="0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4057557" y="4529360"/>
                    <a:ext cx="408809" cy="14601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>
                      <a:lnSpc>
                        <a:spcPct val="114000"/>
                      </a:lnSpc>
                    </a:pPr>
                    <a:r>
                      <a:rPr lang="en-US" sz="1000" dirty="0">
                        <a:latin typeface="+mn-lt"/>
                      </a:rPr>
                      <a:t>assignee</a:t>
                    </a:r>
                  </a:p>
                </p:txBody>
              </p:sp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3143839" y="4977786"/>
                    <a:ext cx="1390454" cy="0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3172815" y="4680013"/>
                    <a:ext cx="52" cy="14601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>
                      <a:lnSpc>
                        <a:spcPct val="114000"/>
                      </a:lnSpc>
                    </a:pPr>
                    <a:endParaRPr lang="en-US" sz="1000" dirty="0"/>
                  </a:p>
                </p:txBody>
              </p:sp>
            </p:grpSp>
            <p:sp>
              <p:nvSpPr>
                <p:cNvPr id="41" name="Rectangle 40"/>
                <p:cNvSpPr/>
                <p:nvPr/>
              </p:nvSpPr>
              <p:spPr>
                <a:xfrm>
                  <a:off x="3741236" y="3473017"/>
                  <a:ext cx="272797" cy="2228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14000"/>
                    </a:lnSpc>
                  </a:pPr>
                  <a:r>
                    <a:rPr lang="en-US" sz="1000" dirty="0"/>
                    <a:t>A1</a:t>
                  </a:r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3741404" y="3617489"/>
                  <a:ext cx="272797" cy="2228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14000"/>
                    </a:lnSpc>
                  </a:pPr>
                  <a:r>
                    <a:rPr lang="en-US" sz="1000" dirty="0"/>
                    <a:t>A2</a:t>
                  </a:r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3741236" y="3746827"/>
                  <a:ext cx="272797" cy="2228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14000"/>
                    </a:lnSpc>
                  </a:pPr>
                  <a:r>
                    <a:rPr lang="en-US" sz="1000" dirty="0"/>
                    <a:t>A3</a:t>
                  </a:r>
                </a:p>
              </p:txBody>
            </p:sp>
          </p:grpSp>
          <p:sp>
            <p:nvSpPr>
              <p:cNvPr id="59" name="Rectangle 58"/>
              <p:cNvSpPr/>
              <p:nvPr/>
            </p:nvSpPr>
            <p:spPr>
              <a:xfrm>
                <a:off x="6816934" y="3370837"/>
                <a:ext cx="279224" cy="204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/>
                  <a:t>C1</a:t>
                </a: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7134413" y="3374632"/>
                <a:ext cx="279224" cy="204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/>
                  <a:t>C2</a:t>
                </a: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7440483" y="3378715"/>
                <a:ext cx="279224" cy="204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/>
                  <a:t>C3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6864622" y="3808874"/>
                <a:ext cx="204662" cy="204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/>
                  <a:t>4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7170202" y="3516035"/>
                <a:ext cx="204662" cy="204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/>
                  <a:t>5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7483408" y="3808993"/>
                <a:ext cx="204662" cy="204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/>
                  <a:t>1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7479102" y="3671537"/>
                <a:ext cx="204662" cy="204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000" dirty="0"/>
                  <a:t>2</a:t>
                </a: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6805161" y="3814920"/>
                <a:ext cx="148149" cy="211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sz="1000" dirty="0"/>
              </a:p>
            </p:txBody>
          </p:sp>
        </p:grpSp>
      </p:grpSp>
      <p:sp>
        <p:nvSpPr>
          <p:cNvPr id="107" name="Rectangle 106"/>
          <p:cNvSpPr/>
          <p:nvPr/>
        </p:nvSpPr>
        <p:spPr>
          <a:xfrm>
            <a:off x="0" y="979067"/>
            <a:ext cx="905616" cy="2693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dirty="0"/>
              <a:t>RQ 5</a:t>
            </a:r>
          </a:p>
        </p:txBody>
      </p:sp>
    </p:spTree>
    <p:extLst>
      <p:ext uri="{BB962C8B-B14F-4D97-AF65-F5344CB8AC3E}">
        <p14:creationId xmlns:p14="http://schemas.microsoft.com/office/powerpoint/2010/main" val="275211391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similar design decisions were made in the past?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new design decision, search the knowledge base for </a:t>
            </a:r>
            <a:r>
              <a:rPr lang="en-US" i="1" dirty="0"/>
              <a:t>similar</a:t>
            </a:r>
            <a:r>
              <a:rPr lang="en-US" dirty="0"/>
              <a:t> earlier made design decisions.</a:t>
            </a:r>
          </a:p>
          <a:p>
            <a:endParaRPr lang="en-US" dirty="0"/>
          </a:p>
          <a:p>
            <a:r>
              <a:rPr lang="en-US" dirty="0"/>
              <a:t>Research questions: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How to identify similar design decisions?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What are the context parameters that needs to be considered?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r>
              <a:rPr lang="en-US" dirty="0"/>
              <a:t>Analyze the alternatives for performing text similarity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Syntactic similarity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Machine learning algorithms for unsupervised clustering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Semantic similarity –NLP based (using tag trees)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361D-E562-4E4B-A520-3E65A563C56B}" type="slidenum">
              <a:rPr lang="en-US" noProof="0" smtClean="0"/>
              <a:pPr/>
              <a:t>18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Manoj – ECSA 2017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5879068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https://wwwmatthes.in.tum.de/pages/l2inbfu3sbe7/Master-Thesis-Prateek-Bagrecha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082801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Heuristics in decision making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14000"/>
              </a:lnSpc>
              <a:spcBef>
                <a:spcPct val="0"/>
              </a:spcBef>
            </a:pPr>
            <a:r>
              <a:rPr lang="en-US" sz="1600" kern="1200" dirty="0">
                <a:solidFill>
                  <a:prstClr val="black"/>
                </a:solidFill>
                <a:cs typeface="+mn-cs"/>
              </a:rPr>
              <a:t>Hypothesis:</a:t>
            </a:r>
          </a:p>
          <a:p>
            <a:pPr marL="0" lvl="0" indent="0">
              <a:lnSpc>
                <a:spcPct val="114000"/>
              </a:lnSpc>
              <a:spcBef>
                <a:spcPct val="0"/>
              </a:spcBef>
            </a:pPr>
            <a:r>
              <a:rPr lang="en-US" sz="1600" kern="1200" dirty="0">
                <a:solidFill>
                  <a:prstClr val="black"/>
                </a:solidFill>
                <a:cs typeface="+mn-cs"/>
              </a:rPr>
              <a:t>Software architects do not always take rationalistic approach (best-fit) during decision making (in general humans are not “maximizers”) but favor naturalistic decision making (</a:t>
            </a:r>
            <a:r>
              <a:rPr lang="en-US" sz="1600" i="1" kern="1200" dirty="0">
                <a:solidFill>
                  <a:prstClr val="black"/>
                </a:solidFill>
                <a:cs typeface="+mn-cs"/>
              </a:rPr>
              <a:t>heuristic-based, first </a:t>
            </a:r>
            <a:r>
              <a:rPr lang="en-US" sz="1600" i="1" kern="1200" dirty="0" err="1">
                <a:solidFill>
                  <a:prstClr val="black"/>
                </a:solidFill>
                <a:cs typeface="+mn-cs"/>
              </a:rPr>
              <a:t>satisfiable</a:t>
            </a:r>
            <a:r>
              <a:rPr lang="en-US" sz="1600" i="1" kern="1200" dirty="0">
                <a:solidFill>
                  <a:prstClr val="black"/>
                </a:solidFill>
                <a:cs typeface="+mn-cs"/>
              </a:rPr>
              <a:t> solution, first-fit</a:t>
            </a:r>
            <a:r>
              <a:rPr lang="en-US" sz="1600" kern="1200" dirty="0">
                <a:solidFill>
                  <a:prstClr val="black"/>
                </a:solidFill>
                <a:cs typeface="+mn-cs"/>
              </a:rPr>
              <a:t>)</a:t>
            </a:r>
          </a:p>
          <a:p>
            <a:pPr marL="0" lvl="0" indent="0">
              <a:lnSpc>
                <a:spcPct val="114000"/>
              </a:lnSpc>
              <a:spcBef>
                <a:spcPct val="0"/>
              </a:spcBef>
            </a:pPr>
            <a:endParaRPr lang="en-US" sz="1600" kern="1200" dirty="0">
              <a:solidFill>
                <a:prstClr val="black"/>
              </a:solidFill>
              <a:cs typeface="+mn-cs"/>
            </a:endParaRPr>
          </a:p>
          <a:p>
            <a:pPr marL="0" lvl="0" indent="0">
              <a:lnSpc>
                <a:spcPct val="114000"/>
              </a:lnSpc>
              <a:spcBef>
                <a:spcPct val="0"/>
              </a:spcBef>
            </a:pPr>
            <a:r>
              <a:rPr lang="en-US" sz="1600" kern="1200" dirty="0">
                <a:solidFill>
                  <a:prstClr val="black"/>
                </a:solidFill>
                <a:cs typeface="+mn-cs"/>
              </a:rPr>
              <a:t>Research questions:</a:t>
            </a:r>
          </a:p>
          <a:p>
            <a:pPr marL="0" lvl="0" indent="0">
              <a:lnSpc>
                <a:spcPct val="114000"/>
              </a:lnSpc>
              <a:spcBef>
                <a:spcPct val="0"/>
              </a:spcBef>
            </a:pPr>
            <a:r>
              <a:rPr lang="en-US" sz="1600" kern="1200" dirty="0">
                <a:solidFill>
                  <a:prstClr val="black"/>
                </a:solidFill>
                <a:cs typeface="+mn-cs"/>
              </a:rPr>
              <a:t>What are the heuristics used by software architects and developers during the decision-making process?</a:t>
            </a:r>
          </a:p>
          <a:p>
            <a:pPr marL="0" lvl="0" indent="0">
              <a:lnSpc>
                <a:spcPct val="114000"/>
              </a:lnSpc>
              <a:spcBef>
                <a:spcPct val="0"/>
              </a:spcBef>
            </a:pPr>
            <a:endParaRPr lang="en-US" sz="1600" kern="1200" dirty="0">
              <a:solidFill>
                <a:prstClr val="black"/>
              </a:solidFill>
              <a:cs typeface="+mn-cs"/>
            </a:endParaRPr>
          </a:p>
          <a:p>
            <a:pPr marL="0" lvl="0" indent="0">
              <a:lnSpc>
                <a:spcPct val="114000"/>
              </a:lnSpc>
              <a:spcBef>
                <a:spcPct val="0"/>
              </a:spcBef>
            </a:pPr>
            <a:r>
              <a:rPr lang="en-US" sz="1600" kern="1200" dirty="0">
                <a:solidFill>
                  <a:prstClr val="black"/>
                </a:solidFill>
                <a:cs typeface="+mn-cs"/>
              </a:rPr>
              <a:t>Examples:</a:t>
            </a:r>
          </a:p>
          <a:p>
            <a:pPr marL="285750" lvl="0" indent="-285750">
              <a:lnSpc>
                <a:spcPct val="114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1600" kern="1200" dirty="0">
                <a:solidFill>
                  <a:prstClr val="black"/>
                </a:solidFill>
                <a:cs typeface="+mn-cs"/>
              </a:rPr>
              <a:t>Past experience - I have successfully used X in the past, so I will use it in this project</a:t>
            </a:r>
          </a:p>
          <a:p>
            <a:pPr marL="285750" lvl="0" indent="-285750">
              <a:lnSpc>
                <a:spcPct val="114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1600" kern="1200" dirty="0">
                <a:solidFill>
                  <a:prstClr val="black"/>
                </a:solidFill>
                <a:cs typeface="+mn-cs"/>
              </a:rPr>
              <a:t>Project constraints - My team has experience in Java, so we will use Java for implementation</a:t>
            </a:r>
          </a:p>
          <a:p>
            <a:pPr marL="285750" lvl="0" indent="-285750">
              <a:lnSpc>
                <a:spcPct val="114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1600" kern="1200" dirty="0">
                <a:solidFill>
                  <a:prstClr val="black"/>
                </a:solidFill>
                <a:cs typeface="+mn-cs"/>
              </a:rPr>
              <a:t>Project’s domain specific - In-memory databases are efficient for managing user sessions in web applications</a:t>
            </a:r>
          </a:p>
          <a:p>
            <a:pPr marL="285750" lvl="0" indent="-285750">
              <a:lnSpc>
                <a:spcPct val="114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1600" kern="1200" dirty="0">
                <a:solidFill>
                  <a:prstClr val="black"/>
                </a:solidFill>
                <a:cs typeface="+mn-cs"/>
              </a:rPr>
              <a:t>Trending technology – OAuth, material design, </a:t>
            </a:r>
            <a:r>
              <a:rPr lang="en-US" sz="1600" kern="1200" dirty="0" err="1">
                <a:solidFill>
                  <a:prstClr val="black"/>
                </a:solidFill>
                <a:cs typeface="+mn-cs"/>
              </a:rPr>
              <a:t>microservices</a:t>
            </a:r>
            <a:r>
              <a:rPr lang="en-US" sz="1600" kern="1200" dirty="0">
                <a:solidFill>
                  <a:prstClr val="black"/>
                </a:solidFill>
                <a:cs typeface="+mn-cs"/>
              </a:rPr>
              <a:t>…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361D-E562-4E4B-A520-3E65A563C56B}" type="slidenum">
              <a:rPr lang="en-US" noProof="0" smtClean="0"/>
              <a:pPr/>
              <a:t>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Manoj – ECSA 2017</a:t>
            </a:r>
          </a:p>
        </p:txBody>
      </p:sp>
      <p:sp>
        <p:nvSpPr>
          <p:cNvPr id="2" name="Rectangle 1"/>
          <p:cNvSpPr/>
          <p:nvPr/>
        </p:nvSpPr>
        <p:spPr>
          <a:xfrm>
            <a:off x="332903" y="5943600"/>
            <a:ext cx="89619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https://wwwmatthes.in.tum.de/pages/19gmopufr04wi/Master-Thesis-Akash-Manjunath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074833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Software architecture is considered as a set of architectural design decisions.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Design decisions link stakeholders’ concerns and the architectural elements.</a:t>
            </a:r>
          </a:p>
          <a:p>
            <a:pPr marL="0" indent="0">
              <a:spcBef>
                <a:spcPts val="600"/>
              </a:spcBef>
            </a:pPr>
            <a:endParaRPr lang="en-US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Design decisions are </a:t>
            </a:r>
            <a:r>
              <a:rPr lang="en-US" b="1" i="1" dirty="0"/>
              <a:t>not</a:t>
            </a:r>
            <a:r>
              <a:rPr lang="en-US" dirty="0"/>
              <a:t> explicitly documented which leads to knowledge evaporation.</a:t>
            </a:r>
          </a:p>
          <a:p>
            <a:endParaRPr lang="en-US" dirty="0"/>
          </a:p>
          <a:p>
            <a:pPr>
              <a:spcAft>
                <a:spcPts val="600"/>
              </a:spcAft>
            </a:pPr>
            <a:r>
              <a:rPr lang="de-DE" b="1" dirty="0"/>
              <a:t>Goal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Framework for managing design decisions in </a:t>
            </a:r>
            <a:r>
              <a:rPr lang="en-US" b="1" dirty="0"/>
              <a:t>large software-intensive agile projects</a:t>
            </a:r>
            <a:r>
              <a:rPr lang="en-US" dirty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Support architects and developers to learn from past design decisions to make </a:t>
            </a:r>
            <a:r>
              <a:rPr lang="en-US" b="1" dirty="0"/>
              <a:t>sustainable informed decisions</a:t>
            </a:r>
            <a:r>
              <a:rPr lang="en-US" dirty="0"/>
              <a:t> in their current projects.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Provide a perspective on </a:t>
            </a:r>
            <a:r>
              <a:rPr lang="en-US" b="1" dirty="0"/>
              <a:t>Who did What, Why and When</a:t>
            </a:r>
            <a:r>
              <a:rPr lang="en-US" dirty="0"/>
              <a:t> in the software architecture decision-making context.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US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Manoj – Sebis Day 2017</a:t>
            </a:r>
          </a:p>
        </p:txBody>
      </p:sp>
    </p:spTree>
    <p:extLst>
      <p:ext uri="{BB962C8B-B14F-4D97-AF65-F5344CB8AC3E}">
        <p14:creationId xmlns:p14="http://schemas.microsoft.com/office/powerpoint/2010/main" val="97402913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did what, why and when?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Existing work on ADD models </a:t>
            </a:r>
            <a:r>
              <a:rPr lang="en-US" b="1" dirty="0"/>
              <a:t>do not </a:t>
            </a:r>
            <a:r>
              <a:rPr lang="en-US" dirty="0"/>
              <a:t>consider </a:t>
            </a:r>
            <a:r>
              <a:rPr lang="en-US" b="1" dirty="0"/>
              <a:t>user preferences, project context, </a:t>
            </a:r>
            <a:r>
              <a:rPr lang="en-US" dirty="0"/>
              <a:t>and</a:t>
            </a:r>
            <a:r>
              <a:rPr lang="en-US" b="1" dirty="0"/>
              <a:t> heuristics </a:t>
            </a:r>
            <a:r>
              <a:rPr lang="en-US" dirty="0"/>
              <a:t>to support the decision-making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AIM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dirty="0"/>
              <a:t>Extract </a:t>
            </a:r>
            <a:r>
              <a:rPr lang="en-US" i="1" dirty="0"/>
              <a:t>who</a:t>
            </a:r>
            <a:r>
              <a:rPr lang="en-US" dirty="0"/>
              <a:t> took the decision, how long did it take to implement, complexity of tasks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dirty="0"/>
              <a:t>Extract architects’ </a:t>
            </a:r>
            <a:r>
              <a:rPr lang="en-US" i="1" dirty="0"/>
              <a:t>preferences</a:t>
            </a:r>
            <a:r>
              <a:rPr lang="en-US" dirty="0"/>
              <a:t> related to technologies and types of issues handled to build user profiles.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RESULT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Combining user profiles with the ADD model should support the recommendation of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i="1" dirty="0"/>
              <a:t>Who</a:t>
            </a:r>
            <a:r>
              <a:rPr lang="en-US" dirty="0"/>
              <a:t> should be responsible to address a specific concern?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dirty="0"/>
              <a:t>What is the </a:t>
            </a:r>
            <a:r>
              <a:rPr lang="en-US" i="1" dirty="0"/>
              <a:t>complexity</a:t>
            </a:r>
            <a:r>
              <a:rPr lang="en-US" dirty="0"/>
              <a:t> of addressing a specific concern?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r>
              <a:rPr lang="en-US" dirty="0"/>
              <a:t>What are the </a:t>
            </a:r>
            <a:r>
              <a:rPr lang="en-US" i="1" dirty="0"/>
              <a:t>alternatives</a:t>
            </a:r>
            <a:r>
              <a:rPr lang="en-US" dirty="0"/>
              <a:t> available to address a problem?</a:t>
            </a:r>
          </a:p>
          <a:p>
            <a:pPr marL="461963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361D-E562-4E4B-A520-3E65A563C56B}" type="slidenum">
              <a:rPr lang="en-US" noProof="0" smtClean="0"/>
              <a:pPr/>
              <a:t>20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Manoj – ECSA 2017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467600" y="4191000"/>
            <a:ext cx="4286001" cy="2067312"/>
            <a:chOff x="7571566" y="5156616"/>
            <a:chExt cx="3010715" cy="140649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71566" y="5488776"/>
              <a:ext cx="3010715" cy="1074336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8726774" y="5156616"/>
              <a:ext cx="262328" cy="26232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4000"/>
                </a:lnSpc>
              </a:pPr>
              <a:r>
                <a:rPr lang="en-US" dirty="0"/>
                <a:t>?</a:t>
              </a:r>
            </a:p>
          </p:txBody>
        </p:sp>
        <p:cxnSp>
          <p:nvCxnSpPr>
            <p:cNvPr id="10" name="Straight Connector 9"/>
            <p:cNvCxnSpPr>
              <a:stCxn id="2" idx="2"/>
            </p:cNvCxnSpPr>
            <p:nvPr/>
          </p:nvCxnSpPr>
          <p:spPr>
            <a:xfrm>
              <a:off x="8857938" y="5418944"/>
              <a:ext cx="0" cy="227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033189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are design decisions interrelated?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1700" dirty="0">
                <a:solidFill>
                  <a:srgbClr val="000000"/>
                </a:solidFill>
              </a:rPr>
              <a:t>Focus on extracting relationships between design decisions </a:t>
            </a:r>
            <a:r>
              <a:rPr lang="en-US" sz="1300" dirty="0">
                <a:solidFill>
                  <a:srgbClr val="000000"/>
                </a:solidFill>
              </a:rPr>
              <a:t>(influences, </a:t>
            </a:r>
            <a:r>
              <a:rPr lang="en-US" sz="1300" dirty="0" err="1">
                <a:solidFill>
                  <a:srgbClr val="000000"/>
                </a:solidFill>
              </a:rPr>
              <a:t>refinedBy</a:t>
            </a:r>
            <a:r>
              <a:rPr lang="en-US" sz="1300" dirty="0">
                <a:solidFill>
                  <a:srgbClr val="000000"/>
                </a:solidFill>
              </a:rPr>
              <a:t>, </a:t>
            </a:r>
            <a:r>
              <a:rPr lang="en-US" sz="1300" dirty="0" err="1">
                <a:solidFill>
                  <a:srgbClr val="000000"/>
                </a:solidFill>
              </a:rPr>
              <a:t>decomposesInto</a:t>
            </a:r>
            <a:r>
              <a:rPr lang="en-US" sz="1300" dirty="0">
                <a:solidFill>
                  <a:srgbClr val="000000"/>
                </a:solidFill>
              </a:rPr>
              <a:t>, </a:t>
            </a:r>
            <a:r>
              <a:rPr lang="en-US" sz="1300" dirty="0" err="1">
                <a:solidFill>
                  <a:srgbClr val="000000"/>
                </a:solidFill>
              </a:rPr>
              <a:t>compatibleWith</a:t>
            </a:r>
            <a:r>
              <a:rPr lang="en-US" sz="1300" dirty="0">
                <a:solidFill>
                  <a:srgbClr val="000000"/>
                </a:solidFill>
              </a:rPr>
              <a:t>, </a:t>
            </a:r>
            <a:r>
              <a:rPr lang="en-US" sz="1300" dirty="0" err="1">
                <a:solidFill>
                  <a:srgbClr val="000000"/>
                </a:solidFill>
              </a:rPr>
              <a:t>incompatibleWith</a:t>
            </a:r>
            <a:r>
              <a:rPr lang="en-US" sz="1300" dirty="0">
                <a:solidFill>
                  <a:srgbClr val="000000"/>
                </a:solidFill>
              </a:rPr>
              <a:t>)</a:t>
            </a:r>
            <a:endParaRPr lang="en-US" sz="1700" dirty="0">
              <a:solidFill>
                <a:srgbClr val="000000"/>
              </a:solidFill>
            </a:endParaRPr>
          </a:p>
          <a:p>
            <a:pPr marL="461963" lvl="1" indent="-285750">
              <a:buClr>
                <a:srgbClr val="002143"/>
              </a:buClr>
            </a:pPr>
            <a:r>
              <a:rPr lang="en-US" sz="1700" dirty="0">
                <a:solidFill>
                  <a:srgbClr val="000000"/>
                </a:solidFill>
              </a:rPr>
              <a:t>Important for </a:t>
            </a:r>
          </a:p>
          <a:p>
            <a:pPr marL="646113" lvl="2" indent="-285750">
              <a:buClr>
                <a:srgbClr val="002143"/>
              </a:buClr>
            </a:pPr>
            <a:r>
              <a:rPr lang="en-US" sz="1700" dirty="0">
                <a:solidFill>
                  <a:srgbClr val="000000"/>
                </a:solidFill>
              </a:rPr>
              <a:t>Documentation - specifying constraints on design decisions</a:t>
            </a:r>
          </a:p>
          <a:p>
            <a:pPr marL="646113" lvl="2" indent="-285750">
              <a:buClr>
                <a:srgbClr val="002143"/>
              </a:buClr>
            </a:pPr>
            <a:r>
              <a:rPr lang="en-US" sz="1700" dirty="0">
                <a:solidFill>
                  <a:srgbClr val="000000"/>
                </a:solidFill>
              </a:rPr>
              <a:t>Communication - visual representation of the constraint graph model</a:t>
            </a:r>
          </a:p>
          <a:p>
            <a:pPr marL="646113" lvl="2" indent="-285750">
              <a:buClr>
                <a:srgbClr val="002143"/>
              </a:buClr>
            </a:pPr>
            <a:r>
              <a:rPr lang="en-US" sz="1700" dirty="0">
                <a:solidFill>
                  <a:srgbClr val="000000"/>
                </a:solidFill>
              </a:rPr>
              <a:t>Inferring the complexity for addressing similar design decisions</a:t>
            </a:r>
          </a:p>
          <a:p>
            <a:pPr marL="285750" lvl="0" indent="-285750"/>
            <a:r>
              <a:rPr lang="en-US" sz="1700" dirty="0">
                <a:solidFill>
                  <a:srgbClr val="000000"/>
                </a:solidFill>
              </a:rPr>
              <a:t>Analyze the applicability of model-based expression language (</a:t>
            </a:r>
            <a:r>
              <a:rPr lang="en-US" sz="1700" dirty="0" err="1">
                <a:solidFill>
                  <a:srgbClr val="000000"/>
                </a:solidFill>
              </a:rPr>
              <a:t>MxL</a:t>
            </a:r>
            <a:r>
              <a:rPr lang="en-US" sz="1700" dirty="0">
                <a:solidFill>
                  <a:srgbClr val="000000"/>
                </a:solidFill>
              </a:rPr>
              <a:t>) in SocioCortex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361D-E562-4E4B-A520-3E65A563C56B}" type="slidenum">
              <a:rPr lang="en-US" noProof="0" smtClean="0"/>
              <a:pPr/>
              <a:t>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Manoj – ECSA 2017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762169" y="3914047"/>
            <a:ext cx="2878046" cy="1494066"/>
            <a:chOff x="3638063" y="3039379"/>
            <a:chExt cx="2870522" cy="1539827"/>
          </a:xfrm>
        </p:grpSpPr>
        <p:sp>
          <p:nvSpPr>
            <p:cNvPr id="10" name="Oval 9"/>
            <p:cNvSpPr/>
            <p:nvPr/>
          </p:nvSpPr>
          <p:spPr bwMode="auto">
            <a:xfrm>
              <a:off x="3638063" y="3039379"/>
              <a:ext cx="1496645" cy="539127"/>
            </a:xfrm>
            <a:prstGeom prst="ellipse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Decision topic</a:t>
              </a: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3638063" y="4037977"/>
              <a:ext cx="1496645" cy="541229"/>
            </a:xfrm>
            <a:prstGeom prst="ellipse">
              <a:avLst/>
            </a:prstGeom>
            <a:ln w="3175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Design decision</a:t>
              </a:r>
            </a:p>
          </p:txBody>
        </p:sp>
        <p:cxnSp>
          <p:nvCxnSpPr>
            <p:cNvPr id="13" name="Straight Arrow Connector 12"/>
            <p:cNvCxnSpPr>
              <a:stCxn id="10" idx="4"/>
              <a:endCxn id="11" idx="0"/>
            </p:cNvCxnSpPr>
            <p:nvPr/>
          </p:nvCxnSpPr>
          <p:spPr bwMode="auto">
            <a:xfrm>
              <a:off x="4386385" y="3578506"/>
              <a:ext cx="0" cy="459471"/>
            </a:xfrm>
            <a:prstGeom prst="straightConnector1">
              <a:avLst/>
            </a:prstGeom>
            <a:ln w="317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>
              <a:stCxn id="11" idx="6"/>
              <a:endCxn id="11" idx="7"/>
            </p:cNvCxnSpPr>
            <p:nvPr/>
          </p:nvCxnSpPr>
          <p:spPr bwMode="auto">
            <a:xfrm flipH="1" flipV="1">
              <a:off x="4915529" y="4117238"/>
              <a:ext cx="219178" cy="191354"/>
            </a:xfrm>
            <a:prstGeom prst="curvedConnector4">
              <a:avLst>
                <a:gd name="adj1" fmla="val -104026"/>
                <a:gd name="adj2" fmla="val 264545"/>
              </a:avLst>
            </a:prstGeom>
            <a:ln w="3175">
              <a:solidFill>
                <a:schemeClr val="tx1"/>
              </a:solidFill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336336" y="3731510"/>
              <a:ext cx="1172249" cy="5947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Arial" pitchFamily="34" charset="0"/>
                </a:rPr>
                <a:t>influences</a:t>
              </a:r>
            </a:p>
            <a:p>
              <a:r>
                <a:rPr lang="en-US" sz="1050" dirty="0" err="1">
                  <a:latin typeface="Arial" pitchFamily="34" charset="0"/>
                </a:rPr>
                <a:t>refinedBy</a:t>
              </a:r>
              <a:endParaRPr lang="en-US" sz="1050" dirty="0">
                <a:latin typeface="Arial" pitchFamily="34" charset="0"/>
              </a:endParaRPr>
            </a:p>
            <a:p>
              <a:r>
                <a:rPr lang="en-US" sz="1050" dirty="0" err="1">
                  <a:latin typeface="Arial" pitchFamily="34" charset="0"/>
                </a:rPr>
                <a:t>decomposesInto</a:t>
              </a:r>
              <a:endParaRPr lang="en-US" sz="1050" dirty="0">
                <a:latin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37110" y="3541997"/>
              <a:ext cx="686210" cy="2616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050" dirty="0">
                  <a:latin typeface="Arial" pitchFamily="34" charset="0"/>
                </a:rPr>
                <a:t>contains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7643297" y="5604217"/>
            <a:ext cx="30639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Reference model:</a:t>
            </a:r>
          </a:p>
          <a:p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Zimmermann, Olaf, et al. "Managing architectural decision models with dependency relations, integrity constraints, and production rules." </a:t>
            </a:r>
            <a:r>
              <a:rPr lang="en-US" sz="1000" i="1" dirty="0">
                <a:solidFill>
                  <a:srgbClr val="222222"/>
                </a:solidFill>
                <a:latin typeface="Arial" panose="020B0604020202020204" pitchFamily="34" charset="0"/>
              </a:rPr>
              <a:t>Journal of Systems and Software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</a:rPr>
              <a:t> 82.8 (2009): 1249-1267.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6493857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- Automatic Design Decision Detection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sebis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Manoj – Sebis Day 2017</a:t>
            </a:r>
          </a:p>
        </p:txBody>
      </p:sp>
      <p:pic>
        <p:nvPicPr>
          <p:cNvPr id="2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1"/>
          <a:stretch/>
        </p:blipFill>
        <p:spPr>
          <a:xfrm>
            <a:off x="7010400" y="3045558"/>
            <a:ext cx="4567152" cy="3155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256761"/>
              </p:ext>
            </p:extLst>
          </p:nvPr>
        </p:nvGraphicFramePr>
        <p:xfrm>
          <a:off x="3810000" y="1273914"/>
          <a:ext cx="7315200" cy="1280160"/>
        </p:xfrm>
        <a:graphic>
          <a:graphicData uri="http://schemas.openxmlformats.org/drawingml/2006/table">
            <a:tbl>
              <a:tblPr firstRow="1" firstCol="1"/>
              <a:tblGrid>
                <a:gridCol w="1683486">
                  <a:extLst>
                    <a:ext uri="{9D8B030D-6E8A-4147-A177-3AD203B41FA5}">
                      <a16:colId xmlns:a16="http://schemas.microsoft.com/office/drawing/2014/main" val="866802115"/>
                    </a:ext>
                  </a:extLst>
                </a:gridCol>
                <a:gridCol w="1574872">
                  <a:extLst>
                    <a:ext uri="{9D8B030D-6E8A-4147-A177-3AD203B41FA5}">
                      <a16:colId xmlns:a16="http://schemas.microsoft.com/office/drawing/2014/main" val="2646713698"/>
                    </a:ext>
                  </a:extLst>
                </a:gridCol>
                <a:gridCol w="2311017">
                  <a:extLst>
                    <a:ext uri="{9D8B030D-6E8A-4147-A177-3AD203B41FA5}">
                      <a16:colId xmlns:a16="http://schemas.microsoft.com/office/drawing/2014/main" val="3020064329"/>
                    </a:ext>
                  </a:extLst>
                </a:gridCol>
                <a:gridCol w="1745825">
                  <a:extLst>
                    <a:ext uri="{9D8B030D-6E8A-4147-A177-3AD203B41FA5}">
                      <a16:colId xmlns:a16="http://schemas.microsoft.com/office/drawing/2014/main" val="3582574225"/>
                    </a:ext>
                  </a:extLst>
                </a:gridCol>
              </a:tblGrid>
              <a:tr h="4137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70% Split</a:t>
                      </a:r>
                    </a:p>
                    <a:p>
                      <a:r>
                        <a:rPr lang="en-US" sz="1200" dirty="0"/>
                        <a:t>3-gram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9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True decision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9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True not a decision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9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Class precision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831519"/>
                  </a:ext>
                </a:extLst>
              </a:tr>
              <a:tr h="248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1200" kern="1200" dirty="0"/>
                        <a:t>Decision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9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212</a:t>
                      </a:r>
                      <a:endParaRPr lang="en-US" sz="1200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9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18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9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92.17%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9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737140"/>
                  </a:ext>
                </a:extLst>
              </a:tr>
              <a:tr h="248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1200" kern="1200" dirty="0"/>
                        <a:t>Not a decision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9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22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9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219</a:t>
                      </a:r>
                      <a:endParaRPr lang="en-US" sz="1200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9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90.87%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9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395885"/>
                  </a:ext>
                </a:extLst>
              </a:tr>
              <a:tr h="2482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en-US" sz="1200" kern="1200" dirty="0"/>
                        <a:t>Class recall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9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90.60%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9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92.41%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9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9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540041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461505" y="4658474"/>
            <a:ext cx="6492240" cy="914400"/>
          </a:xfrm>
          <a:prstGeom prst="rect">
            <a:avLst/>
          </a:prstGeom>
          <a:solidFill>
            <a:srgbClr val="00529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linear SVM classifier and n-gram (n &gt;= 2) representation of words, we can automatically extract design decisions from issues with an accuracy of 91.29%.</a:t>
            </a:r>
          </a:p>
        </p:txBody>
      </p:sp>
      <p:sp>
        <p:nvSpPr>
          <p:cNvPr id="25" name="Content Placeholder 10"/>
          <p:cNvSpPr txBox="1">
            <a:spLocks/>
          </p:cNvSpPr>
          <p:nvPr/>
        </p:nvSpPr>
        <p:spPr>
          <a:xfrm>
            <a:off x="452351" y="3321937"/>
            <a:ext cx="4227509" cy="72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rtl="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7800" algn="l" rtl="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6213" algn="l" rtl="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Impact of split strategies.</a:t>
            </a:r>
          </a:p>
          <a:p>
            <a:pPr marL="285750" marR="0" lvl="0" indent="-28575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Impact of n-gram.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039136"/>
              </p:ext>
            </p:extLst>
          </p:nvPr>
        </p:nvGraphicFramePr>
        <p:xfrm>
          <a:off x="461506" y="1273909"/>
          <a:ext cx="3173710" cy="1753418"/>
        </p:xfrm>
        <a:graphic>
          <a:graphicData uri="http://schemas.openxmlformats.org/drawingml/2006/table">
            <a:tbl>
              <a:tblPr firstRow="1"/>
              <a:tblGrid>
                <a:gridCol w="1639751">
                  <a:extLst>
                    <a:ext uri="{9D8B030D-6E8A-4147-A177-3AD203B41FA5}">
                      <a16:colId xmlns:a16="http://schemas.microsoft.com/office/drawing/2014/main" val="866802115"/>
                    </a:ext>
                  </a:extLst>
                </a:gridCol>
                <a:gridCol w="1533959">
                  <a:extLst>
                    <a:ext uri="{9D8B030D-6E8A-4147-A177-3AD203B41FA5}">
                      <a16:colId xmlns:a16="http://schemas.microsoft.com/office/drawing/2014/main" val="2646713698"/>
                    </a:ext>
                  </a:extLst>
                </a:gridCol>
              </a:tblGrid>
              <a:tr h="3818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/>
                        <a:t>Average accuracy 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5293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005293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9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F-score (%)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005293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5293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831519"/>
                  </a:ext>
                </a:extLst>
              </a:tr>
              <a:tr h="2706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SVM classifier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91.29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737140"/>
                  </a:ext>
                </a:extLst>
              </a:tr>
              <a:tr h="2706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Logistic regression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83.43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6395885"/>
                  </a:ext>
                </a:extLst>
              </a:tr>
              <a:tr h="2706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One-vs-rest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79.45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2540041"/>
                  </a:ext>
                </a:extLst>
              </a:tr>
              <a:tr h="2706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Decision tree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79.18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219123"/>
                  </a:ext>
                </a:extLst>
              </a:tr>
              <a:tr h="2706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Naive Bayes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76.04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03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38941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- Automatic Design Decision Classification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sebis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Manoj – Sebis Day 2017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5"/>
          <a:stretch/>
        </p:blipFill>
        <p:spPr>
          <a:xfrm>
            <a:off x="6965581" y="3148610"/>
            <a:ext cx="4616819" cy="3100245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782290"/>
              </p:ext>
            </p:extLst>
          </p:nvPr>
        </p:nvGraphicFramePr>
        <p:xfrm>
          <a:off x="3810000" y="1273910"/>
          <a:ext cx="7315200" cy="1554480"/>
        </p:xfrm>
        <a:graphic>
          <a:graphicData uri="http://schemas.openxmlformats.org/drawingml/2006/table">
            <a:tbl>
              <a:tblPr firstRow="1" firstCol="1"/>
              <a:tblGrid>
                <a:gridCol w="1434781">
                  <a:extLst>
                    <a:ext uri="{9D8B030D-6E8A-4147-A177-3AD203B41FA5}">
                      <a16:colId xmlns:a16="http://schemas.microsoft.com/office/drawing/2014/main" val="866802115"/>
                    </a:ext>
                  </a:extLst>
                </a:gridCol>
                <a:gridCol w="1145361">
                  <a:extLst>
                    <a:ext uri="{9D8B030D-6E8A-4147-A177-3AD203B41FA5}">
                      <a16:colId xmlns:a16="http://schemas.microsoft.com/office/drawing/2014/main" val="2646713698"/>
                    </a:ext>
                  </a:extLst>
                </a:gridCol>
                <a:gridCol w="1679107">
                  <a:extLst>
                    <a:ext uri="{9D8B030D-6E8A-4147-A177-3AD203B41FA5}">
                      <a16:colId xmlns:a16="http://schemas.microsoft.com/office/drawing/2014/main" val="3020064329"/>
                    </a:ext>
                  </a:extLst>
                </a:gridCol>
                <a:gridCol w="1484667">
                  <a:extLst>
                    <a:ext uri="{9D8B030D-6E8A-4147-A177-3AD203B41FA5}">
                      <a16:colId xmlns:a16="http://schemas.microsoft.com/office/drawing/2014/main" val="1736822778"/>
                    </a:ext>
                  </a:extLst>
                </a:gridCol>
                <a:gridCol w="1571284">
                  <a:extLst>
                    <a:ext uri="{9D8B030D-6E8A-4147-A177-3AD203B41FA5}">
                      <a16:colId xmlns:a16="http://schemas.microsoft.com/office/drawing/2014/main" val="3582574225"/>
                    </a:ext>
                  </a:extLst>
                </a:gridCol>
              </a:tblGrid>
              <a:tr h="4321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70% Split</a:t>
                      </a:r>
                    </a:p>
                    <a:p>
                      <a:r>
                        <a:rPr lang="en-US" sz="1200" dirty="0"/>
                        <a:t>3-gram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9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True ban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9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True structural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9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True behavioral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9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Class precision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831519"/>
                  </a:ext>
                </a:extLst>
              </a:tr>
              <a:tr h="259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Ban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9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45</a:t>
                      </a:r>
                      <a:endParaRPr lang="en-US" sz="1200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9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3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9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9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93.75%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9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737140"/>
                  </a:ext>
                </a:extLst>
              </a:tr>
              <a:tr h="259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Structural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9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4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9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41</a:t>
                      </a:r>
                      <a:endParaRPr lang="en-US" sz="1200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9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13</a:t>
                      </a:r>
                      <a:endParaRPr lang="en-US" sz="12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9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70.69%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9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395885"/>
                  </a:ext>
                </a:extLst>
              </a:tr>
              <a:tr h="259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Behavioral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9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9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6</a:t>
                      </a:r>
                      <a:endParaRPr lang="en-US" sz="1200" b="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9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39</a:t>
                      </a:r>
                      <a:endParaRPr lang="en-US" sz="1200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9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86.67%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9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63709"/>
                  </a:ext>
                </a:extLst>
              </a:tr>
              <a:tr h="2592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Class</a:t>
                      </a:r>
                      <a:r>
                        <a:rPr lang="en-US" sz="1200" baseline="0" dirty="0"/>
                        <a:t> recall</a:t>
                      </a:r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9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91.84%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9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82%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9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75%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9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2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9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540041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437354" y="4659418"/>
            <a:ext cx="6492240" cy="914400"/>
          </a:xfrm>
          <a:prstGeom prst="rect">
            <a:avLst/>
          </a:prstGeom>
          <a:solidFill>
            <a:srgbClr val="00529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linear SVM classifier we can automatically classify design decisions into structural, behavioral, and ban decision categories with an accuracy of 82.79%.</a:t>
            </a:r>
          </a:p>
        </p:txBody>
      </p:sp>
      <p:sp>
        <p:nvSpPr>
          <p:cNvPr id="15" name="Content Placeholder 10"/>
          <p:cNvSpPr txBox="1">
            <a:spLocks/>
          </p:cNvSpPr>
          <p:nvPr/>
        </p:nvSpPr>
        <p:spPr>
          <a:xfrm>
            <a:off x="438427" y="2926888"/>
            <a:ext cx="4677696" cy="121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213" indent="-176213" algn="l" rtl="0" eaLnBrk="1" fontAlgn="base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363" indent="-184150" algn="l" rtl="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8163" indent="-177800" algn="l" rtl="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4375" indent="-176213" algn="l" rtl="0" eaLnBrk="1" fontAlgn="base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Symbol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Lower precision and recall for structural and behavioral decisions</a:t>
            </a:r>
          </a:p>
          <a:p>
            <a:pPr marL="285750" marR="0" lvl="0" indent="-28575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Impact of split strategies</a:t>
            </a:r>
          </a:p>
          <a:p>
            <a:pPr marL="285750" marR="0" lvl="0" indent="-28575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Impact of n-grams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308379"/>
              </p:ext>
            </p:extLst>
          </p:nvPr>
        </p:nvGraphicFramePr>
        <p:xfrm>
          <a:off x="438427" y="1273910"/>
          <a:ext cx="3173710" cy="1204778"/>
        </p:xfrm>
        <a:graphic>
          <a:graphicData uri="http://schemas.openxmlformats.org/drawingml/2006/table">
            <a:tbl>
              <a:tblPr firstRow="1"/>
              <a:tblGrid>
                <a:gridCol w="1639751">
                  <a:extLst>
                    <a:ext uri="{9D8B030D-6E8A-4147-A177-3AD203B41FA5}">
                      <a16:colId xmlns:a16="http://schemas.microsoft.com/office/drawing/2014/main" val="866802115"/>
                    </a:ext>
                  </a:extLst>
                </a:gridCol>
                <a:gridCol w="1533959">
                  <a:extLst>
                    <a:ext uri="{9D8B030D-6E8A-4147-A177-3AD203B41FA5}">
                      <a16:colId xmlns:a16="http://schemas.microsoft.com/office/drawing/2014/main" val="2646713698"/>
                    </a:ext>
                  </a:extLst>
                </a:gridCol>
              </a:tblGrid>
              <a:tr h="3818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Average accuracy 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5293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005293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9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F-score (%)</a:t>
                      </a:r>
                    </a:p>
                  </a:txBody>
                  <a:tcPr anchor="ctr">
                    <a:lnL>
                      <a:noFill/>
                    </a:lnL>
                    <a:lnR w="9525" cap="flat" cmpd="sng" algn="ctr">
                      <a:solidFill>
                        <a:srgbClr val="005293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5293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2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831519"/>
                  </a:ext>
                </a:extLst>
              </a:tr>
              <a:tr h="2706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SVM classifier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82.79</a:t>
                      </a:r>
                      <a:endParaRPr lang="en-US" sz="1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737140"/>
                  </a:ext>
                </a:extLst>
              </a:tr>
              <a:tr h="2706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Decision tree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200" dirty="0"/>
                        <a:t>59.09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219123"/>
                  </a:ext>
                </a:extLst>
              </a:tr>
              <a:tr h="2706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/>
                        <a:t>One-vs-rest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200" dirty="0"/>
                        <a:t>30.00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4A0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103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953361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scenario </a:t>
            </a:r>
            <a:r>
              <a:rPr lang="en-US" sz="1800" dirty="0"/>
              <a:t>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35" y="981076"/>
            <a:ext cx="6675966" cy="166938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Apache Spark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Issues captured since early 2014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Versions from 0.9.0 to 2.1.0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# contributors - </a:t>
            </a:r>
            <a:r>
              <a:rPr lang="en-US" b="1" dirty="0">
                <a:solidFill>
                  <a:srgbClr val="FF0000"/>
                </a:solidFill>
              </a:rPr>
              <a:t>1,146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# issues - </a:t>
            </a:r>
            <a:r>
              <a:rPr lang="en-US" b="1" dirty="0">
                <a:solidFill>
                  <a:srgbClr val="FF0000"/>
                </a:solidFill>
              </a:rPr>
              <a:t>21,660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sebis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Manoj – Sebis Day 2017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477000" y="2057400"/>
            <a:ext cx="862735" cy="593062"/>
            <a:chOff x="4724400" y="2678714"/>
            <a:chExt cx="581848" cy="422433"/>
          </a:xfrm>
        </p:grpSpPr>
        <p:sp>
          <p:nvSpPr>
            <p:cNvPr id="15" name="Ellipse 9"/>
            <p:cNvSpPr/>
            <p:nvPr/>
          </p:nvSpPr>
          <p:spPr bwMode="auto">
            <a:xfrm>
              <a:off x="4786253" y="2678714"/>
              <a:ext cx="148854" cy="135129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en-US" sz="4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6" name="Kreis 8"/>
            <p:cNvSpPr/>
            <p:nvPr/>
          </p:nvSpPr>
          <p:spPr bwMode="auto">
            <a:xfrm>
              <a:off x="4724400" y="2813843"/>
              <a:ext cx="272559" cy="130437"/>
            </a:xfrm>
            <a:custGeom>
              <a:avLst/>
              <a:gdLst/>
              <a:ahLst/>
              <a:cxnLst/>
              <a:rect l="l" t="t" r="r" b="b"/>
              <a:pathLst>
                <a:path w="659253" h="347501">
                  <a:moveTo>
                    <a:pt x="194601" y="0"/>
                  </a:moveTo>
                  <a:cubicBezTo>
                    <a:pt x="232765" y="32538"/>
                    <a:pt x="282424" y="51587"/>
                    <a:pt x="336545" y="51587"/>
                  </a:cubicBezTo>
                  <a:cubicBezTo>
                    <a:pt x="388019" y="51587"/>
                    <a:pt x="435456" y="34356"/>
                    <a:pt x="472828" y="4657"/>
                  </a:cubicBezTo>
                  <a:cubicBezTo>
                    <a:pt x="583315" y="65446"/>
                    <a:pt x="659017" y="195929"/>
                    <a:pt x="659253" y="346805"/>
                  </a:cubicBezTo>
                  <a:lnTo>
                    <a:pt x="329603" y="347501"/>
                  </a:lnTo>
                  <a:lnTo>
                    <a:pt x="0" y="340954"/>
                  </a:lnTo>
                  <a:cubicBezTo>
                    <a:pt x="2256" y="188331"/>
                    <a:pt x="81449" y="58036"/>
                    <a:pt x="19460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en-US" sz="4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7" name="Ellipse 9"/>
            <p:cNvSpPr/>
            <p:nvPr/>
          </p:nvSpPr>
          <p:spPr bwMode="auto">
            <a:xfrm>
              <a:off x="5095542" y="2678714"/>
              <a:ext cx="148854" cy="135129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en-US" sz="4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8" name="Kreis 8"/>
            <p:cNvSpPr/>
            <p:nvPr/>
          </p:nvSpPr>
          <p:spPr bwMode="auto">
            <a:xfrm>
              <a:off x="5033689" y="2813843"/>
              <a:ext cx="272559" cy="130437"/>
            </a:xfrm>
            <a:custGeom>
              <a:avLst/>
              <a:gdLst/>
              <a:ahLst/>
              <a:cxnLst/>
              <a:rect l="l" t="t" r="r" b="b"/>
              <a:pathLst>
                <a:path w="659253" h="347501">
                  <a:moveTo>
                    <a:pt x="194601" y="0"/>
                  </a:moveTo>
                  <a:cubicBezTo>
                    <a:pt x="232765" y="32538"/>
                    <a:pt x="282424" y="51587"/>
                    <a:pt x="336545" y="51587"/>
                  </a:cubicBezTo>
                  <a:cubicBezTo>
                    <a:pt x="388019" y="51587"/>
                    <a:pt x="435456" y="34356"/>
                    <a:pt x="472828" y="4657"/>
                  </a:cubicBezTo>
                  <a:cubicBezTo>
                    <a:pt x="583315" y="65446"/>
                    <a:pt x="659017" y="195929"/>
                    <a:pt x="659253" y="346805"/>
                  </a:cubicBezTo>
                  <a:lnTo>
                    <a:pt x="329603" y="347501"/>
                  </a:lnTo>
                  <a:lnTo>
                    <a:pt x="0" y="340954"/>
                  </a:lnTo>
                  <a:cubicBezTo>
                    <a:pt x="2256" y="188331"/>
                    <a:pt x="81449" y="58036"/>
                    <a:pt x="19460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en-US" sz="4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53146" y="2955371"/>
              <a:ext cx="361088" cy="1457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457200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Arial" panose="020B0604020202020204" pitchFamily="34" charset="0"/>
                </a:rPr>
                <a:t>Users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538563" y="3011335"/>
            <a:ext cx="4834037" cy="1159529"/>
            <a:chOff x="2286000" y="3352800"/>
            <a:chExt cx="4834037" cy="1159529"/>
          </a:xfrm>
          <a:solidFill>
            <a:schemeClr val="bg1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2286000" y="3352800"/>
              <a:ext cx="4834037" cy="1159529"/>
            </a:xfrm>
            <a:prstGeom prst="rect">
              <a:avLst/>
            </a:prstGeom>
            <a:grpFill/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eaLnBrk="0" hangingPunct="0"/>
              <a:r>
                <a:rPr lang="en-US" sz="1400" dirty="0">
                  <a:solidFill>
                    <a:schemeClr val="tx1"/>
                  </a:solidFill>
                  <a:cs typeface="Arial" pitchFamily="34" charset="0"/>
                </a:rPr>
                <a:t>We want to use Spark SQL in our project, but we found that the Spark SQL performance is not very well as we expected. 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292707" y="3362739"/>
              <a:ext cx="1783308" cy="331526"/>
            </a:xfrm>
            <a:custGeom>
              <a:avLst/>
              <a:gdLst>
                <a:gd name="connsiteX0" fmla="*/ 0 w 1783308"/>
                <a:gd name="connsiteY0" fmla="*/ 0 h 450209"/>
                <a:gd name="connsiteX1" fmla="*/ 1783308 w 1783308"/>
                <a:gd name="connsiteY1" fmla="*/ 0 h 450209"/>
                <a:gd name="connsiteX2" fmla="*/ 1783308 w 1783308"/>
                <a:gd name="connsiteY2" fmla="*/ 450209 h 450209"/>
                <a:gd name="connsiteX3" fmla="*/ 0 w 1783308"/>
                <a:gd name="connsiteY3" fmla="*/ 450209 h 450209"/>
                <a:gd name="connsiteX4" fmla="*/ 0 w 1783308"/>
                <a:gd name="connsiteY4" fmla="*/ 0 h 450209"/>
                <a:gd name="connsiteX0" fmla="*/ 0 w 1783308"/>
                <a:gd name="connsiteY0" fmla="*/ 0 h 450414"/>
                <a:gd name="connsiteX1" fmla="*/ 1783308 w 1783308"/>
                <a:gd name="connsiteY1" fmla="*/ 0 h 450414"/>
                <a:gd name="connsiteX2" fmla="*/ 1783308 w 1783308"/>
                <a:gd name="connsiteY2" fmla="*/ 450209 h 450414"/>
                <a:gd name="connsiteX3" fmla="*/ 1583886 w 1783308"/>
                <a:gd name="connsiteY3" fmla="*/ 447230 h 450414"/>
                <a:gd name="connsiteX4" fmla="*/ 0 w 1783308"/>
                <a:gd name="connsiteY4" fmla="*/ 450209 h 450414"/>
                <a:gd name="connsiteX5" fmla="*/ 0 w 1783308"/>
                <a:gd name="connsiteY5" fmla="*/ 0 h 45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3308" h="450414">
                  <a:moveTo>
                    <a:pt x="0" y="0"/>
                  </a:moveTo>
                  <a:lnTo>
                    <a:pt x="1783308" y="0"/>
                  </a:lnTo>
                  <a:lnTo>
                    <a:pt x="1783308" y="450209"/>
                  </a:lnTo>
                  <a:cubicBezTo>
                    <a:pt x="1735448" y="451543"/>
                    <a:pt x="1631746" y="445896"/>
                    <a:pt x="1583886" y="447230"/>
                  </a:cubicBezTo>
                  <a:lnTo>
                    <a:pt x="0" y="450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 sz="1600" dirty="0">
                  <a:solidFill>
                    <a:schemeClr val="tx1"/>
                  </a:solidFill>
                  <a:cs typeface="Arial" pitchFamily="34" charset="0"/>
                </a:rPr>
                <a:t>SPARK-7393</a:t>
              </a:r>
            </a:p>
          </p:txBody>
        </p:sp>
      </p:grpSp>
      <p:cxnSp>
        <p:nvCxnSpPr>
          <p:cNvPr id="24" name="Straight Arrow Connector 23"/>
          <p:cNvCxnSpPr/>
          <p:nvPr/>
        </p:nvCxnSpPr>
        <p:spPr bwMode="auto">
          <a:xfrm>
            <a:off x="6914218" y="2682654"/>
            <a:ext cx="0" cy="328681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5925171" y="4631217"/>
            <a:ext cx="2060819" cy="1343913"/>
            <a:chOff x="4043297" y="5715000"/>
            <a:chExt cx="1356171" cy="854076"/>
          </a:xfrm>
        </p:grpSpPr>
        <p:grpSp>
          <p:nvGrpSpPr>
            <p:cNvPr id="25" name="Group 24"/>
            <p:cNvGrpSpPr/>
            <p:nvPr/>
          </p:nvGrpSpPr>
          <p:grpSpPr>
            <a:xfrm>
              <a:off x="4088016" y="5850471"/>
              <a:ext cx="1230006" cy="592160"/>
              <a:chOff x="686351" y="3850709"/>
              <a:chExt cx="1230006" cy="592160"/>
            </a:xfrm>
          </p:grpSpPr>
          <p:sp>
            <p:nvSpPr>
              <p:cNvPr id="10" name="Ellipse 9"/>
              <p:cNvSpPr/>
              <p:nvPr/>
            </p:nvSpPr>
            <p:spPr bwMode="auto">
              <a:xfrm>
                <a:off x="1053919" y="3850709"/>
                <a:ext cx="148854" cy="135129"/>
              </a:xfrm>
              <a:prstGeom prst="ellipse">
                <a:avLst/>
              </a:pr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hangingPunct="0">
                  <a:defRPr/>
                </a:pPr>
                <a:endParaRPr lang="en-US" sz="24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11" name="Kreis 8"/>
              <p:cNvSpPr/>
              <p:nvPr/>
            </p:nvSpPr>
            <p:spPr bwMode="auto">
              <a:xfrm>
                <a:off x="992066" y="3985838"/>
                <a:ext cx="272559" cy="130437"/>
              </a:xfrm>
              <a:custGeom>
                <a:avLst/>
                <a:gdLst/>
                <a:ahLst/>
                <a:cxnLst/>
                <a:rect l="l" t="t" r="r" b="b"/>
                <a:pathLst>
                  <a:path w="659253" h="347501">
                    <a:moveTo>
                      <a:pt x="194601" y="0"/>
                    </a:moveTo>
                    <a:cubicBezTo>
                      <a:pt x="232765" y="32538"/>
                      <a:pt x="282424" y="51587"/>
                      <a:pt x="336545" y="51587"/>
                    </a:cubicBezTo>
                    <a:cubicBezTo>
                      <a:pt x="388019" y="51587"/>
                      <a:pt x="435456" y="34356"/>
                      <a:pt x="472828" y="4657"/>
                    </a:cubicBezTo>
                    <a:cubicBezTo>
                      <a:pt x="583315" y="65446"/>
                      <a:pt x="659017" y="195929"/>
                      <a:pt x="659253" y="346805"/>
                    </a:cubicBezTo>
                    <a:lnTo>
                      <a:pt x="329603" y="347501"/>
                    </a:lnTo>
                    <a:lnTo>
                      <a:pt x="0" y="340954"/>
                    </a:lnTo>
                    <a:cubicBezTo>
                      <a:pt x="2256" y="188331"/>
                      <a:pt x="81449" y="58036"/>
                      <a:pt x="194601" y="0"/>
                    </a:cubicBezTo>
                    <a:close/>
                  </a:path>
                </a:pathLst>
              </a:cu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hangingPunct="0">
                  <a:defRPr/>
                </a:pPr>
                <a:endParaRPr lang="en-US" sz="24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12" name="Ellipse 9"/>
              <p:cNvSpPr/>
              <p:nvPr/>
            </p:nvSpPr>
            <p:spPr bwMode="auto">
              <a:xfrm>
                <a:off x="1363208" y="3850709"/>
                <a:ext cx="148854" cy="135129"/>
              </a:xfrm>
              <a:prstGeom prst="ellipse">
                <a:avLst/>
              </a:pr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hangingPunct="0">
                  <a:defRPr/>
                </a:pPr>
                <a:endParaRPr lang="en-US" sz="24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13" name="Kreis 8"/>
              <p:cNvSpPr/>
              <p:nvPr/>
            </p:nvSpPr>
            <p:spPr bwMode="auto">
              <a:xfrm>
                <a:off x="1301355" y="3985838"/>
                <a:ext cx="272559" cy="130437"/>
              </a:xfrm>
              <a:custGeom>
                <a:avLst/>
                <a:gdLst/>
                <a:ahLst/>
                <a:cxnLst/>
                <a:rect l="l" t="t" r="r" b="b"/>
                <a:pathLst>
                  <a:path w="659253" h="347501">
                    <a:moveTo>
                      <a:pt x="194601" y="0"/>
                    </a:moveTo>
                    <a:cubicBezTo>
                      <a:pt x="232765" y="32538"/>
                      <a:pt x="282424" y="51587"/>
                      <a:pt x="336545" y="51587"/>
                    </a:cubicBezTo>
                    <a:cubicBezTo>
                      <a:pt x="388019" y="51587"/>
                      <a:pt x="435456" y="34356"/>
                      <a:pt x="472828" y="4657"/>
                    </a:cubicBezTo>
                    <a:cubicBezTo>
                      <a:pt x="583315" y="65446"/>
                      <a:pt x="659017" y="195929"/>
                      <a:pt x="659253" y="346805"/>
                    </a:cubicBezTo>
                    <a:lnTo>
                      <a:pt x="329603" y="347501"/>
                    </a:lnTo>
                    <a:lnTo>
                      <a:pt x="0" y="340954"/>
                    </a:lnTo>
                    <a:cubicBezTo>
                      <a:pt x="2256" y="188331"/>
                      <a:pt x="81449" y="58036"/>
                      <a:pt x="194601" y="0"/>
                    </a:cubicBezTo>
                    <a:close/>
                  </a:path>
                </a:pathLst>
              </a:cu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hangingPunct="0">
                  <a:defRPr/>
                </a:pPr>
                <a:endParaRPr lang="en-US" sz="24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86351" y="4127366"/>
                <a:ext cx="1230006" cy="3155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200" fontAlgn="auto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Software architects</a:t>
                </a:r>
              </a:p>
              <a:p>
                <a:pPr algn="ctr" defTabSz="457200" fontAlgn="auto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Software developers</a:t>
                </a:r>
              </a:p>
            </p:txBody>
          </p:sp>
        </p:grpSp>
        <p:sp>
          <p:nvSpPr>
            <p:cNvPr id="28" name="Rectangle 27"/>
            <p:cNvSpPr/>
            <p:nvPr/>
          </p:nvSpPr>
          <p:spPr bwMode="auto">
            <a:xfrm>
              <a:off x="4043297" y="5715000"/>
              <a:ext cx="1356171" cy="854076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cxnSp>
        <p:nvCxnSpPr>
          <p:cNvPr id="33" name="Straight Arrow Connector 32"/>
          <p:cNvCxnSpPr>
            <a:stCxn id="20" idx="2"/>
            <a:endCxn id="28" idx="0"/>
          </p:cNvCxnSpPr>
          <p:nvPr/>
        </p:nvCxnSpPr>
        <p:spPr bwMode="auto">
          <a:xfrm flipH="1">
            <a:off x="6955581" y="4170864"/>
            <a:ext cx="1" cy="46035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534400" y="4949230"/>
            <a:ext cx="497252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itchFamily="34" charset="0"/>
              </a:rPr>
              <a:t>?</a:t>
            </a:r>
          </a:p>
        </p:txBody>
      </p:sp>
      <p:cxnSp>
        <p:nvCxnSpPr>
          <p:cNvPr id="38" name="Straight Arrow Connector 37"/>
          <p:cNvCxnSpPr>
            <a:stCxn id="28" idx="3"/>
            <a:endCxn id="36" idx="1"/>
          </p:cNvCxnSpPr>
          <p:nvPr/>
        </p:nvCxnSpPr>
        <p:spPr bwMode="auto">
          <a:xfrm flipV="1">
            <a:off x="7985990" y="5303173"/>
            <a:ext cx="548410" cy="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07687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scenario </a:t>
            </a:r>
            <a:r>
              <a:rPr lang="en-US" sz="1800" dirty="0"/>
              <a:t>(2)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sebis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Manoj – Sebis Day 2017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946250" y="990600"/>
            <a:ext cx="7729236" cy="43235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>
                <a:solidFill>
                  <a:schemeClr val="tx1"/>
                </a:solidFill>
                <a:cs typeface="Arial" pitchFamily="34" charset="0"/>
              </a:rPr>
              <a:t>21,660 issues</a:t>
            </a: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75183" y="1682286"/>
            <a:ext cx="5867400" cy="469347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466 design decisions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572817" y="2483563"/>
            <a:ext cx="2584235" cy="469347"/>
          </a:xfrm>
          <a:prstGeom prst="rect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226 structural decisions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3436567" y="2487016"/>
            <a:ext cx="2743200" cy="469347"/>
          </a:xfrm>
          <a:prstGeom prst="rect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389 behavioral decisions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459282" y="2483563"/>
            <a:ext cx="2171196" cy="469347"/>
          </a:xfrm>
          <a:prstGeom prst="rect">
            <a:avLst/>
          </a:prstGeom>
          <a:noFill/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166 ban decisions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9583" y="3657600"/>
            <a:ext cx="3134406" cy="28395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548" y="3657600"/>
            <a:ext cx="4048084" cy="2958215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6276" y="3685527"/>
            <a:ext cx="2895600" cy="2691625"/>
            <a:chOff x="1066800" y="3931422"/>
            <a:chExt cx="2546435" cy="249186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800" y="3931422"/>
              <a:ext cx="2546435" cy="249186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210738" y="4182428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 pitchFamily="34" charset="0"/>
                </a:rPr>
                <a:t>14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18660" y="5045713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 pitchFamily="34" charset="0"/>
                </a:rPr>
                <a:t>28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05696" y="5869905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 pitchFamily="34" charset="0"/>
                </a:rPr>
                <a:t>12</a:t>
              </a:r>
            </a:p>
          </p:txBody>
        </p:sp>
      </p:grpSp>
      <p:cxnSp>
        <p:nvCxnSpPr>
          <p:cNvPr id="23" name="Straight Arrow Connector 22"/>
          <p:cNvCxnSpPr>
            <a:stCxn id="7" idx="2"/>
            <a:endCxn id="8" idx="0"/>
          </p:cNvCxnSpPr>
          <p:nvPr/>
        </p:nvCxnSpPr>
        <p:spPr bwMode="auto">
          <a:xfrm flipH="1">
            <a:off x="4808883" y="1422950"/>
            <a:ext cx="1985" cy="25933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2"/>
            <a:endCxn id="13" idx="0"/>
          </p:cNvCxnSpPr>
          <p:nvPr/>
        </p:nvCxnSpPr>
        <p:spPr bwMode="auto">
          <a:xfrm flipH="1">
            <a:off x="1864935" y="2151633"/>
            <a:ext cx="2943948" cy="33193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8" idx="2"/>
            <a:endCxn id="14" idx="0"/>
          </p:cNvCxnSpPr>
          <p:nvPr/>
        </p:nvCxnSpPr>
        <p:spPr bwMode="auto">
          <a:xfrm flipH="1">
            <a:off x="4808167" y="2151633"/>
            <a:ext cx="716" cy="33538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2"/>
            <a:endCxn id="15" idx="0"/>
          </p:cNvCxnSpPr>
          <p:nvPr/>
        </p:nvCxnSpPr>
        <p:spPr bwMode="auto">
          <a:xfrm>
            <a:off x="4808883" y="2151633"/>
            <a:ext cx="2735997" cy="33193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Down Arrow 29"/>
          <p:cNvSpPr/>
          <p:nvPr/>
        </p:nvSpPr>
        <p:spPr bwMode="auto">
          <a:xfrm>
            <a:off x="4541467" y="2977793"/>
            <a:ext cx="533400" cy="585856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0314761" y="612778"/>
            <a:ext cx="581839" cy="6092822"/>
            <a:chOff x="10314761" y="612778"/>
            <a:chExt cx="581839" cy="6092822"/>
          </a:xfrm>
        </p:grpSpPr>
        <p:sp>
          <p:nvSpPr>
            <p:cNvPr id="9" name="Chevron 8"/>
            <p:cNvSpPr/>
            <p:nvPr/>
          </p:nvSpPr>
          <p:spPr>
            <a:xfrm rot="5400000">
              <a:off x="9737381" y="1190159"/>
              <a:ext cx="1731431" cy="576670"/>
            </a:xfrm>
            <a:prstGeom prst="chevron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Extract design decisions</a:t>
              </a:r>
            </a:p>
          </p:txBody>
        </p:sp>
        <p:sp>
          <p:nvSpPr>
            <p:cNvPr id="10" name="Chevron 9"/>
            <p:cNvSpPr/>
            <p:nvPr/>
          </p:nvSpPr>
          <p:spPr>
            <a:xfrm rot="5400000">
              <a:off x="9680967" y="2746769"/>
              <a:ext cx="1854595" cy="576670"/>
            </a:xfrm>
            <a:prstGeom prst="chevron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/>
                <a:t>Classify design decisions</a:t>
              </a:r>
            </a:p>
          </p:txBody>
        </p:sp>
        <p:sp>
          <p:nvSpPr>
            <p:cNvPr id="11" name="Chevron 10"/>
            <p:cNvSpPr/>
            <p:nvPr/>
          </p:nvSpPr>
          <p:spPr>
            <a:xfrm rot="5400000">
              <a:off x="9879196" y="5693365"/>
              <a:ext cx="1447800" cy="576670"/>
            </a:xfrm>
            <a:prstGeom prst="chevron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/>
                <a:t>Generate views</a:t>
              </a:r>
            </a:p>
          </p:txBody>
        </p:sp>
        <p:sp>
          <p:nvSpPr>
            <p:cNvPr id="31" name="Chevron 30"/>
            <p:cNvSpPr/>
            <p:nvPr/>
          </p:nvSpPr>
          <p:spPr>
            <a:xfrm rot="5400000">
              <a:off x="9729245" y="4317181"/>
              <a:ext cx="1747702" cy="576670"/>
            </a:xfrm>
            <a:prstGeom prst="chevron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/>
                <a:t>Enrich design decisions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767360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scenario </a:t>
            </a:r>
            <a:r>
              <a:rPr lang="en-US" sz="1800" dirty="0"/>
              <a:t>(3)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sebis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Manoj – Sebis Day 2017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133600" y="1219200"/>
            <a:ext cx="862735" cy="593062"/>
            <a:chOff x="4724400" y="2678714"/>
            <a:chExt cx="581848" cy="422433"/>
          </a:xfrm>
        </p:grpSpPr>
        <p:sp>
          <p:nvSpPr>
            <p:cNvPr id="34" name="Ellipse 9"/>
            <p:cNvSpPr/>
            <p:nvPr/>
          </p:nvSpPr>
          <p:spPr bwMode="auto">
            <a:xfrm>
              <a:off x="4786253" y="2678714"/>
              <a:ext cx="148854" cy="135129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en-US" sz="4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35" name="Kreis 8"/>
            <p:cNvSpPr/>
            <p:nvPr/>
          </p:nvSpPr>
          <p:spPr bwMode="auto">
            <a:xfrm>
              <a:off x="4724400" y="2813843"/>
              <a:ext cx="272559" cy="130437"/>
            </a:xfrm>
            <a:custGeom>
              <a:avLst/>
              <a:gdLst/>
              <a:ahLst/>
              <a:cxnLst/>
              <a:rect l="l" t="t" r="r" b="b"/>
              <a:pathLst>
                <a:path w="659253" h="347501">
                  <a:moveTo>
                    <a:pt x="194601" y="0"/>
                  </a:moveTo>
                  <a:cubicBezTo>
                    <a:pt x="232765" y="32538"/>
                    <a:pt x="282424" y="51587"/>
                    <a:pt x="336545" y="51587"/>
                  </a:cubicBezTo>
                  <a:cubicBezTo>
                    <a:pt x="388019" y="51587"/>
                    <a:pt x="435456" y="34356"/>
                    <a:pt x="472828" y="4657"/>
                  </a:cubicBezTo>
                  <a:cubicBezTo>
                    <a:pt x="583315" y="65446"/>
                    <a:pt x="659017" y="195929"/>
                    <a:pt x="659253" y="346805"/>
                  </a:cubicBezTo>
                  <a:lnTo>
                    <a:pt x="329603" y="347501"/>
                  </a:lnTo>
                  <a:lnTo>
                    <a:pt x="0" y="340954"/>
                  </a:lnTo>
                  <a:cubicBezTo>
                    <a:pt x="2256" y="188331"/>
                    <a:pt x="81449" y="58036"/>
                    <a:pt x="19460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en-US" sz="4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36" name="Ellipse 9"/>
            <p:cNvSpPr/>
            <p:nvPr/>
          </p:nvSpPr>
          <p:spPr bwMode="auto">
            <a:xfrm>
              <a:off x="5095542" y="2678714"/>
              <a:ext cx="148854" cy="135129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en-US" sz="4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37" name="Kreis 8"/>
            <p:cNvSpPr/>
            <p:nvPr/>
          </p:nvSpPr>
          <p:spPr bwMode="auto">
            <a:xfrm>
              <a:off x="5033689" y="2813843"/>
              <a:ext cx="272559" cy="130437"/>
            </a:xfrm>
            <a:custGeom>
              <a:avLst/>
              <a:gdLst/>
              <a:ahLst/>
              <a:cxnLst/>
              <a:rect l="l" t="t" r="r" b="b"/>
              <a:pathLst>
                <a:path w="659253" h="347501">
                  <a:moveTo>
                    <a:pt x="194601" y="0"/>
                  </a:moveTo>
                  <a:cubicBezTo>
                    <a:pt x="232765" y="32538"/>
                    <a:pt x="282424" y="51587"/>
                    <a:pt x="336545" y="51587"/>
                  </a:cubicBezTo>
                  <a:cubicBezTo>
                    <a:pt x="388019" y="51587"/>
                    <a:pt x="435456" y="34356"/>
                    <a:pt x="472828" y="4657"/>
                  </a:cubicBezTo>
                  <a:cubicBezTo>
                    <a:pt x="583315" y="65446"/>
                    <a:pt x="659017" y="195929"/>
                    <a:pt x="659253" y="346805"/>
                  </a:cubicBezTo>
                  <a:lnTo>
                    <a:pt x="329603" y="347501"/>
                  </a:lnTo>
                  <a:lnTo>
                    <a:pt x="0" y="340954"/>
                  </a:lnTo>
                  <a:cubicBezTo>
                    <a:pt x="2256" y="188331"/>
                    <a:pt x="81449" y="58036"/>
                    <a:pt x="19460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defRPr/>
              </a:pPr>
              <a:endParaRPr lang="en-US" sz="4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853146" y="2955371"/>
              <a:ext cx="361088" cy="1457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457200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Arial" panose="020B0604020202020204" pitchFamily="34" charset="0"/>
                </a:rPr>
                <a:t>Users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95163" y="2173135"/>
            <a:ext cx="4834037" cy="1159529"/>
            <a:chOff x="2286000" y="3352800"/>
            <a:chExt cx="4834037" cy="1159529"/>
          </a:xfrm>
          <a:solidFill>
            <a:schemeClr val="bg1"/>
          </a:solidFill>
        </p:grpSpPr>
        <p:sp>
          <p:nvSpPr>
            <p:cNvPr id="40" name="Rectangle 39"/>
            <p:cNvSpPr/>
            <p:nvPr/>
          </p:nvSpPr>
          <p:spPr bwMode="auto">
            <a:xfrm>
              <a:off x="2286000" y="3352800"/>
              <a:ext cx="4834037" cy="1159529"/>
            </a:xfrm>
            <a:prstGeom prst="rect">
              <a:avLst/>
            </a:prstGeom>
            <a:grpFill/>
            <a:ln w="12700" cap="flat" cmpd="sng" algn="ctr">
              <a:solidFill>
                <a:schemeClr val="accent3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just" eaLnBrk="0" hangingPunct="0"/>
              <a:r>
                <a:rPr lang="en-US" sz="1400" dirty="0">
                  <a:solidFill>
                    <a:schemeClr val="tx1"/>
                  </a:solidFill>
                  <a:cs typeface="Arial" pitchFamily="34" charset="0"/>
                </a:rPr>
                <a:t>We want to use Spark SQL in our project, but we found that the Spark SQL performance is not very well as we expected. </a:t>
              </a:r>
            </a:p>
          </p:txBody>
        </p:sp>
        <p:sp>
          <p:nvSpPr>
            <p:cNvPr id="41" name="Rectangle 20"/>
            <p:cNvSpPr/>
            <p:nvPr/>
          </p:nvSpPr>
          <p:spPr bwMode="auto">
            <a:xfrm>
              <a:off x="2288203" y="3353731"/>
              <a:ext cx="1631434" cy="340534"/>
            </a:xfrm>
            <a:custGeom>
              <a:avLst/>
              <a:gdLst>
                <a:gd name="connsiteX0" fmla="*/ 0 w 1783308"/>
                <a:gd name="connsiteY0" fmla="*/ 0 h 450209"/>
                <a:gd name="connsiteX1" fmla="*/ 1783308 w 1783308"/>
                <a:gd name="connsiteY1" fmla="*/ 0 h 450209"/>
                <a:gd name="connsiteX2" fmla="*/ 1783308 w 1783308"/>
                <a:gd name="connsiteY2" fmla="*/ 450209 h 450209"/>
                <a:gd name="connsiteX3" fmla="*/ 0 w 1783308"/>
                <a:gd name="connsiteY3" fmla="*/ 450209 h 450209"/>
                <a:gd name="connsiteX4" fmla="*/ 0 w 1783308"/>
                <a:gd name="connsiteY4" fmla="*/ 0 h 450209"/>
                <a:gd name="connsiteX0" fmla="*/ 0 w 1783308"/>
                <a:gd name="connsiteY0" fmla="*/ 0 h 450414"/>
                <a:gd name="connsiteX1" fmla="*/ 1783308 w 1783308"/>
                <a:gd name="connsiteY1" fmla="*/ 0 h 450414"/>
                <a:gd name="connsiteX2" fmla="*/ 1783308 w 1783308"/>
                <a:gd name="connsiteY2" fmla="*/ 450209 h 450414"/>
                <a:gd name="connsiteX3" fmla="*/ 1583886 w 1783308"/>
                <a:gd name="connsiteY3" fmla="*/ 447230 h 450414"/>
                <a:gd name="connsiteX4" fmla="*/ 0 w 1783308"/>
                <a:gd name="connsiteY4" fmla="*/ 450209 h 450414"/>
                <a:gd name="connsiteX5" fmla="*/ 0 w 1783308"/>
                <a:gd name="connsiteY5" fmla="*/ 0 h 45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3308" h="450414">
                  <a:moveTo>
                    <a:pt x="0" y="0"/>
                  </a:moveTo>
                  <a:lnTo>
                    <a:pt x="1783308" y="0"/>
                  </a:lnTo>
                  <a:lnTo>
                    <a:pt x="1783308" y="450209"/>
                  </a:lnTo>
                  <a:cubicBezTo>
                    <a:pt x="1735448" y="451543"/>
                    <a:pt x="1631746" y="445896"/>
                    <a:pt x="1583886" y="447230"/>
                  </a:cubicBezTo>
                  <a:lnTo>
                    <a:pt x="0" y="450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 sz="1600" dirty="0">
                  <a:solidFill>
                    <a:schemeClr val="tx1"/>
                  </a:solidFill>
                  <a:cs typeface="Arial" pitchFamily="34" charset="0"/>
                </a:rPr>
                <a:t>SPARK-7393</a:t>
              </a:r>
            </a:p>
          </p:txBody>
        </p:sp>
      </p:grpSp>
      <p:cxnSp>
        <p:nvCxnSpPr>
          <p:cNvPr id="42" name="Straight Arrow Connector 41"/>
          <p:cNvCxnSpPr/>
          <p:nvPr/>
        </p:nvCxnSpPr>
        <p:spPr bwMode="auto">
          <a:xfrm>
            <a:off x="2570818" y="1844454"/>
            <a:ext cx="0" cy="328681"/>
          </a:xfrm>
          <a:prstGeom prst="straightConnector1">
            <a:avLst/>
          </a:prstGeom>
          <a:ln w="19050"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1581771" y="3810000"/>
            <a:ext cx="2060819" cy="1326930"/>
            <a:chOff x="4043297" y="5715000"/>
            <a:chExt cx="1356171" cy="854076"/>
          </a:xfrm>
        </p:grpSpPr>
        <p:grpSp>
          <p:nvGrpSpPr>
            <p:cNvPr id="44" name="Group 43"/>
            <p:cNvGrpSpPr/>
            <p:nvPr/>
          </p:nvGrpSpPr>
          <p:grpSpPr>
            <a:xfrm>
              <a:off x="4088016" y="5850471"/>
              <a:ext cx="1230006" cy="592160"/>
              <a:chOff x="686351" y="3850709"/>
              <a:chExt cx="1230006" cy="592160"/>
            </a:xfrm>
          </p:grpSpPr>
          <p:sp>
            <p:nvSpPr>
              <p:cNvPr id="46" name="Ellipse 9"/>
              <p:cNvSpPr/>
              <p:nvPr/>
            </p:nvSpPr>
            <p:spPr bwMode="auto">
              <a:xfrm>
                <a:off x="1053919" y="3850709"/>
                <a:ext cx="148854" cy="135129"/>
              </a:xfrm>
              <a:prstGeom prst="ellipse">
                <a:avLst/>
              </a:pr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hangingPunct="0">
                  <a:defRPr/>
                </a:pPr>
                <a:endParaRPr lang="en-US" sz="24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47" name="Kreis 8"/>
              <p:cNvSpPr/>
              <p:nvPr/>
            </p:nvSpPr>
            <p:spPr bwMode="auto">
              <a:xfrm>
                <a:off x="992066" y="3985838"/>
                <a:ext cx="272559" cy="130437"/>
              </a:xfrm>
              <a:custGeom>
                <a:avLst/>
                <a:gdLst/>
                <a:ahLst/>
                <a:cxnLst/>
                <a:rect l="l" t="t" r="r" b="b"/>
                <a:pathLst>
                  <a:path w="659253" h="347501">
                    <a:moveTo>
                      <a:pt x="194601" y="0"/>
                    </a:moveTo>
                    <a:cubicBezTo>
                      <a:pt x="232765" y="32538"/>
                      <a:pt x="282424" y="51587"/>
                      <a:pt x="336545" y="51587"/>
                    </a:cubicBezTo>
                    <a:cubicBezTo>
                      <a:pt x="388019" y="51587"/>
                      <a:pt x="435456" y="34356"/>
                      <a:pt x="472828" y="4657"/>
                    </a:cubicBezTo>
                    <a:cubicBezTo>
                      <a:pt x="583315" y="65446"/>
                      <a:pt x="659017" y="195929"/>
                      <a:pt x="659253" y="346805"/>
                    </a:cubicBezTo>
                    <a:lnTo>
                      <a:pt x="329603" y="347501"/>
                    </a:lnTo>
                    <a:lnTo>
                      <a:pt x="0" y="340954"/>
                    </a:lnTo>
                    <a:cubicBezTo>
                      <a:pt x="2256" y="188331"/>
                      <a:pt x="81449" y="58036"/>
                      <a:pt x="194601" y="0"/>
                    </a:cubicBezTo>
                    <a:close/>
                  </a:path>
                </a:pathLst>
              </a:cu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hangingPunct="0">
                  <a:defRPr/>
                </a:pPr>
                <a:endParaRPr lang="en-US" sz="24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48" name="Ellipse 9"/>
              <p:cNvSpPr/>
              <p:nvPr/>
            </p:nvSpPr>
            <p:spPr bwMode="auto">
              <a:xfrm>
                <a:off x="1363208" y="3850709"/>
                <a:ext cx="148854" cy="135129"/>
              </a:xfrm>
              <a:prstGeom prst="ellipse">
                <a:avLst/>
              </a:pr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hangingPunct="0">
                  <a:defRPr/>
                </a:pPr>
                <a:endParaRPr lang="en-US" sz="24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49" name="Kreis 8"/>
              <p:cNvSpPr/>
              <p:nvPr/>
            </p:nvSpPr>
            <p:spPr bwMode="auto">
              <a:xfrm>
                <a:off x="1301355" y="3985838"/>
                <a:ext cx="272559" cy="130437"/>
              </a:xfrm>
              <a:custGeom>
                <a:avLst/>
                <a:gdLst/>
                <a:ahLst/>
                <a:cxnLst/>
                <a:rect l="l" t="t" r="r" b="b"/>
                <a:pathLst>
                  <a:path w="659253" h="347501">
                    <a:moveTo>
                      <a:pt x="194601" y="0"/>
                    </a:moveTo>
                    <a:cubicBezTo>
                      <a:pt x="232765" y="32538"/>
                      <a:pt x="282424" y="51587"/>
                      <a:pt x="336545" y="51587"/>
                    </a:cubicBezTo>
                    <a:cubicBezTo>
                      <a:pt x="388019" y="51587"/>
                      <a:pt x="435456" y="34356"/>
                      <a:pt x="472828" y="4657"/>
                    </a:cubicBezTo>
                    <a:cubicBezTo>
                      <a:pt x="583315" y="65446"/>
                      <a:pt x="659017" y="195929"/>
                      <a:pt x="659253" y="346805"/>
                    </a:cubicBezTo>
                    <a:lnTo>
                      <a:pt x="329603" y="347501"/>
                    </a:lnTo>
                    <a:lnTo>
                      <a:pt x="0" y="340954"/>
                    </a:lnTo>
                    <a:cubicBezTo>
                      <a:pt x="2256" y="188331"/>
                      <a:pt x="81449" y="58036"/>
                      <a:pt x="194601" y="0"/>
                    </a:cubicBezTo>
                    <a:close/>
                  </a:path>
                </a:pathLst>
              </a:custGeom>
              <a:solidFill>
                <a:srgbClr val="70AD47"/>
              </a:solidFill>
              <a:ln w="12700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0" hangingPunct="0">
                  <a:defRPr/>
                </a:pPr>
                <a:endParaRPr lang="en-US" sz="2400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86351" y="4127366"/>
                <a:ext cx="1230006" cy="3155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 defTabSz="457200" fontAlgn="auto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Software architects</a:t>
                </a:r>
              </a:p>
              <a:p>
                <a:pPr algn="ctr" defTabSz="457200" fontAlgn="auto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kern="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Software developers</a:t>
                </a:r>
              </a:p>
            </p:txBody>
          </p:sp>
        </p:grpSp>
        <p:sp>
          <p:nvSpPr>
            <p:cNvPr id="45" name="Rectangle 44"/>
            <p:cNvSpPr/>
            <p:nvPr/>
          </p:nvSpPr>
          <p:spPr bwMode="auto">
            <a:xfrm>
              <a:off x="4043297" y="5715000"/>
              <a:ext cx="1356171" cy="854076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cxnSp>
        <p:nvCxnSpPr>
          <p:cNvPr id="51" name="Straight Arrow Connector 50"/>
          <p:cNvCxnSpPr>
            <a:stCxn id="40" idx="2"/>
            <a:endCxn id="45" idx="0"/>
          </p:cNvCxnSpPr>
          <p:nvPr/>
        </p:nvCxnSpPr>
        <p:spPr bwMode="auto">
          <a:xfrm flipH="1">
            <a:off x="2612181" y="3332664"/>
            <a:ext cx="1" cy="47733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4376912" y="3494307"/>
            <a:ext cx="6983380" cy="3135093"/>
            <a:chOff x="4294220" y="3113307"/>
            <a:chExt cx="5760720" cy="2779863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2"/>
            <a:srcRect r="40446"/>
            <a:stretch/>
          </p:blipFill>
          <p:spPr>
            <a:xfrm>
              <a:off x="4294220" y="3113307"/>
              <a:ext cx="5029200" cy="2779644"/>
            </a:xfrm>
            <a:prstGeom prst="rect">
              <a:avLst/>
            </a:prstGeom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2"/>
            <a:srcRect l="89357"/>
            <a:stretch/>
          </p:blipFill>
          <p:spPr>
            <a:xfrm>
              <a:off x="9323420" y="3113307"/>
              <a:ext cx="731520" cy="2779863"/>
            </a:xfrm>
            <a:prstGeom prst="rect">
              <a:avLst/>
            </a:prstGeom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13" name="Straight Arrow Connector 12"/>
          <p:cNvCxnSpPr/>
          <p:nvPr/>
        </p:nvCxnSpPr>
        <p:spPr bwMode="auto">
          <a:xfrm>
            <a:off x="3584949" y="4343400"/>
            <a:ext cx="629752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69709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Extraction and classification of design decisions from issue management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361D-E562-4E4B-A520-3E65A563C56B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Manoj – Sebis Day 2017</a:t>
            </a:r>
          </a:p>
        </p:txBody>
      </p:sp>
      <p:sp>
        <p:nvSpPr>
          <p:cNvPr id="2" name="Rectangle 1"/>
          <p:cNvSpPr/>
          <p:nvPr/>
        </p:nvSpPr>
        <p:spPr>
          <a:xfrm>
            <a:off x="1349538" y="6306979"/>
            <a:ext cx="26488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https://github.com/sebischair/DocClassification</a:t>
            </a:r>
            <a:endParaRPr lang="en-US" sz="1000" dirty="0"/>
          </a:p>
        </p:txBody>
      </p:sp>
      <p:sp>
        <p:nvSpPr>
          <p:cNvPr id="4" name="Rectangle 3"/>
          <p:cNvSpPr/>
          <p:nvPr/>
        </p:nvSpPr>
        <p:spPr>
          <a:xfrm>
            <a:off x="1349538" y="6176525"/>
            <a:ext cx="10820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333333"/>
                </a:solidFill>
                <a:latin typeface="+mn-lt"/>
              </a:rPr>
              <a:t>Bhat M.; Shumaiev, K.; Biesdorf, A.; Hohenstein, U.; Matthes, F.: Automatic extraction of design decisions from issue management systems: a machine learning based approach. ECSA 2017.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1833789" y="3488934"/>
            <a:ext cx="9029743" cy="2342801"/>
            <a:chOff x="448902" y="0"/>
            <a:chExt cx="6917488" cy="1967568"/>
          </a:xfrm>
        </p:grpSpPr>
        <p:sp>
          <p:nvSpPr>
            <p:cNvPr id="69" name="Rectangle 68"/>
            <p:cNvSpPr/>
            <p:nvPr/>
          </p:nvSpPr>
          <p:spPr>
            <a:xfrm>
              <a:off x="1332788" y="0"/>
              <a:ext cx="5803003" cy="762281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Part 1: Process documents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335328" y="213064"/>
              <a:ext cx="3296173" cy="549217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dash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0" kern="0" dirty="0">
                <a:solidFill>
                  <a:prstClr val="black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778494" y="889281"/>
              <a:ext cx="5357298" cy="1078287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Part 2: Generate model </a:t>
              </a:r>
            </a:p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(10-fold validation)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420353" y="339644"/>
              <a:ext cx="715170" cy="390574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Tokenize</a:t>
              </a:r>
            </a:p>
          </p:txBody>
        </p:sp>
        <p:sp>
          <p:nvSpPr>
            <p:cNvPr id="73" name="Flowchart: Magnetic Disk 72"/>
            <p:cNvSpPr/>
            <p:nvPr/>
          </p:nvSpPr>
          <p:spPr>
            <a:xfrm>
              <a:off x="448902" y="249789"/>
              <a:ext cx="666967" cy="570283"/>
            </a:xfrm>
            <a:prstGeom prst="flowChartMagneticDisk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Labeled dataset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237343" y="339644"/>
              <a:ext cx="813929" cy="390574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Transform cases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155044" y="339644"/>
              <a:ext cx="811166" cy="390574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Filter stop words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064622" y="339644"/>
              <a:ext cx="564339" cy="390574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Stem words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734329" y="339644"/>
              <a:ext cx="1108228" cy="390574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Generate n-Grams (n=1..5)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944612" y="343537"/>
              <a:ext cx="1157767" cy="386707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Create TF-IDF representation</a:t>
              </a: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3731852" y="1145221"/>
              <a:ext cx="2496028" cy="481835"/>
              <a:chOff x="5978577" y="1571672"/>
              <a:chExt cx="1366603" cy="647286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5978577" y="1571672"/>
                <a:ext cx="1366603" cy="647286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kern="0" dirty="0">
                    <a:solidFill>
                      <a:prstClr val="black"/>
                    </a:solidFill>
                    <a:latin typeface="Calibri" panose="020F0502020204030204"/>
                    <a:cs typeface="+mn-cs"/>
                  </a:rPr>
                  <a:t>Training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5978577" y="1888798"/>
                <a:ext cx="1366603" cy="330160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kern="0" dirty="0">
                    <a:solidFill>
                      <a:prstClr val="black"/>
                    </a:solidFill>
                    <a:latin typeface="Calibri" panose="020F0502020204030204"/>
                    <a:cs typeface="+mn-cs"/>
                  </a:rPr>
                  <a:t>Multi-class classifiers</a:t>
                </a:r>
              </a:p>
            </p:txBody>
          </p:sp>
        </p:grpSp>
        <p:sp>
          <p:nvSpPr>
            <p:cNvPr id="80" name="Rectangle 79"/>
            <p:cNvSpPr/>
            <p:nvPr/>
          </p:nvSpPr>
          <p:spPr>
            <a:xfrm>
              <a:off x="1942003" y="1593636"/>
              <a:ext cx="1563339" cy="345915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Testing – Apply model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79438" y="1217025"/>
              <a:ext cx="996220" cy="338226"/>
            </a:xfrm>
            <a:prstGeom prst="rect">
              <a:avLst/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Classification model</a:t>
              </a:r>
            </a:p>
          </p:txBody>
        </p:sp>
        <p:cxnSp>
          <p:nvCxnSpPr>
            <p:cNvPr id="82" name="Straight Arrow Connector 81"/>
            <p:cNvCxnSpPr>
              <a:stCxn id="73" idx="4"/>
              <a:endCxn id="72" idx="1"/>
            </p:cNvCxnSpPr>
            <p:nvPr/>
          </p:nvCxnSpPr>
          <p:spPr>
            <a:xfrm>
              <a:off x="1115869" y="534931"/>
              <a:ext cx="304484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3" name="Straight Arrow Connector 82"/>
            <p:cNvCxnSpPr>
              <a:stCxn id="72" idx="3"/>
              <a:endCxn id="74" idx="1"/>
            </p:cNvCxnSpPr>
            <p:nvPr/>
          </p:nvCxnSpPr>
          <p:spPr>
            <a:xfrm>
              <a:off x="2135523" y="534931"/>
              <a:ext cx="101822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4" name="Straight Arrow Connector 83"/>
            <p:cNvCxnSpPr>
              <a:stCxn id="74" idx="3"/>
              <a:endCxn id="75" idx="1"/>
            </p:cNvCxnSpPr>
            <p:nvPr/>
          </p:nvCxnSpPr>
          <p:spPr>
            <a:xfrm>
              <a:off x="3051272" y="534931"/>
              <a:ext cx="103771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5" name="Straight Arrow Connector 84"/>
            <p:cNvCxnSpPr>
              <a:stCxn id="75" idx="3"/>
              <a:endCxn id="76" idx="1"/>
            </p:cNvCxnSpPr>
            <p:nvPr/>
          </p:nvCxnSpPr>
          <p:spPr>
            <a:xfrm>
              <a:off x="3966210" y="534931"/>
              <a:ext cx="98412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6" name="Straight Arrow Connector 85"/>
            <p:cNvCxnSpPr>
              <a:stCxn id="76" idx="3"/>
              <a:endCxn id="77" idx="1"/>
            </p:cNvCxnSpPr>
            <p:nvPr/>
          </p:nvCxnSpPr>
          <p:spPr>
            <a:xfrm>
              <a:off x="4628961" y="534931"/>
              <a:ext cx="105368" cy="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7" name="Straight Arrow Connector 86"/>
            <p:cNvCxnSpPr>
              <a:stCxn id="77" idx="3"/>
              <a:endCxn id="78" idx="1"/>
            </p:cNvCxnSpPr>
            <p:nvPr/>
          </p:nvCxnSpPr>
          <p:spPr>
            <a:xfrm>
              <a:off x="5842559" y="534931"/>
              <a:ext cx="102054" cy="1960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8" name="Elbow Connector 87"/>
            <p:cNvCxnSpPr>
              <a:stCxn id="78" idx="3"/>
              <a:endCxn id="102" idx="3"/>
            </p:cNvCxnSpPr>
            <p:nvPr/>
          </p:nvCxnSpPr>
          <p:spPr>
            <a:xfrm flipH="1">
              <a:off x="6227880" y="536891"/>
              <a:ext cx="874499" cy="967281"/>
            </a:xfrm>
            <a:prstGeom prst="bentConnector3">
              <a:avLst>
                <a:gd name="adj1" fmla="val -26141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89" name="Elbow Connector 88"/>
            <p:cNvCxnSpPr>
              <a:stCxn id="78" idx="3"/>
              <a:endCxn id="80" idx="3"/>
            </p:cNvCxnSpPr>
            <p:nvPr/>
          </p:nvCxnSpPr>
          <p:spPr>
            <a:xfrm flipH="1">
              <a:off x="3505342" y="536891"/>
              <a:ext cx="3597037" cy="1229703"/>
            </a:xfrm>
            <a:prstGeom prst="bentConnector3">
              <a:avLst>
                <a:gd name="adj1" fmla="val -6355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90" name="TextBox 89"/>
            <p:cNvSpPr txBox="1"/>
            <p:nvPr/>
          </p:nvSpPr>
          <p:spPr>
            <a:xfrm rot="16200000">
              <a:off x="6778601" y="916381"/>
              <a:ext cx="930063" cy="245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Shuffled split</a:t>
              </a: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84370" y="1596858"/>
              <a:ext cx="991288" cy="342693"/>
            </a:xfrm>
            <a:prstGeom prst="rect">
              <a:avLst/>
            </a:prstGeom>
            <a:solidFill>
              <a:srgbClr val="E7E6E6"/>
            </a:solidFill>
            <a:ln w="31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kern="0" dirty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Results</a:t>
              </a:r>
            </a:p>
          </p:txBody>
        </p:sp>
        <p:cxnSp>
          <p:nvCxnSpPr>
            <p:cNvPr id="92" name="Straight Arrow Connector 91"/>
            <p:cNvCxnSpPr>
              <a:stCxn id="101" idx="1"/>
              <a:endCxn id="81" idx="3"/>
            </p:cNvCxnSpPr>
            <p:nvPr/>
          </p:nvCxnSpPr>
          <p:spPr>
            <a:xfrm flipH="1" flipV="1">
              <a:off x="1475658" y="1386138"/>
              <a:ext cx="2256194" cy="1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3" name="Straight Arrow Connector 92"/>
            <p:cNvCxnSpPr>
              <a:endCxn id="80" idx="0"/>
            </p:cNvCxnSpPr>
            <p:nvPr/>
          </p:nvCxnSpPr>
          <p:spPr>
            <a:xfrm>
              <a:off x="2723672" y="1390081"/>
              <a:ext cx="1" cy="203555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4" name="Straight Arrow Connector 93"/>
            <p:cNvCxnSpPr>
              <a:stCxn id="80" idx="1"/>
              <a:endCxn id="91" idx="3"/>
            </p:cNvCxnSpPr>
            <p:nvPr/>
          </p:nvCxnSpPr>
          <p:spPr>
            <a:xfrm flipH="1">
              <a:off x="1475658" y="1766594"/>
              <a:ext cx="466345" cy="1611"/>
            </a:xfrm>
            <a:prstGeom prst="straightConnector1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95" name="TextBox 94"/>
            <p:cNvSpPr txBox="1"/>
            <p:nvPr/>
          </p:nvSpPr>
          <p:spPr>
            <a:xfrm>
              <a:off x="3232773" y="1157536"/>
              <a:ext cx="5132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model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261292" y="1257577"/>
              <a:ext cx="8773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Training data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295742" y="1566721"/>
              <a:ext cx="82921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Testing data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793663" y="150149"/>
              <a:ext cx="85780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kern="0" dirty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Preprocessing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35399" y="326910"/>
              <a:ext cx="43657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kern="0" dirty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issues</a:t>
              </a:r>
            </a:p>
          </p:txBody>
        </p:sp>
      </p:grpSp>
      <p:sp>
        <p:nvSpPr>
          <p:cNvPr id="96" name="Rectangle 95"/>
          <p:cNvSpPr/>
          <p:nvPr/>
        </p:nvSpPr>
        <p:spPr>
          <a:xfrm>
            <a:off x="2933057" y="1259924"/>
            <a:ext cx="8592194" cy="1660589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/>
              <a:t>AKM </a:t>
            </a:r>
            <a:r>
              <a:rPr lang="en-US" sz="1050" dirty="0"/>
              <a:t>tool</a:t>
            </a:r>
          </a:p>
        </p:txBody>
      </p:sp>
      <p:cxnSp>
        <p:nvCxnSpPr>
          <p:cNvPr id="103" name="Straight Arrow Connector 102"/>
          <p:cNvCxnSpPr>
            <a:stCxn id="127" idx="3"/>
            <a:endCxn id="104" idx="1"/>
          </p:cNvCxnSpPr>
          <p:nvPr/>
        </p:nvCxnSpPr>
        <p:spPr bwMode="auto">
          <a:xfrm>
            <a:off x="2067856" y="1851757"/>
            <a:ext cx="1099062" cy="1496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104" name="Rounded Rectangle 103"/>
          <p:cNvSpPr/>
          <p:nvPr/>
        </p:nvSpPr>
        <p:spPr>
          <a:xfrm>
            <a:off x="3166918" y="1638131"/>
            <a:ext cx="2031053" cy="457178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Decision detector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5748791" y="1682414"/>
            <a:ext cx="1239801" cy="380057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1" tIns="45721" rIns="91441" bIns="4572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sz="1100" dirty="0">
                <a:solidFill>
                  <a:schemeClr val="tx1"/>
                </a:solidFill>
              </a:rPr>
              <a:t>Decision</a:t>
            </a:r>
          </a:p>
        </p:txBody>
      </p:sp>
      <p:cxnSp>
        <p:nvCxnSpPr>
          <p:cNvPr id="106" name="Straight Arrow Connector 105"/>
          <p:cNvCxnSpPr>
            <a:stCxn id="104" idx="3"/>
            <a:endCxn id="105" idx="1"/>
          </p:cNvCxnSpPr>
          <p:nvPr/>
        </p:nvCxnSpPr>
        <p:spPr>
          <a:xfrm>
            <a:off x="5197971" y="1866719"/>
            <a:ext cx="550821" cy="57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107" name="Rounded Rectangle 106"/>
          <p:cNvSpPr/>
          <p:nvPr/>
        </p:nvSpPr>
        <p:spPr>
          <a:xfrm>
            <a:off x="7539419" y="1643852"/>
            <a:ext cx="2200179" cy="457178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Decision classifier</a:t>
            </a:r>
          </a:p>
        </p:txBody>
      </p:sp>
      <p:cxnSp>
        <p:nvCxnSpPr>
          <p:cNvPr id="108" name="Straight Arrow Connector 107"/>
          <p:cNvCxnSpPr>
            <a:stCxn id="105" idx="3"/>
            <a:endCxn id="107" idx="1"/>
          </p:cNvCxnSpPr>
          <p:nvPr/>
        </p:nvCxnSpPr>
        <p:spPr>
          <a:xfrm flipV="1">
            <a:off x="6988593" y="1872441"/>
            <a:ext cx="550826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109" name="Rectangle 108"/>
          <p:cNvSpPr/>
          <p:nvPr/>
        </p:nvSpPr>
        <p:spPr>
          <a:xfrm>
            <a:off x="10261580" y="1287701"/>
            <a:ext cx="1225325" cy="471907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1" tIns="45721" rIns="91441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sz="1100" dirty="0">
                <a:solidFill>
                  <a:schemeClr val="tx1"/>
                </a:solidFill>
              </a:rPr>
              <a:t>Structural decision</a:t>
            </a:r>
          </a:p>
        </p:txBody>
      </p:sp>
      <p:cxnSp>
        <p:nvCxnSpPr>
          <p:cNvPr id="110" name="Straight Arrow Connector 109"/>
          <p:cNvCxnSpPr>
            <a:stCxn id="107" idx="3"/>
            <a:endCxn id="109" idx="1"/>
          </p:cNvCxnSpPr>
          <p:nvPr/>
        </p:nvCxnSpPr>
        <p:spPr>
          <a:xfrm flipV="1">
            <a:off x="9739598" y="1523655"/>
            <a:ext cx="521982" cy="3487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111" name="Rectangle 110"/>
          <p:cNvSpPr/>
          <p:nvPr/>
        </p:nvSpPr>
        <p:spPr bwMode="auto">
          <a:xfrm>
            <a:off x="3173246" y="2371788"/>
            <a:ext cx="2018377" cy="516807"/>
          </a:xfrm>
          <a:prstGeom prst="rect">
            <a:avLst/>
          </a:prstGeom>
          <a:ln w="31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1" tIns="45721" rIns="91441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tx1"/>
                </a:solidFill>
                <a:cs typeface="Arial" pitchFamily="34" charset="0"/>
              </a:rPr>
              <a:t>Decision detection ML model</a:t>
            </a:r>
          </a:p>
        </p:txBody>
      </p:sp>
      <p:cxnSp>
        <p:nvCxnSpPr>
          <p:cNvPr id="112" name="Straight Arrow Connector 111"/>
          <p:cNvCxnSpPr>
            <a:stCxn id="104" idx="2"/>
            <a:endCxn id="111" idx="0"/>
          </p:cNvCxnSpPr>
          <p:nvPr/>
        </p:nvCxnSpPr>
        <p:spPr bwMode="auto">
          <a:xfrm flipH="1">
            <a:off x="4182435" y="2095308"/>
            <a:ext cx="9" cy="27647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113" name="Rectangle 112"/>
          <p:cNvSpPr/>
          <p:nvPr/>
        </p:nvSpPr>
        <p:spPr bwMode="auto">
          <a:xfrm>
            <a:off x="7471741" y="2377509"/>
            <a:ext cx="2335531" cy="510160"/>
          </a:xfrm>
          <a:prstGeom prst="rect">
            <a:avLst/>
          </a:prstGeom>
          <a:ln w="31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1" tIns="45721" rIns="91441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tx1"/>
                </a:solidFill>
                <a:cs typeface="Arial" pitchFamily="34" charset="0"/>
              </a:rPr>
              <a:t>Decision classification ML model</a:t>
            </a:r>
          </a:p>
        </p:txBody>
      </p:sp>
      <p:cxnSp>
        <p:nvCxnSpPr>
          <p:cNvPr id="114" name="Straight Arrow Connector 113"/>
          <p:cNvCxnSpPr>
            <a:stCxn id="107" idx="2"/>
            <a:endCxn id="113" idx="0"/>
          </p:cNvCxnSpPr>
          <p:nvPr/>
        </p:nvCxnSpPr>
        <p:spPr bwMode="auto">
          <a:xfrm flipH="1">
            <a:off x="8639506" y="2101030"/>
            <a:ext cx="2" cy="27647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115" name="TextBox 114"/>
          <p:cNvSpPr txBox="1"/>
          <p:nvPr/>
        </p:nvSpPr>
        <p:spPr>
          <a:xfrm>
            <a:off x="2211588" y="1542877"/>
            <a:ext cx="536495" cy="238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issues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122732" y="2046110"/>
            <a:ext cx="457946" cy="238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uses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8575042" y="2036371"/>
            <a:ext cx="461510" cy="238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uses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930492" y="1676688"/>
            <a:ext cx="432418" cy="238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load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709176" y="1723522"/>
            <a:ext cx="585590" cy="238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classify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10261580" y="1782259"/>
            <a:ext cx="1225325" cy="472901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1" tIns="45721" rIns="91441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sz="1100" dirty="0">
                <a:solidFill>
                  <a:schemeClr val="tx1"/>
                </a:solidFill>
              </a:rPr>
              <a:t>Behavioral decision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10261580" y="2286665"/>
            <a:ext cx="1225325" cy="480350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1" tIns="45721" rIns="91441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sz="1100" dirty="0">
                <a:solidFill>
                  <a:schemeClr val="tx1"/>
                </a:solidFill>
              </a:rPr>
              <a:t>Ban decision</a:t>
            </a:r>
          </a:p>
        </p:txBody>
      </p:sp>
      <p:cxnSp>
        <p:nvCxnSpPr>
          <p:cNvPr id="122" name="Straight Arrow Connector 121"/>
          <p:cNvCxnSpPr>
            <a:stCxn id="107" idx="3"/>
            <a:endCxn id="120" idx="1"/>
          </p:cNvCxnSpPr>
          <p:nvPr/>
        </p:nvCxnSpPr>
        <p:spPr>
          <a:xfrm>
            <a:off x="9739598" y="1872441"/>
            <a:ext cx="521982" cy="1462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123" name="Straight Arrow Connector 122"/>
          <p:cNvCxnSpPr>
            <a:stCxn id="107" idx="3"/>
            <a:endCxn id="121" idx="1"/>
          </p:cNvCxnSpPr>
          <p:nvPr/>
        </p:nvCxnSpPr>
        <p:spPr>
          <a:xfrm>
            <a:off x="9739598" y="1872441"/>
            <a:ext cx="521982" cy="654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124" name="Rectangle 123"/>
          <p:cNvSpPr/>
          <p:nvPr/>
        </p:nvSpPr>
        <p:spPr>
          <a:xfrm>
            <a:off x="5743720" y="2107460"/>
            <a:ext cx="1244873" cy="47544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1" tIns="45721" rIns="91441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r>
              <a:rPr lang="en-US" sz="1100" dirty="0">
                <a:solidFill>
                  <a:schemeClr val="tx1"/>
                </a:solidFill>
              </a:rPr>
              <a:t>Not a decision</a:t>
            </a:r>
          </a:p>
        </p:txBody>
      </p:sp>
      <p:cxnSp>
        <p:nvCxnSpPr>
          <p:cNvPr id="125" name="Straight Arrow Connector 124"/>
          <p:cNvCxnSpPr>
            <a:stCxn id="104" idx="3"/>
            <a:endCxn id="124" idx="1"/>
          </p:cNvCxnSpPr>
          <p:nvPr/>
        </p:nvCxnSpPr>
        <p:spPr>
          <a:xfrm>
            <a:off x="5197971" y="1866719"/>
            <a:ext cx="545750" cy="4784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126" name="TextBox 125"/>
          <p:cNvSpPr txBox="1"/>
          <p:nvPr/>
        </p:nvSpPr>
        <p:spPr>
          <a:xfrm>
            <a:off x="5144613" y="1659466"/>
            <a:ext cx="585590" cy="238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classify</a:t>
            </a:r>
          </a:p>
        </p:txBody>
      </p:sp>
      <p:sp>
        <p:nvSpPr>
          <p:cNvPr id="127" name="Rectangle 126"/>
          <p:cNvSpPr/>
          <p:nvPr/>
        </p:nvSpPr>
        <p:spPr bwMode="auto">
          <a:xfrm>
            <a:off x="533400" y="1476538"/>
            <a:ext cx="1534456" cy="750437"/>
          </a:xfrm>
          <a:prstGeom prst="rect">
            <a:avLst/>
          </a:prstGeom>
          <a:ln w="31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1" tIns="45721" rIns="91441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tx1"/>
                </a:solidFill>
                <a:cs typeface="Arial" pitchFamily="34" charset="0"/>
              </a:rPr>
              <a:t>Issue management system</a:t>
            </a:r>
          </a:p>
        </p:txBody>
      </p:sp>
      <p:sp>
        <p:nvSpPr>
          <p:cNvPr id="128" name="Flowchart: Direct Access Storage 127"/>
          <p:cNvSpPr/>
          <p:nvPr/>
        </p:nvSpPr>
        <p:spPr>
          <a:xfrm>
            <a:off x="2244838" y="1760543"/>
            <a:ext cx="542031" cy="212352"/>
          </a:xfrm>
          <a:prstGeom prst="flowChartMagneticDru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129" name="TextBox 128"/>
          <p:cNvSpPr txBox="1"/>
          <p:nvPr/>
        </p:nvSpPr>
        <p:spPr>
          <a:xfrm>
            <a:off x="2120395" y="1927231"/>
            <a:ext cx="730908" cy="238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/>
              <a:t>Syncpipes</a:t>
            </a:r>
          </a:p>
        </p:txBody>
      </p:sp>
      <p:cxnSp>
        <p:nvCxnSpPr>
          <p:cNvPr id="130" name="Straight Connector 129"/>
          <p:cNvCxnSpPr>
            <a:stCxn id="96" idx="0"/>
            <a:endCxn id="96" idx="2"/>
          </p:cNvCxnSpPr>
          <p:nvPr/>
        </p:nvCxnSpPr>
        <p:spPr>
          <a:xfrm>
            <a:off x="7229154" y="1259924"/>
            <a:ext cx="0" cy="1660589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5508092" y="1267433"/>
            <a:ext cx="1716128" cy="2173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/>
              <a:t>Phase 1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7234089" y="1267369"/>
            <a:ext cx="1713045" cy="2173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dirty="0"/>
              <a:t>Phase 2</a:t>
            </a:r>
          </a:p>
        </p:txBody>
      </p:sp>
    </p:spTree>
    <p:extLst>
      <p:ext uri="{BB962C8B-B14F-4D97-AF65-F5344CB8AC3E}">
        <p14:creationId xmlns:p14="http://schemas.microsoft.com/office/powerpoint/2010/main" val="266269293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An ontology-based approach for software architecture recommendations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4434" y="981077"/>
            <a:ext cx="11523133" cy="179182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/>
              <a:t>DBpedia</a:t>
            </a:r>
            <a:r>
              <a:rPr lang="en-US" dirty="0"/>
              <a:t> ontology – 4.2 million instances, 685 concepts, 2795 properties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Automatic extraction and annotation of architectural elements in text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Generate recommendations for alternative options for decision making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361D-E562-4E4B-A520-3E65A563C56B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Manoj – Sebis Day 2017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2988" y="6428449"/>
            <a:ext cx="2438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https://github.com/sebischair/akre-server</a:t>
            </a:r>
            <a:endParaRPr lang="en-US" sz="1000" dirty="0"/>
          </a:p>
        </p:txBody>
      </p:sp>
      <p:sp>
        <p:nvSpPr>
          <p:cNvPr id="3" name="Rectangle 2"/>
          <p:cNvSpPr/>
          <p:nvPr/>
        </p:nvSpPr>
        <p:spPr>
          <a:xfrm>
            <a:off x="2222988" y="6272807"/>
            <a:ext cx="99690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333333"/>
                </a:solidFill>
                <a:latin typeface="+mn-lt"/>
              </a:rPr>
              <a:t>Bhat M.; </a:t>
            </a:r>
            <a:r>
              <a:rPr lang="en-US" sz="1000" dirty="0">
                <a:solidFill>
                  <a:srgbClr val="333333"/>
                </a:solidFill>
              </a:rPr>
              <a:t>Shumaiev, K.; Biesdorf, A.; Hohenstein, U.; Hassel, M.; Matthes, F.: </a:t>
            </a:r>
            <a:r>
              <a:rPr lang="en-US" sz="1000" dirty="0">
                <a:solidFill>
                  <a:srgbClr val="333333"/>
                </a:solidFill>
                <a:latin typeface="+mn-lt"/>
              </a:rPr>
              <a:t>An Ontology-based Approach for Software Architecture Recommendations, AMCIS 2017</a:t>
            </a:r>
            <a:r>
              <a:rPr lang="en-US" sz="1000" dirty="0">
                <a:solidFill>
                  <a:srgbClr val="333333"/>
                </a:solidFill>
              </a:rPr>
              <a:t> Boston</a:t>
            </a:r>
            <a:r>
              <a:rPr lang="en-US" sz="1000" dirty="0">
                <a:solidFill>
                  <a:srgbClr val="333333"/>
                </a:solidFill>
                <a:latin typeface="+mn-lt"/>
              </a:rPr>
              <a:t>.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3437" y="984459"/>
            <a:ext cx="1974130" cy="178844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2631583"/>
            <a:ext cx="7449867" cy="35245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102801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was a design decision made?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361D-E562-4E4B-A520-3E65A563C56B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Manoj – Sebis Day 2017</a:t>
            </a:r>
          </a:p>
        </p:txBody>
      </p:sp>
      <p:sp>
        <p:nvSpPr>
          <p:cNvPr id="74" name="Rectangle 73"/>
          <p:cNvSpPr/>
          <p:nvPr/>
        </p:nvSpPr>
        <p:spPr>
          <a:xfrm>
            <a:off x="1741582" y="6290846"/>
            <a:ext cx="25256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 panose="020B0604020202020204" pitchFamily="34" charset="0"/>
              </a:rPr>
              <a:t>DEMO: </a:t>
            </a:r>
            <a:r>
              <a:rPr lang="en-US" sz="1600" u="sng" kern="0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</a:rPr>
              <a:t>goo.gl/mgE5mo</a:t>
            </a:r>
            <a:endParaRPr lang="en-US" sz="1100" u="sng" kern="0" dirty="0">
              <a:solidFill>
                <a:srgbClr val="5B9BD5">
                  <a:lumMod val="75000"/>
                </a:srgbClr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76" y="1281675"/>
            <a:ext cx="10991850" cy="4976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Oval 3"/>
          <p:cNvSpPr/>
          <p:nvPr/>
        </p:nvSpPr>
        <p:spPr bwMode="auto">
          <a:xfrm>
            <a:off x="6324600" y="914400"/>
            <a:ext cx="1524000" cy="56388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0" y="838200"/>
            <a:ext cx="2332567" cy="23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7018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should be involved in making a design decision?</a:t>
            </a:r>
          </a:p>
        </p:txBody>
      </p:sp>
      <p:sp>
        <p:nvSpPr>
          <p:cNvPr id="104" name="Content Placeholder 7"/>
          <p:cNvSpPr>
            <a:spLocks noGrp="1"/>
          </p:cNvSpPr>
          <p:nvPr>
            <p:ph idx="1"/>
          </p:nvPr>
        </p:nvSpPr>
        <p:spPr>
          <a:xfrm>
            <a:off x="334434" y="1462281"/>
            <a:ext cx="11523133" cy="89991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How to quantify the architectural expertise of an architect/developer?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What should be the expertise of an architect/developer to address a design decision?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C361D-E562-4E4B-A520-3E65A563C56B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Manoj – Sebis Day 2017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64" y="2514600"/>
            <a:ext cx="11779812" cy="3276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9" name="Rectangle 108"/>
          <p:cNvSpPr/>
          <p:nvPr/>
        </p:nvSpPr>
        <p:spPr>
          <a:xfrm>
            <a:off x="1741582" y="6290846"/>
            <a:ext cx="25256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prstClr val="black"/>
                </a:solidFill>
                <a:latin typeface="Arial" panose="020B0604020202020204" pitchFamily="34" charset="0"/>
              </a:rPr>
              <a:t>DEMO: </a:t>
            </a:r>
            <a:r>
              <a:rPr lang="en-US" sz="1600" u="sng" kern="0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</a:rPr>
              <a:t>goo.gl/mgE5mo</a:t>
            </a:r>
            <a:endParaRPr lang="en-US" sz="1100" u="sng" kern="0" dirty="0">
              <a:solidFill>
                <a:srgbClr val="5B9BD5">
                  <a:lumMod val="75000"/>
                </a:srgbClr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892177"/>
            <a:ext cx="2404310" cy="175699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11713824" y="3810000"/>
            <a:ext cx="249576" cy="1371600"/>
          </a:xfrm>
          <a:prstGeom prst="ellipse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21650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cs typeface="Arial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61211 Matthes English Master Slide Deck (wide).potx" id="{4D364B63-B18C-4277-AAF9-60B33C155DAF}" vid="{486260EC-4064-4B52-A9CC-870AEA2DF30A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161211 Matthes English Master Slide Deck (wide)</Template>
  <TotalTime>0</TotalTime>
  <Words>1959</Words>
  <Application>Microsoft Office PowerPoint</Application>
  <PresentationFormat>Widescreen</PresentationFormat>
  <Paragraphs>566</Paragraphs>
  <Slides>23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ＭＳ Ｐゴシック</vt:lpstr>
      <vt:lpstr>Arial</vt:lpstr>
      <vt:lpstr>Arial Unicode MS</vt:lpstr>
      <vt:lpstr>Calibri</vt:lpstr>
      <vt:lpstr>Helvetica Neue</vt:lpstr>
      <vt:lpstr>Siemens Sans</vt:lpstr>
      <vt:lpstr>Times New Roman</vt:lpstr>
      <vt:lpstr>TUM Neue Helvetica 75 Bold</vt:lpstr>
      <vt:lpstr>Wingdings</vt:lpstr>
      <vt:lpstr>Slides sebis 2013 2</vt:lpstr>
      <vt:lpstr>Tool support for architectural decision making in large software-intensive agile projects</vt:lpstr>
      <vt:lpstr>Motivation</vt:lpstr>
      <vt:lpstr>Example scenario (1)</vt:lpstr>
      <vt:lpstr>Example scenario (2)</vt:lpstr>
      <vt:lpstr>Example scenario (3)</vt:lpstr>
      <vt:lpstr>Extraction and classification of design decisions from issue management systems</vt:lpstr>
      <vt:lpstr>An ontology-based approach for software architecture recommendations</vt:lpstr>
      <vt:lpstr>Why was a design decision made?</vt:lpstr>
      <vt:lpstr>Who should be involved in making a design decision?</vt:lpstr>
      <vt:lpstr>Big picture</vt:lpstr>
      <vt:lpstr>PowerPoint Presentation</vt:lpstr>
      <vt:lpstr>Architecture design decision model</vt:lpstr>
      <vt:lpstr>Research questions</vt:lpstr>
      <vt:lpstr>SyncPipes</vt:lpstr>
      <vt:lpstr>SocioCortex for architectural knowledge management </vt:lpstr>
      <vt:lpstr>Knowledge model</vt:lpstr>
      <vt:lpstr>Who should be involved in making a design decision?</vt:lpstr>
      <vt:lpstr>Which similar design decisions were made in the past?</vt:lpstr>
      <vt:lpstr>Heuristics in decision making</vt:lpstr>
      <vt:lpstr>Who did what, why and when?</vt:lpstr>
      <vt:lpstr>How are design decisions interrelated?</vt:lpstr>
      <vt:lpstr>Results - Automatic Design Decision Detection</vt:lpstr>
      <vt:lpstr>Results - Automatic Design Decision Classification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Copyright sebis</dc:description>
  <cp:lastModifiedBy/>
  <cp:revision>1</cp:revision>
  <dcterms:created xsi:type="dcterms:W3CDTF">2017-04-02T11:15:14Z</dcterms:created>
  <dcterms:modified xsi:type="dcterms:W3CDTF">2017-11-20T18:25:06Z</dcterms:modified>
</cp:coreProperties>
</file>