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trictFirstAndLastChars="0" saveSubsetFonts="1">
  <p:sldMasterIdLst>
    <p:sldMasterId id="2147483725" r:id="rId1"/>
  </p:sldMasterIdLst>
  <p:notesMasterIdLst>
    <p:notesMasterId r:id="rId32"/>
  </p:notesMasterIdLst>
  <p:handoutMasterIdLst>
    <p:handoutMasterId r:id="rId33"/>
  </p:handoutMasterIdLst>
  <p:sldIdLst>
    <p:sldId id="720" r:id="rId2"/>
    <p:sldId id="721" r:id="rId3"/>
    <p:sldId id="745" r:id="rId4"/>
    <p:sldId id="722" r:id="rId5"/>
    <p:sldId id="723" r:id="rId6"/>
    <p:sldId id="747" r:id="rId7"/>
    <p:sldId id="726" r:id="rId8"/>
    <p:sldId id="731" r:id="rId9"/>
    <p:sldId id="732" r:id="rId10"/>
    <p:sldId id="733" r:id="rId11"/>
    <p:sldId id="734" r:id="rId12"/>
    <p:sldId id="727" r:id="rId13"/>
    <p:sldId id="735" r:id="rId14"/>
    <p:sldId id="748" r:id="rId15"/>
    <p:sldId id="724" r:id="rId16"/>
    <p:sldId id="725" r:id="rId17"/>
    <p:sldId id="729" r:id="rId18"/>
    <p:sldId id="730" r:id="rId19"/>
    <p:sldId id="751" r:id="rId20"/>
    <p:sldId id="738" r:id="rId21"/>
    <p:sldId id="728" r:id="rId22"/>
    <p:sldId id="739" r:id="rId23"/>
    <p:sldId id="740" r:id="rId24"/>
    <p:sldId id="741" r:id="rId25"/>
    <p:sldId id="752" r:id="rId26"/>
    <p:sldId id="753" r:id="rId27"/>
    <p:sldId id="754" r:id="rId28"/>
    <p:sldId id="755" r:id="rId29"/>
    <p:sldId id="673" r:id="rId30"/>
    <p:sldId id="749" r:id="rId31"/>
  </p:sldIdLst>
  <p:sldSz cx="12192000" cy="6858000"/>
  <p:notesSz cx="7099300" cy="10234613"/>
  <p:defaultTextStyle>
    <a:defPPr>
      <a:defRPr lang="de-DE"/>
    </a:defPPr>
    <a:lvl1pPr algn="l" rtl="0" fontAlgn="base">
      <a:spcBef>
        <a:spcPct val="0"/>
      </a:spcBef>
      <a:spcAft>
        <a:spcPct val="0"/>
      </a:spcAft>
      <a:defRPr kern="1200">
        <a:solidFill>
          <a:schemeClr val="tx1"/>
        </a:solidFill>
        <a:latin typeface="Helvetica Neue"/>
        <a:ea typeface="+mn-ea"/>
        <a:cs typeface="Arial" pitchFamily="34" charset="0"/>
      </a:defRPr>
    </a:lvl1pPr>
    <a:lvl2pPr marL="457200" algn="l" rtl="0" fontAlgn="base">
      <a:spcBef>
        <a:spcPct val="0"/>
      </a:spcBef>
      <a:spcAft>
        <a:spcPct val="0"/>
      </a:spcAft>
      <a:defRPr kern="1200">
        <a:solidFill>
          <a:schemeClr val="tx1"/>
        </a:solidFill>
        <a:latin typeface="Helvetica Neue"/>
        <a:ea typeface="+mn-ea"/>
        <a:cs typeface="Arial" pitchFamily="34" charset="0"/>
      </a:defRPr>
    </a:lvl2pPr>
    <a:lvl3pPr marL="914400" algn="l" rtl="0" fontAlgn="base">
      <a:spcBef>
        <a:spcPct val="0"/>
      </a:spcBef>
      <a:spcAft>
        <a:spcPct val="0"/>
      </a:spcAft>
      <a:defRPr kern="1200">
        <a:solidFill>
          <a:schemeClr val="tx1"/>
        </a:solidFill>
        <a:latin typeface="Helvetica Neue"/>
        <a:ea typeface="+mn-ea"/>
        <a:cs typeface="Arial" pitchFamily="34" charset="0"/>
      </a:defRPr>
    </a:lvl3pPr>
    <a:lvl4pPr marL="1371600" algn="l" rtl="0" fontAlgn="base">
      <a:spcBef>
        <a:spcPct val="0"/>
      </a:spcBef>
      <a:spcAft>
        <a:spcPct val="0"/>
      </a:spcAft>
      <a:defRPr kern="1200">
        <a:solidFill>
          <a:schemeClr val="tx1"/>
        </a:solidFill>
        <a:latin typeface="Helvetica Neue"/>
        <a:ea typeface="+mn-ea"/>
        <a:cs typeface="Arial" pitchFamily="34" charset="0"/>
      </a:defRPr>
    </a:lvl4pPr>
    <a:lvl5pPr marL="1828800" algn="l" rtl="0" fontAlgn="base">
      <a:spcBef>
        <a:spcPct val="0"/>
      </a:spcBef>
      <a:spcAft>
        <a:spcPct val="0"/>
      </a:spcAft>
      <a:defRPr kern="1200">
        <a:solidFill>
          <a:schemeClr val="tx1"/>
        </a:solidFill>
        <a:latin typeface="Helvetica Neue"/>
        <a:ea typeface="+mn-ea"/>
        <a:cs typeface="Arial" pitchFamily="34" charset="0"/>
      </a:defRPr>
    </a:lvl5pPr>
    <a:lvl6pPr marL="2286000" algn="l" defTabSz="914400" rtl="0" eaLnBrk="1" latinLnBrk="0" hangingPunct="1">
      <a:defRPr kern="1200">
        <a:solidFill>
          <a:schemeClr val="tx1"/>
        </a:solidFill>
        <a:latin typeface="Helvetica Neue"/>
        <a:ea typeface="+mn-ea"/>
        <a:cs typeface="Arial" pitchFamily="34" charset="0"/>
      </a:defRPr>
    </a:lvl6pPr>
    <a:lvl7pPr marL="2743200" algn="l" defTabSz="914400" rtl="0" eaLnBrk="1" latinLnBrk="0" hangingPunct="1">
      <a:defRPr kern="1200">
        <a:solidFill>
          <a:schemeClr val="tx1"/>
        </a:solidFill>
        <a:latin typeface="Helvetica Neue"/>
        <a:ea typeface="+mn-ea"/>
        <a:cs typeface="Arial" pitchFamily="34" charset="0"/>
      </a:defRPr>
    </a:lvl7pPr>
    <a:lvl8pPr marL="3200400" algn="l" defTabSz="914400" rtl="0" eaLnBrk="1" latinLnBrk="0" hangingPunct="1">
      <a:defRPr kern="1200">
        <a:solidFill>
          <a:schemeClr val="tx1"/>
        </a:solidFill>
        <a:latin typeface="Helvetica Neue"/>
        <a:ea typeface="+mn-ea"/>
        <a:cs typeface="Arial" pitchFamily="34" charset="0"/>
      </a:defRPr>
    </a:lvl8pPr>
    <a:lvl9pPr marL="3657600" algn="l" defTabSz="914400" rtl="0" eaLnBrk="1" latinLnBrk="0" hangingPunct="1">
      <a:defRPr kern="1200">
        <a:solidFill>
          <a:schemeClr val="tx1"/>
        </a:solidFill>
        <a:latin typeface="Helvetica Neue"/>
        <a:ea typeface="+mn-ea"/>
        <a:cs typeface="Arial" pitchFamily="34" charset="0"/>
      </a:defRPr>
    </a:lvl9pPr>
  </p:defaultTextStyle>
  <p:extLst>
    <p:ext uri="{EFAFB233-063F-42B5-8137-9DF3F51BA10A}">
      <p15:sldGuideLst xmlns:p15="http://schemas.microsoft.com/office/powerpoint/2012/main">
        <p15:guide id="1" orient="horz" pos="2160" userDrawn="1">
          <p15:clr>
            <a:srgbClr val="A4A3A4"/>
          </p15:clr>
        </p15:guide>
        <p15:guide id="2" orient="horz" pos="618" userDrawn="1">
          <p15:clr>
            <a:srgbClr val="A4A3A4"/>
          </p15:clr>
        </p15:guide>
        <p15:guide id="3" orient="horz" pos="4042" userDrawn="1">
          <p15:clr>
            <a:srgbClr val="A4A3A4"/>
          </p15:clr>
        </p15:guide>
        <p15:guide id="4" pos="7499" userDrawn="1">
          <p15:clr>
            <a:srgbClr val="A4A3A4"/>
          </p15:clr>
        </p15:guide>
        <p15:guide id="5" pos="211" userDrawn="1">
          <p15:clr>
            <a:srgbClr val="A4A3A4"/>
          </p15:clr>
        </p15:guide>
        <p15:guide id="6" pos="3840" userDrawn="1">
          <p15:clr>
            <a:srgbClr val="A4A3A4"/>
          </p15:clr>
        </p15:guide>
      </p15:sldGuideLst>
    </p:ext>
    <p:ext uri="{2D200454-40CA-4A62-9FC3-DE9A4176ACB9}">
      <p15:notesGuideLst xmlns:p15="http://schemas.microsoft.com/office/powerpoint/2012/main">
        <p15:guide id="1" orient="horz" pos="3224">
          <p15:clr>
            <a:srgbClr val="A4A3A4"/>
          </p15:clr>
        </p15:guide>
        <p15:guide id="2" pos="2236">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3" name="Autor" initials="A" lastIdx="0" clrIdx="3"/>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C0C0"/>
    <a:srgbClr val="074FB0"/>
    <a:srgbClr val="0065BD"/>
    <a:srgbClr val="FF8000"/>
    <a:srgbClr val="ECE8C2"/>
    <a:srgbClr val="000000"/>
    <a:srgbClr val="41BEFF"/>
    <a:srgbClr val="CB6C1D"/>
    <a:srgbClr val="91AC6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Designformatvorlage 1 - Akz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Keine Formatvorlage, Tabellengitternetz">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ittlere Formatvorlage 2 - Akz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6183" autoAdjust="0"/>
  </p:normalViewPr>
  <p:slideViewPr>
    <p:cSldViewPr>
      <p:cViewPr varScale="1">
        <p:scale>
          <a:sx n="59" d="100"/>
          <a:sy n="59" d="100"/>
        </p:scale>
        <p:origin x="1194" y="60"/>
      </p:cViewPr>
      <p:guideLst>
        <p:guide orient="horz" pos="2160"/>
        <p:guide orient="horz" pos="618"/>
        <p:guide orient="horz" pos="4042"/>
        <p:guide pos="7499"/>
        <p:guide pos="211"/>
        <p:guide pos="3840"/>
      </p:guideLst>
    </p:cSldViewPr>
  </p:slideViewPr>
  <p:outlineViewPr>
    <p:cViewPr>
      <p:scale>
        <a:sx n="33" d="100"/>
        <a:sy n="33" d="100"/>
      </p:scale>
      <p:origin x="0" y="39096"/>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1" d="100"/>
          <a:sy n="101" d="100"/>
        </p:scale>
        <p:origin x="-2532" y="-108"/>
      </p:cViewPr>
      <p:guideLst>
        <p:guide orient="horz" pos="3224"/>
        <p:guide pos="2236"/>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Peter%20Mortimer\Dropbox\Universit&#228;t\SommerSemester2017\Guided%20Research\gantt-chart.xlsx" TargetMode="External"/><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37819596874715"/>
          <c:y val="7.1052278845101499E-2"/>
          <c:w val="0.7073119914064796"/>
          <c:h val="0.86647823344158914"/>
        </c:manualLayout>
      </c:layout>
      <c:barChart>
        <c:barDir val="bar"/>
        <c:grouping val="stacked"/>
        <c:varyColors val="0"/>
        <c:ser>
          <c:idx val="0"/>
          <c:order val="0"/>
          <c:tx>
            <c:strRef>
              <c:f>'Gantt chart1'!$B$1</c:f>
              <c:strCache>
                <c:ptCount val="1"/>
                <c:pt idx="0">
                  <c:v>Start Date</c:v>
                </c:pt>
              </c:strCache>
            </c:strRef>
          </c:tx>
          <c:spPr>
            <a:noFill/>
            <a:ln>
              <a:noFill/>
            </a:ln>
            <a:effectLst/>
          </c:spPr>
          <c:invertIfNegative val="0"/>
          <c:cat>
            <c:strRef>
              <c:f>'Gantt chart1'!$A$2:$A$12</c:f>
              <c:strCache>
                <c:ptCount val="7"/>
                <c:pt idx="0">
                  <c:v>Survey Preparation</c:v>
                </c:pt>
                <c:pt idx="1">
                  <c:v>Survey </c:v>
                </c:pt>
                <c:pt idx="2">
                  <c:v>Evaluation</c:v>
                </c:pt>
                <c:pt idx="3">
                  <c:v>Visualization</c:v>
                </c:pt>
                <c:pt idx="4">
                  <c:v>Prepare Report</c:v>
                </c:pt>
                <c:pt idx="5">
                  <c:v>Writting Phase</c:v>
                </c:pt>
                <c:pt idx="6">
                  <c:v>Survey Distribution</c:v>
                </c:pt>
              </c:strCache>
            </c:strRef>
          </c:cat>
          <c:val>
            <c:numRef>
              <c:f>'Gantt chart1'!$B$2:$B$12</c:f>
              <c:numCache>
                <c:formatCode>d\-mmm</c:formatCode>
                <c:ptCount val="8"/>
                <c:pt idx="0">
                  <c:v>41776</c:v>
                </c:pt>
                <c:pt idx="1">
                  <c:v>41797</c:v>
                </c:pt>
                <c:pt idx="2">
                  <c:v>41830</c:v>
                </c:pt>
                <c:pt idx="3">
                  <c:v>41851</c:v>
                </c:pt>
                <c:pt idx="4">
                  <c:v>41807</c:v>
                </c:pt>
                <c:pt idx="5">
                  <c:v>41814</c:v>
                </c:pt>
                <c:pt idx="6" formatCode="m/d/yyyy">
                  <c:v>41866</c:v>
                </c:pt>
              </c:numCache>
            </c:numRef>
          </c:val>
          <c:extLst>
            <c:ext xmlns:c16="http://schemas.microsoft.com/office/drawing/2014/chart" uri="{C3380CC4-5D6E-409C-BE32-E72D297353CC}">
              <c16:uniqueId val="{00000000-2E21-4D27-A6A2-C04A2429719E}"/>
            </c:ext>
          </c:extLst>
        </c:ser>
        <c:ser>
          <c:idx val="1"/>
          <c:order val="1"/>
          <c:spPr>
            <a:solidFill>
              <a:schemeClr val="accent2"/>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2-2E21-4D27-A6A2-C04A2429719E}"/>
              </c:ext>
            </c:extLst>
          </c:dPt>
          <c:dPt>
            <c:idx val="4"/>
            <c:invertIfNegative val="0"/>
            <c:bubble3D val="0"/>
            <c:spPr>
              <a:solidFill>
                <a:schemeClr val="tx2"/>
              </a:solidFill>
              <a:ln>
                <a:noFill/>
              </a:ln>
              <a:effectLst/>
            </c:spPr>
            <c:extLst>
              <c:ext xmlns:c16="http://schemas.microsoft.com/office/drawing/2014/chart" uri="{C3380CC4-5D6E-409C-BE32-E72D297353CC}">
                <c16:uniqueId val="{00000010-2E21-4D27-A6A2-C04A2429719E}"/>
              </c:ext>
            </c:extLst>
          </c:dPt>
          <c:dPt>
            <c:idx val="5"/>
            <c:invertIfNegative val="0"/>
            <c:bubble3D val="0"/>
            <c:spPr>
              <a:solidFill>
                <a:schemeClr val="tx2"/>
              </a:solidFill>
              <a:ln>
                <a:noFill/>
              </a:ln>
              <a:effectLst/>
            </c:spPr>
            <c:extLst>
              <c:ext xmlns:c16="http://schemas.microsoft.com/office/drawing/2014/chart" uri="{C3380CC4-5D6E-409C-BE32-E72D297353CC}">
                <c16:uniqueId val="{00000004-2E21-4D27-A6A2-C04A2429719E}"/>
              </c:ext>
            </c:extLst>
          </c:dPt>
          <c:dPt>
            <c:idx val="6"/>
            <c:invertIfNegative val="0"/>
            <c:bubble3D val="0"/>
            <c:spPr>
              <a:solidFill>
                <a:schemeClr val="tx2"/>
              </a:solidFill>
              <a:ln>
                <a:noFill/>
              </a:ln>
              <a:effectLst/>
            </c:spPr>
            <c:extLst>
              <c:ext xmlns:c16="http://schemas.microsoft.com/office/drawing/2014/chart" uri="{C3380CC4-5D6E-409C-BE32-E72D297353CC}">
                <c16:uniqueId val="{00000006-2E21-4D27-A6A2-C04A2429719E}"/>
              </c:ext>
            </c:extLst>
          </c:dPt>
          <c:dPt>
            <c:idx val="7"/>
            <c:invertIfNegative val="0"/>
            <c:bubble3D val="0"/>
            <c:spPr>
              <a:solidFill>
                <a:schemeClr val="tx2"/>
              </a:solidFill>
              <a:ln>
                <a:noFill/>
              </a:ln>
              <a:effectLst/>
            </c:spPr>
            <c:extLst>
              <c:ext xmlns:c16="http://schemas.microsoft.com/office/drawing/2014/chart" uri="{C3380CC4-5D6E-409C-BE32-E72D297353CC}">
                <c16:uniqueId val="{00000008-2E21-4D27-A6A2-C04A2429719E}"/>
              </c:ext>
            </c:extLst>
          </c:dPt>
          <c:cat>
            <c:strRef>
              <c:f>'Gantt chart1'!$A$2:$A$12</c:f>
              <c:strCache>
                <c:ptCount val="7"/>
                <c:pt idx="0">
                  <c:v>Survey Preparation</c:v>
                </c:pt>
                <c:pt idx="1">
                  <c:v>Survey </c:v>
                </c:pt>
                <c:pt idx="2">
                  <c:v>Evaluation</c:v>
                </c:pt>
                <c:pt idx="3">
                  <c:v>Visualization</c:v>
                </c:pt>
                <c:pt idx="4">
                  <c:v>Prepare Report</c:v>
                </c:pt>
                <c:pt idx="5">
                  <c:v>Writting Phase</c:v>
                </c:pt>
                <c:pt idx="6">
                  <c:v>Survey Distribution</c:v>
                </c:pt>
              </c:strCache>
            </c:strRef>
          </c:cat>
          <c:val>
            <c:numRef>
              <c:f>'Gantt chart1'!$D$2:$D$12</c:f>
              <c:numCache>
                <c:formatCode>General</c:formatCode>
                <c:ptCount val="8"/>
                <c:pt idx="0">
                  <c:v>21</c:v>
                </c:pt>
                <c:pt idx="1">
                  <c:v>33</c:v>
                </c:pt>
                <c:pt idx="2">
                  <c:v>23</c:v>
                </c:pt>
                <c:pt idx="3">
                  <c:v>7</c:v>
                </c:pt>
                <c:pt idx="4">
                  <c:v>7</c:v>
                </c:pt>
                <c:pt idx="5">
                  <c:v>49</c:v>
                </c:pt>
                <c:pt idx="6">
                  <c:v>2</c:v>
                </c:pt>
              </c:numCache>
            </c:numRef>
          </c:val>
          <c:extLst>
            <c:ext xmlns:c15="http://schemas.microsoft.com/office/drawing/2012/chart" uri="{02D57815-91ED-43cb-92C2-25804820EDAC}">
              <c15:categoryFilterExceptions>
                <c15:categoryFilterException>
                  <c15:sqref>'[gantt-chart.xlsx]Gantt chart1'!$D$10</c15:sqref>
                  <c15:spPr xmlns:c15="http://schemas.microsoft.com/office/drawing/2012/chart">
                    <a:solidFill>
                      <a:schemeClr val="tx2"/>
                    </a:solidFill>
                    <a:ln>
                      <a:noFill/>
                    </a:ln>
                    <a:effectLst/>
                  </c15:spPr>
                  <c15:invertIfNegative val="0"/>
                  <c15:bubble3D val="0"/>
                </c15:categoryFilterException>
                <c15:categoryFilterException>
                  <c15:sqref>'[gantt-chart.xlsx]Gantt chart1'!$D$11</c15:sqref>
                  <c15:spPr xmlns:c15="http://schemas.microsoft.com/office/drawing/2012/chart">
                    <a:solidFill>
                      <a:schemeClr val="tx2"/>
                    </a:solidFill>
                    <a:ln>
                      <a:noFill/>
                    </a:ln>
                    <a:effectLst/>
                  </c15:spPr>
                  <c15:invertIfNegative val="0"/>
                  <c15:bubble3D val="0"/>
                </c15:categoryFilterException>
                <c15:categoryFilterException>
                  <c15:sqref>'[gantt-chart.xlsx]Gantt chart1'!$D$12</c15:sqref>
                  <c15:spPr xmlns:c15="http://schemas.microsoft.com/office/drawing/2012/chart">
                    <a:solidFill>
                      <a:schemeClr val="tx2"/>
                    </a:solidFill>
                    <a:ln>
                      <a:noFill/>
                    </a:ln>
                    <a:effectLst/>
                  </c15:spPr>
                  <c15:invertIfNegative val="0"/>
                  <c15:bubble3D val="0"/>
                </c15:categoryFilterException>
              </c15:categoryFilterExceptions>
            </c:ext>
            <c:ext xmlns:c16="http://schemas.microsoft.com/office/drawing/2014/chart" uri="{C3380CC4-5D6E-409C-BE32-E72D297353CC}">
              <c16:uniqueId val="{00000009-2E21-4D27-A6A2-C04A2429719E}"/>
            </c:ext>
          </c:extLst>
        </c:ser>
        <c:dLbls>
          <c:showLegendKey val="0"/>
          <c:showVal val="0"/>
          <c:showCatName val="0"/>
          <c:showSerName val="0"/>
          <c:showPercent val="0"/>
          <c:showBubbleSize val="0"/>
        </c:dLbls>
        <c:gapWidth val="0"/>
        <c:overlap val="100"/>
        <c:axId val="800772560"/>
        <c:axId val="800775360"/>
      </c:barChart>
      <c:catAx>
        <c:axId val="80077256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775360"/>
        <c:crosses val="autoZero"/>
        <c:auto val="1"/>
        <c:lblAlgn val="ctr"/>
        <c:lblOffset val="100"/>
        <c:noMultiLvlLbl val="0"/>
      </c:catAx>
      <c:valAx>
        <c:axId val="800775360"/>
        <c:scaling>
          <c:orientation val="minMax"/>
          <c:max val="41885"/>
          <c:min val="41761"/>
        </c:scaling>
        <c:delete val="0"/>
        <c:axPos val="t"/>
        <c:majorGridlines>
          <c:spPr>
            <a:ln w="9525" cap="flat" cmpd="sng" algn="ctr">
              <a:solidFill>
                <a:schemeClr val="tx1">
                  <a:lumMod val="15000"/>
                  <a:lumOff val="85000"/>
                </a:schemeClr>
              </a:solidFill>
              <a:round/>
            </a:ln>
            <a:effectLst/>
          </c:spPr>
        </c:majorGridlines>
        <c:numFmt formatCode="d\-mmm"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00772560"/>
        <c:crosses val="autoZero"/>
        <c:crossBetween val="between"/>
        <c:majorUnit val="15"/>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525568" y="189833"/>
            <a:ext cx="3496595"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39" name="Rectangle 3"/>
          <p:cNvSpPr>
            <a:spLocks noGrp="1" noChangeArrowheads="1"/>
          </p:cNvSpPr>
          <p:nvPr>
            <p:ph type="dt" sz="quarter" idx="1"/>
          </p:nvPr>
        </p:nvSpPr>
        <p:spPr bwMode="auto">
          <a:xfrm>
            <a:off x="4338830" y="189833"/>
            <a:ext cx="2208376"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0" name="Rectangle 4"/>
          <p:cNvSpPr>
            <a:spLocks noGrp="1" noChangeArrowheads="1"/>
          </p:cNvSpPr>
          <p:nvPr>
            <p:ph type="ftr" sz="quarter" idx="2"/>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TUM Neue Helvetica 55 Regular" charset="0"/>
                <a:cs typeface="+mn-cs"/>
              </a:defRPr>
            </a:lvl1pPr>
          </a:lstStyle>
          <a:p>
            <a:pPr>
              <a:defRPr/>
            </a:pPr>
            <a:endParaRPr lang="de-DE" dirty="0">
              <a:latin typeface="Arial Unicode MS" pitchFamily="34" charset="-128"/>
            </a:endParaRPr>
          </a:p>
        </p:txBody>
      </p:sp>
      <p:sp>
        <p:nvSpPr>
          <p:cNvPr id="14341" name="Rectangle 5"/>
          <p:cNvSpPr>
            <a:spLocks noGrp="1" noChangeArrowheads="1"/>
          </p:cNvSpPr>
          <p:nvPr>
            <p:ph type="sldNum" sz="quarter" idx="3"/>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TUM Neue Helvetica 55 Regular" charset="0"/>
                <a:cs typeface="+mn-cs"/>
              </a:defRPr>
            </a:lvl1pPr>
          </a:lstStyle>
          <a:p>
            <a:pPr>
              <a:defRPr/>
            </a:pPr>
            <a:fld id="{6F17E718-27D7-4FA6-ACF7-4EB047CCD802}" type="slidenum">
              <a:rPr lang="de-DE">
                <a:latin typeface="Arial Unicode MS" pitchFamily="34" charset="-128"/>
              </a:rPr>
              <a:pPr>
                <a:defRPr/>
              </a:pPr>
              <a:t>‹Nr.›</a:t>
            </a:fld>
            <a:endParaRPr lang="de-DE" dirty="0">
              <a:latin typeface="Arial Unicode MS" pitchFamily="34" charset="-128"/>
            </a:endParaRPr>
          </a:p>
        </p:txBody>
      </p:sp>
    </p:spTree>
    <p:extLst>
      <p:ext uri="{BB962C8B-B14F-4D97-AF65-F5344CB8AC3E}">
        <p14:creationId xmlns:p14="http://schemas.microsoft.com/office/powerpoint/2010/main" val="179195943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099" name="Rectangle 3"/>
          <p:cNvSpPr>
            <a:spLocks noGrp="1" noChangeArrowheads="1"/>
          </p:cNvSpPr>
          <p:nvPr>
            <p:ph type="dt" idx="1"/>
          </p:nvPr>
        </p:nvSpPr>
        <p:spPr bwMode="auto">
          <a:xfrm>
            <a:off x="4022163" y="0"/>
            <a:ext cx="3077137" cy="512222"/>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lvl1pPr algn="r" eaLnBrk="0" hangingPunct="0">
              <a:defRPr sz="1300">
                <a:latin typeface="Arial Unicode MS" pitchFamily="34" charset="-128"/>
                <a:cs typeface="+mn-cs"/>
              </a:defRPr>
            </a:lvl1pPr>
          </a:lstStyle>
          <a:p>
            <a:pPr>
              <a:defRPr/>
            </a:pPr>
            <a:endParaRPr lang="de-DE" dirty="0"/>
          </a:p>
        </p:txBody>
      </p:sp>
      <p:sp>
        <p:nvSpPr>
          <p:cNvPr id="29700" name="Rectangle 4"/>
          <p:cNvSpPr>
            <a:spLocks noGrp="1" noRot="1" noChangeAspect="1" noChangeArrowheads="1" noTextEdit="1"/>
          </p:cNvSpPr>
          <p:nvPr>
            <p:ph type="sldImg" idx="2"/>
          </p:nvPr>
        </p:nvSpPr>
        <p:spPr bwMode="auto">
          <a:xfrm>
            <a:off x="141288" y="769938"/>
            <a:ext cx="6816725" cy="3835400"/>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46685" y="4862015"/>
            <a:ext cx="5205932" cy="4605085"/>
          </a:xfrm>
          <a:prstGeom prst="rect">
            <a:avLst/>
          </a:prstGeom>
          <a:noFill/>
          <a:ln w="9525">
            <a:noFill/>
            <a:miter lim="800000"/>
            <a:headEnd/>
            <a:tailEnd/>
          </a:ln>
          <a:effectLst/>
        </p:spPr>
        <p:txBody>
          <a:bodyPr vert="horz" wrap="square" lIns="99040" tIns="49521" rIns="99040" bIns="49521" numCol="1" anchor="t" anchorCtr="0" compatLnSpc="1">
            <a:prstTxWarp prst="textNoShape">
              <a:avLst/>
            </a:prstTxWarp>
          </a:bodyPr>
          <a:lstStyle/>
          <a:p>
            <a:pPr lvl="0"/>
            <a:r>
              <a:rPr lang="de-DE" noProof="0" dirty="0"/>
              <a:t>Mastertextformat bearbeiten</a:t>
            </a:r>
          </a:p>
          <a:p>
            <a:pPr lvl="1"/>
            <a:r>
              <a:rPr lang="de-DE" noProof="0" dirty="0"/>
              <a:t>Zweite Ebene</a:t>
            </a:r>
          </a:p>
          <a:p>
            <a:pPr lvl="2"/>
            <a:r>
              <a:rPr lang="de-DE" noProof="0" dirty="0"/>
              <a:t>Dritte Ebene</a:t>
            </a:r>
          </a:p>
          <a:p>
            <a:pPr lvl="3"/>
            <a:r>
              <a:rPr lang="de-DE" noProof="0" dirty="0"/>
              <a:t>Vierte Ebene</a:t>
            </a:r>
          </a:p>
          <a:p>
            <a:pPr lvl="4"/>
            <a:r>
              <a:rPr lang="de-DE" noProof="0" dirty="0"/>
              <a:t>Fünfte Ebene</a:t>
            </a:r>
          </a:p>
        </p:txBody>
      </p:sp>
      <p:sp>
        <p:nvSpPr>
          <p:cNvPr id="4102" name="Rectangle 6"/>
          <p:cNvSpPr>
            <a:spLocks noGrp="1" noChangeArrowheads="1"/>
          </p:cNvSpPr>
          <p:nvPr>
            <p:ph type="ftr" sz="quarter" idx="4"/>
          </p:nvPr>
        </p:nvSpPr>
        <p:spPr bwMode="auto">
          <a:xfrm>
            <a:off x="0"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l" eaLnBrk="0" hangingPunct="0">
              <a:defRPr sz="1300">
                <a:latin typeface="Arial Unicode MS" pitchFamily="34" charset="-128"/>
                <a:cs typeface="+mn-cs"/>
              </a:defRPr>
            </a:lvl1pPr>
          </a:lstStyle>
          <a:p>
            <a:pPr>
              <a:defRPr/>
            </a:pPr>
            <a:endParaRPr lang="de-DE" dirty="0"/>
          </a:p>
        </p:txBody>
      </p:sp>
      <p:sp>
        <p:nvSpPr>
          <p:cNvPr id="4103" name="Rectangle 7"/>
          <p:cNvSpPr>
            <a:spLocks noGrp="1" noChangeArrowheads="1"/>
          </p:cNvSpPr>
          <p:nvPr>
            <p:ph type="sldNum" sz="quarter" idx="5"/>
          </p:nvPr>
        </p:nvSpPr>
        <p:spPr bwMode="auto">
          <a:xfrm>
            <a:off x="4022163" y="9722392"/>
            <a:ext cx="3077137" cy="512221"/>
          </a:xfrm>
          <a:prstGeom prst="rect">
            <a:avLst/>
          </a:prstGeom>
          <a:noFill/>
          <a:ln w="9525">
            <a:noFill/>
            <a:miter lim="800000"/>
            <a:headEnd/>
            <a:tailEnd/>
          </a:ln>
          <a:effectLst/>
        </p:spPr>
        <p:txBody>
          <a:bodyPr vert="horz" wrap="square" lIns="99040" tIns="49521" rIns="99040" bIns="49521" numCol="1" anchor="b" anchorCtr="0" compatLnSpc="1">
            <a:prstTxWarp prst="textNoShape">
              <a:avLst/>
            </a:prstTxWarp>
          </a:bodyPr>
          <a:lstStyle>
            <a:lvl1pPr algn="r" eaLnBrk="0" hangingPunct="0">
              <a:defRPr sz="1300">
                <a:latin typeface="Arial Unicode MS" pitchFamily="34" charset="-128"/>
                <a:cs typeface="+mn-cs"/>
              </a:defRPr>
            </a:lvl1pPr>
          </a:lstStyle>
          <a:p>
            <a:pPr>
              <a:defRPr/>
            </a:pPr>
            <a:fld id="{D1CBFA17-2001-43FC-BD93-086B619BC2A9}" type="slidenum">
              <a:rPr lang="de-DE" smtClean="0"/>
              <a:pPr>
                <a:defRPr/>
              </a:pPr>
              <a:t>‹Nr.›</a:t>
            </a:fld>
            <a:endParaRPr lang="de-DE" dirty="0"/>
          </a:p>
        </p:txBody>
      </p:sp>
    </p:spTree>
    <p:extLst>
      <p:ext uri="{BB962C8B-B14F-4D97-AF65-F5344CB8AC3E}">
        <p14:creationId xmlns:p14="http://schemas.microsoft.com/office/powerpoint/2010/main" val="1132447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Unicode MS" pitchFamily="34" charset="-128"/>
        <a:ea typeface="+mn-ea"/>
        <a:cs typeface="+mn-cs"/>
      </a:defRPr>
    </a:lvl1pPr>
    <a:lvl2pPr marL="457200" algn="l" rtl="0" eaLnBrk="0" fontAlgn="base" hangingPunct="0">
      <a:spcBef>
        <a:spcPct val="30000"/>
      </a:spcBef>
      <a:spcAft>
        <a:spcPct val="0"/>
      </a:spcAft>
      <a:defRPr sz="1200" kern="1200">
        <a:solidFill>
          <a:schemeClr val="tx1"/>
        </a:solidFill>
        <a:latin typeface="Arial Unicode MS" pitchFamily="34" charset="-128"/>
        <a:ea typeface="+mn-ea"/>
        <a:cs typeface="+mn-cs"/>
      </a:defRPr>
    </a:lvl2pPr>
    <a:lvl3pPr marL="914400" algn="l" rtl="0" eaLnBrk="0" fontAlgn="base" hangingPunct="0">
      <a:spcBef>
        <a:spcPct val="30000"/>
      </a:spcBef>
      <a:spcAft>
        <a:spcPct val="0"/>
      </a:spcAft>
      <a:defRPr sz="1200" kern="1200">
        <a:solidFill>
          <a:schemeClr val="tx1"/>
        </a:solidFill>
        <a:latin typeface="Arial Unicode MS" pitchFamily="34" charset="-128"/>
        <a:ea typeface="+mn-ea"/>
        <a:cs typeface="+mn-cs"/>
      </a:defRPr>
    </a:lvl3pPr>
    <a:lvl4pPr marL="1371600" algn="l" rtl="0" eaLnBrk="0" fontAlgn="base" hangingPunct="0">
      <a:spcBef>
        <a:spcPct val="30000"/>
      </a:spcBef>
      <a:spcAft>
        <a:spcPct val="0"/>
      </a:spcAft>
      <a:defRPr sz="1200" kern="1200">
        <a:solidFill>
          <a:schemeClr val="tx1"/>
        </a:solidFill>
        <a:latin typeface="Arial Unicode MS" pitchFamily="34" charset="-128"/>
        <a:ea typeface="+mn-ea"/>
        <a:cs typeface="+mn-cs"/>
      </a:defRPr>
    </a:lvl4pPr>
    <a:lvl5pPr marL="1828800" algn="l" rtl="0" eaLnBrk="0" fontAlgn="base" hangingPunct="0">
      <a:spcBef>
        <a:spcPct val="30000"/>
      </a:spcBef>
      <a:spcAft>
        <a:spcPct val="0"/>
      </a:spcAft>
      <a:defRPr sz="1200" kern="1200">
        <a:solidFill>
          <a:schemeClr val="tx1"/>
        </a:solidFill>
        <a:latin typeface="Arial Unicode MS" pitchFamily="34" charset="-128"/>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r>
              <a:rPr lang="en-US" dirty="0"/>
              <a:t>Guided</a:t>
            </a:r>
            <a:r>
              <a:rPr lang="en-US" baseline="0" dirty="0"/>
              <a:t> Research Final Presentation </a:t>
            </a:r>
          </a:p>
          <a:p>
            <a:r>
              <a:rPr lang="en-US" baseline="0" dirty="0"/>
              <a:t>Advisor: Adrian Hernandez-Mendez</a:t>
            </a:r>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a:t>
            </a:fld>
            <a:endParaRPr lang="de-DE" dirty="0"/>
          </a:p>
        </p:txBody>
      </p:sp>
    </p:spTree>
    <p:extLst>
      <p:ext uri="{BB962C8B-B14F-4D97-AF65-F5344CB8AC3E}">
        <p14:creationId xmlns:p14="http://schemas.microsoft.com/office/powerpoint/2010/main" val="15255292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Font typeface="Arial" panose="020B0604020202020204" pitchFamily="34" charset="0"/>
              <a:buNone/>
            </a:pPr>
            <a:r>
              <a:rPr lang="en-US" dirty="0">
                <a:latin typeface="Arial" pitchFamily="34" charset="0"/>
              </a:rPr>
              <a:t>23 total responses, multiple choice</a:t>
            </a:r>
            <a:r>
              <a:rPr lang="en-US" baseline="0" dirty="0">
                <a:latin typeface="Arial" pitchFamily="34" charset="0"/>
              </a:rPr>
              <a:t> question</a:t>
            </a:r>
            <a:endParaRPr lang="en-US" dirty="0">
              <a:latin typeface="Arial" pitchFamily="34" charset="0"/>
            </a:endParaRPr>
          </a:p>
          <a:p>
            <a:pPr marL="285750" indent="-285750">
              <a:buFont typeface="Arial" panose="020B0604020202020204" pitchFamily="34" charset="0"/>
              <a:buChar char="•"/>
            </a:pPr>
            <a:r>
              <a:rPr lang="en-US" dirty="0">
                <a:latin typeface="Arial" pitchFamily="34" charset="0"/>
              </a:rPr>
              <a:t>Newer prototype categories like </a:t>
            </a:r>
            <a:r>
              <a:rPr lang="en-US" i="1" dirty="0">
                <a:latin typeface="Arial" pitchFamily="34" charset="0"/>
              </a:rPr>
              <a:t>Set of Microinteractions </a:t>
            </a:r>
            <a:r>
              <a:rPr lang="en-US" dirty="0">
                <a:latin typeface="Arial" pitchFamily="34" charset="0"/>
              </a:rPr>
              <a:t>are not widely used yet</a:t>
            </a:r>
          </a:p>
          <a:p>
            <a:pPr marL="285750" indent="-285750">
              <a:buFont typeface="Arial" panose="020B0604020202020204" pitchFamily="34" charset="0"/>
              <a:buChar char="•"/>
            </a:pPr>
            <a:endParaRPr lang="en-US" dirty="0">
              <a:latin typeface="Arial" pitchFamily="34" charset="0"/>
            </a:endParaRPr>
          </a:p>
          <a:p>
            <a:pPr marL="285750" indent="-285750">
              <a:buFont typeface="Arial" panose="020B0604020202020204" pitchFamily="34" charset="0"/>
              <a:buChar char="•"/>
            </a:pPr>
            <a:r>
              <a:rPr lang="en-US" dirty="0">
                <a:latin typeface="Arial" pitchFamily="34" charset="0"/>
              </a:rPr>
              <a:t>UI Designers do not deliver their final design as code</a:t>
            </a:r>
          </a:p>
          <a:p>
            <a:pPr marL="742950" lvl="1" indent="-285750">
              <a:buFont typeface="Arial" panose="020B0604020202020204" pitchFamily="34" charset="0"/>
              <a:buChar char="•"/>
            </a:pPr>
            <a:r>
              <a:rPr lang="en-US" dirty="0">
                <a:latin typeface="Arial" pitchFamily="34" charset="0"/>
              </a:rPr>
              <a:t>Still separate task for Web Developer</a:t>
            </a:r>
          </a:p>
          <a:p>
            <a:pPr marL="742950" lvl="1" indent="-285750">
              <a:buFont typeface="Arial" panose="020B0604020202020204" pitchFamily="34" charset="0"/>
              <a:buChar char="•"/>
            </a:pPr>
            <a:endParaRPr lang="en-US" dirty="0">
              <a:latin typeface="Arial" pitchFamily="34" charset="0"/>
            </a:endParaRPr>
          </a:p>
          <a:p>
            <a:pPr marL="285750" indent="-285750">
              <a:buFont typeface="Arial" panose="020B0604020202020204" pitchFamily="34" charset="0"/>
              <a:buChar char="•"/>
            </a:pPr>
            <a:r>
              <a:rPr lang="en-US" dirty="0">
                <a:latin typeface="Arial" pitchFamily="34" charset="0"/>
              </a:rPr>
              <a:t>The relatively new </a:t>
            </a:r>
            <a:r>
              <a:rPr lang="en-US" i="1" dirty="0">
                <a:latin typeface="Arial" pitchFamily="34" charset="0"/>
              </a:rPr>
              <a:t>Interactive UI Design </a:t>
            </a:r>
            <a:r>
              <a:rPr lang="en-US" dirty="0">
                <a:latin typeface="Arial" pitchFamily="34" charset="0"/>
              </a:rPr>
              <a:t>prototypes are popular</a:t>
            </a:r>
          </a:p>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22</a:t>
            </a:fld>
            <a:endParaRPr lang="de-DE" dirty="0"/>
          </a:p>
        </p:txBody>
      </p:sp>
    </p:spTree>
    <p:extLst>
      <p:ext uri="{BB962C8B-B14F-4D97-AF65-F5344CB8AC3E}">
        <p14:creationId xmlns:p14="http://schemas.microsoft.com/office/powerpoint/2010/main" val="30729474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dirty="0">
                <a:latin typeface="Arial" pitchFamily="34" charset="0"/>
              </a:rPr>
              <a:t>23 total responses, multiple choice</a:t>
            </a:r>
            <a:r>
              <a:rPr lang="en-US" baseline="0" dirty="0">
                <a:latin typeface="Arial" pitchFamily="34" charset="0"/>
              </a:rPr>
              <a:t> question</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pitchFamily="34" charset="0"/>
              </a:rPr>
              <a:t>Photoshop, Illustrator -&gt; Adobe Systems Software</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pitchFamily="34" charset="0"/>
              </a:rPr>
              <a:t>Sketch -&gt; Bohemian Coding </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pitchFamily="34" charset="0"/>
              </a:rPr>
              <a:t>Axure -&gt; Axure Software Solutions</a:t>
            </a:r>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latin typeface="Arial" pitchFamily="34" charset="0"/>
              </a:rPr>
              <a:t>InVision -&gt; InVision</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dirty="0">
              <a:latin typeface="Arial" pitchFamily="34" charset="0"/>
            </a:endParaRPr>
          </a:p>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23</a:t>
            </a:fld>
            <a:endParaRPr lang="de-DE" dirty="0"/>
          </a:p>
        </p:txBody>
      </p:sp>
    </p:spTree>
    <p:extLst>
      <p:ext uri="{BB962C8B-B14F-4D97-AF65-F5344CB8AC3E}">
        <p14:creationId xmlns:p14="http://schemas.microsoft.com/office/powerpoint/2010/main" val="25732551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Optional question with an text</a:t>
            </a:r>
            <a:r>
              <a:rPr lang="en-US" baseline="0" dirty="0"/>
              <a:t> field as response. A total of 14 responses</a:t>
            </a:r>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24</a:t>
            </a:fld>
            <a:endParaRPr lang="de-DE" dirty="0"/>
          </a:p>
        </p:txBody>
      </p:sp>
    </p:spTree>
    <p:extLst>
      <p:ext uri="{BB962C8B-B14F-4D97-AF65-F5344CB8AC3E}">
        <p14:creationId xmlns:p14="http://schemas.microsoft.com/office/powerpoint/2010/main" val="18557607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141288" y="769938"/>
            <a:ext cx="6816725" cy="3835400"/>
          </a:xfrm>
        </p:spPr>
      </p:sp>
      <p:sp>
        <p:nvSpPr>
          <p:cNvPr id="3" name="Notizenplatzhalter 2"/>
          <p:cNvSpPr>
            <a:spLocks noGrp="1"/>
          </p:cNvSpPr>
          <p:nvPr>
            <p:ph type="body" idx="1"/>
          </p:nvPr>
        </p:nvSpPr>
        <p:spPr/>
        <p:txBody>
          <a:bodyPr/>
          <a:lstStyle/>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29</a:t>
            </a:fld>
            <a:endParaRPr lang="de-DE" dirty="0"/>
          </a:p>
        </p:txBody>
      </p:sp>
    </p:spTree>
    <p:extLst>
      <p:ext uri="{BB962C8B-B14F-4D97-AF65-F5344CB8AC3E}">
        <p14:creationId xmlns:p14="http://schemas.microsoft.com/office/powerpoint/2010/main" val="3919937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dirty="0"/>
              <a:t>My Guided </a:t>
            </a:r>
            <a:r>
              <a:rPr lang="en-US" dirty="0"/>
              <a:t>Research</a:t>
            </a:r>
            <a:r>
              <a:rPr lang="en-US" baseline="0" dirty="0"/>
              <a:t> topic is motivated by the fact that there are many innovations in how data is can be presented to the user, for example if you consider the many frontend frameworks developed for the web.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Creating good UIs requires expertise in UI and UX design, that software developers do not necessarily have. So the UI Design is done by a UI Designer, who typically belongs to the design team in a company.</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baseline="0" dirty="0"/>
          </a:p>
          <a:p>
            <a:pPr marL="0" marR="0" lvl="0" indent="0" algn="l" defTabSz="914400" rtl="0" eaLnBrk="0" fontAlgn="base" latinLnBrk="0" hangingPunct="0">
              <a:lnSpc>
                <a:spcPct val="100000"/>
              </a:lnSpc>
              <a:spcBef>
                <a:spcPct val="30000"/>
              </a:spcBef>
              <a:spcAft>
                <a:spcPct val="0"/>
              </a:spcAft>
              <a:buClrTx/>
              <a:buSzTx/>
              <a:buFontTx/>
              <a:buNone/>
              <a:tabLst/>
              <a:defRPr/>
            </a:pPr>
            <a:r>
              <a:rPr lang="en-US" baseline="0" dirty="0"/>
              <a:t>But so far the is very little research on the current professional practices of UI designers in terms of their workflow and the development tools. </a:t>
            </a:r>
          </a:p>
          <a:p>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4</a:t>
            </a:fld>
            <a:endParaRPr lang="de-DE" dirty="0"/>
          </a:p>
        </p:txBody>
      </p:sp>
    </p:spTree>
    <p:extLst>
      <p:ext uri="{BB962C8B-B14F-4D97-AF65-F5344CB8AC3E}">
        <p14:creationId xmlns:p14="http://schemas.microsoft.com/office/powerpoint/2010/main" val="18572516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Prototype</a:t>
            </a:r>
            <a:r>
              <a:rPr lang="en-US" baseline="0" dirty="0"/>
              <a:t> -&gt; any artifact built to test a concept or process and to make assumptions about the final design</a:t>
            </a:r>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5</a:t>
            </a:fld>
            <a:endParaRPr lang="de-DE" dirty="0"/>
          </a:p>
        </p:txBody>
      </p:sp>
    </p:spTree>
    <p:extLst>
      <p:ext uri="{BB962C8B-B14F-4D97-AF65-F5344CB8AC3E}">
        <p14:creationId xmlns:p14="http://schemas.microsoft.com/office/powerpoint/2010/main" val="2680201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Pen</a:t>
            </a:r>
            <a:r>
              <a:rPr lang="en-US" baseline="0" dirty="0"/>
              <a:t> &amp; Paper, Whiteboard -&gt; relatively short-lived prototype</a:t>
            </a:r>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8</a:t>
            </a:fld>
            <a:endParaRPr lang="de-DE" dirty="0"/>
          </a:p>
        </p:txBody>
      </p:sp>
    </p:spTree>
    <p:extLst>
      <p:ext uri="{BB962C8B-B14F-4D97-AF65-F5344CB8AC3E}">
        <p14:creationId xmlns:p14="http://schemas.microsoft.com/office/powerpoint/2010/main" val="1496648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Points to mention here:</a:t>
            </a:r>
          </a:p>
          <a:p>
            <a:pPr marL="171450" indent="-171450">
              <a:buFont typeface="Arial" panose="020B0604020202020204" pitchFamily="34" charset="0"/>
              <a:buChar char="•"/>
            </a:pPr>
            <a:r>
              <a:rPr lang="en-US" dirty="0"/>
              <a:t>Many tools</a:t>
            </a:r>
            <a:r>
              <a:rPr lang="en-US" baseline="0" dirty="0"/>
              <a:t> in the prototype category “Interactive UI Design”</a:t>
            </a:r>
          </a:p>
          <a:p>
            <a:pPr marL="171450" indent="-171450">
              <a:buFont typeface="Arial" panose="020B0604020202020204" pitchFamily="34" charset="0"/>
              <a:buChar char="•"/>
            </a:pPr>
            <a:r>
              <a:rPr lang="en-US" baseline="0" dirty="0"/>
              <a:t>Most Interactive UI Design solutions are extension on Sketch, a popular tool used to create Static UI Design which natively does not include animations</a:t>
            </a:r>
          </a:p>
          <a:p>
            <a:pPr marL="171450" indent="-171450">
              <a:buFont typeface="Arial" panose="020B0604020202020204" pitchFamily="34" charset="0"/>
              <a:buChar char="•"/>
            </a:pPr>
            <a:r>
              <a:rPr lang="en-US" baseline="0" dirty="0"/>
              <a:t>Some tools specialize in one prototype category (</a:t>
            </a:r>
            <a:r>
              <a:rPr lang="en-US" baseline="0" dirty="0" err="1"/>
              <a:t>balsamiq</a:t>
            </a:r>
            <a:r>
              <a:rPr lang="en-US" baseline="0" dirty="0"/>
              <a:t> in “Wireframe”, Principle in UI Animation Design / “Set of Microinteractions”)</a:t>
            </a:r>
          </a:p>
          <a:p>
            <a:pPr marL="171450" indent="-171450">
              <a:buFont typeface="Arial" panose="020B0604020202020204" pitchFamily="34" charset="0"/>
              <a:buChar char="•"/>
            </a:pPr>
            <a:r>
              <a:rPr lang="en-US" baseline="0" dirty="0"/>
              <a:t>Many of the Interactive UI Design include features like automatically generating stylesheets and components libraries (goal of creating a all-in-one solution)</a:t>
            </a:r>
          </a:p>
          <a:p>
            <a:pPr marL="171450" indent="-171450">
              <a:buFont typeface="Arial" panose="020B0604020202020204" pitchFamily="34" charset="0"/>
              <a:buChar char="•"/>
            </a:pPr>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13</a:t>
            </a:fld>
            <a:endParaRPr lang="de-DE" dirty="0"/>
          </a:p>
        </p:txBody>
      </p:sp>
    </p:spTree>
    <p:extLst>
      <p:ext uri="{BB962C8B-B14F-4D97-AF65-F5344CB8AC3E}">
        <p14:creationId xmlns:p14="http://schemas.microsoft.com/office/powerpoint/2010/main" val="4202498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err="1"/>
              <a:t>IxDA</a:t>
            </a:r>
            <a:r>
              <a:rPr lang="en-US" baseline="0" dirty="0"/>
              <a:t> – Interaction Design Association</a:t>
            </a:r>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17</a:t>
            </a:fld>
            <a:endParaRPr lang="de-DE" dirty="0"/>
          </a:p>
        </p:txBody>
      </p:sp>
    </p:spTree>
    <p:extLst>
      <p:ext uri="{BB962C8B-B14F-4D97-AF65-F5344CB8AC3E}">
        <p14:creationId xmlns:p14="http://schemas.microsoft.com/office/powerpoint/2010/main" val="32097099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Higher number of contact,</a:t>
            </a:r>
            <a:r>
              <a:rPr lang="en-US" baseline="0" dirty="0"/>
              <a:t> since it was easier to find suitable freelancers than companies. Companies also allowed for the possibility, that multiple UI Designers fill out the survey, while a freelancer is only one person</a:t>
            </a:r>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18</a:t>
            </a:fld>
            <a:endParaRPr lang="de-DE" dirty="0"/>
          </a:p>
        </p:txBody>
      </p:sp>
    </p:spTree>
    <p:extLst>
      <p:ext uri="{BB962C8B-B14F-4D97-AF65-F5344CB8AC3E}">
        <p14:creationId xmlns:p14="http://schemas.microsoft.com/office/powerpoint/2010/main" val="10776240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Only represents</a:t>
            </a:r>
            <a:r>
              <a:rPr lang="en-US" baseline="0" dirty="0"/>
              <a:t> half of the responses. These participants filled out the survey and did not leave their email address, So that we could find here.</a:t>
            </a:r>
          </a:p>
          <a:p>
            <a:r>
              <a:rPr lang="en-US" baseline="0" dirty="0"/>
              <a:t>Companies: </a:t>
            </a:r>
            <a:r>
              <a:rPr lang="en-US" baseline="0" dirty="0" err="1"/>
              <a:t>econcess</a:t>
            </a:r>
            <a:r>
              <a:rPr lang="en-US" baseline="0" dirty="0"/>
              <a:t>, </a:t>
            </a:r>
            <a:r>
              <a:rPr lang="en-US" baseline="0" dirty="0" err="1"/>
              <a:t>eresult</a:t>
            </a:r>
            <a:r>
              <a:rPr lang="en-US" baseline="0" dirty="0"/>
              <a:t>, </a:t>
            </a:r>
            <a:r>
              <a:rPr lang="en-US" baseline="0" dirty="0" err="1"/>
              <a:t>designaffairs</a:t>
            </a:r>
            <a:r>
              <a:rPr lang="en-US" baseline="0" dirty="0"/>
              <a:t>, </a:t>
            </a:r>
            <a:r>
              <a:rPr lang="en-US" baseline="0" dirty="0" err="1"/>
              <a:t>pilotfish</a:t>
            </a:r>
            <a:r>
              <a:rPr lang="en-US" baseline="0" dirty="0"/>
              <a:t>, </a:t>
            </a:r>
            <a:r>
              <a:rPr lang="en-US" baseline="0" dirty="0" err="1"/>
              <a:t>ui</a:t>
            </a:r>
            <a:r>
              <a:rPr lang="en-US" baseline="0" dirty="0"/>
              <a:t>/</a:t>
            </a:r>
            <a:r>
              <a:rPr lang="en-US" baseline="0" dirty="0" err="1"/>
              <a:t>deation</a:t>
            </a:r>
            <a:r>
              <a:rPr lang="en-US" baseline="0" dirty="0"/>
              <a:t>, intuit (Stuttgart),</a:t>
            </a:r>
          </a:p>
          <a:p>
            <a:r>
              <a:rPr lang="en-US" baseline="0" dirty="0"/>
              <a:t>Freelancers: Dennis </a:t>
            </a:r>
            <a:r>
              <a:rPr lang="en-US" baseline="0" dirty="0" err="1"/>
              <a:t>Schröder</a:t>
            </a:r>
            <a:r>
              <a:rPr lang="en-US" baseline="0" dirty="0"/>
              <a:t>, Christina Metzler, Finn Fischer und Björn </a:t>
            </a:r>
            <a:r>
              <a:rPr lang="en-US" baseline="0" dirty="0" err="1"/>
              <a:t>Claussen</a:t>
            </a:r>
            <a:endParaRPr lang="en-US" baseline="0" dirty="0"/>
          </a:p>
          <a:p>
            <a:r>
              <a:rPr lang="en-US" baseline="0" dirty="0"/>
              <a:t>-&gt; All interested in receiving the report afterwards</a:t>
            </a:r>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19</a:t>
            </a:fld>
            <a:endParaRPr lang="de-DE" dirty="0"/>
          </a:p>
        </p:txBody>
      </p:sp>
    </p:spTree>
    <p:extLst>
      <p:ext uri="{BB962C8B-B14F-4D97-AF65-F5344CB8AC3E}">
        <p14:creationId xmlns:p14="http://schemas.microsoft.com/office/powerpoint/2010/main" val="42434449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dirty="0"/>
              <a:t>Add also how many participated</a:t>
            </a:r>
            <a:r>
              <a:rPr lang="en-US" baseline="0" dirty="0"/>
              <a:t> in the survey and when they left the survey.</a:t>
            </a:r>
            <a:endParaRPr lang="en-US" dirty="0"/>
          </a:p>
        </p:txBody>
      </p:sp>
      <p:sp>
        <p:nvSpPr>
          <p:cNvPr id="4" name="Foliennummernplatzhalter 3"/>
          <p:cNvSpPr>
            <a:spLocks noGrp="1"/>
          </p:cNvSpPr>
          <p:nvPr>
            <p:ph type="sldNum" sz="quarter" idx="10"/>
          </p:nvPr>
        </p:nvSpPr>
        <p:spPr/>
        <p:txBody>
          <a:bodyPr/>
          <a:lstStyle/>
          <a:p>
            <a:pPr>
              <a:defRPr/>
            </a:pPr>
            <a:fld id="{D1CBFA17-2001-43FC-BD93-086B619BC2A9}" type="slidenum">
              <a:rPr lang="de-DE" smtClean="0"/>
              <a:pPr>
                <a:defRPr/>
              </a:pPr>
              <a:t>21</a:t>
            </a:fld>
            <a:endParaRPr lang="de-DE" dirty="0"/>
          </a:p>
        </p:txBody>
      </p:sp>
    </p:spTree>
    <p:extLst>
      <p:ext uri="{BB962C8B-B14F-4D97-AF65-F5344CB8AC3E}">
        <p14:creationId xmlns:p14="http://schemas.microsoft.com/office/powerpoint/2010/main" val="7320972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hyperlink" Target="http://wwwmatthes.in.tum.de/" TargetMode="External"/><Relationship Id="rId4" Type="http://schemas.openxmlformats.org/officeDocument/2006/relationships/image" Target="../media/image6.gi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elfolie">
    <p:spTree>
      <p:nvGrpSpPr>
        <p:cNvPr id="1" name=""/>
        <p:cNvGrpSpPr/>
        <p:nvPr/>
      </p:nvGrpSpPr>
      <p:grpSpPr>
        <a:xfrm>
          <a:off x="0" y="0"/>
          <a:ext cx="0" cy="0"/>
          <a:chOff x="0" y="0"/>
          <a:chExt cx="0" cy="0"/>
        </a:xfrm>
      </p:grpSpPr>
      <p:pic>
        <p:nvPicPr>
          <p:cNvPr id="11" name="Grafik 10"/>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7616" y="2"/>
            <a:ext cx="12192000" cy="6857999"/>
          </a:xfrm>
          <a:prstGeom prst="rect">
            <a:avLst/>
          </a:prstGeom>
        </p:spPr>
      </p:pic>
      <p:sp>
        <p:nvSpPr>
          <p:cNvPr id="10" name="Rechteck 9"/>
          <p:cNvSpPr/>
          <p:nvPr userDrawn="1"/>
        </p:nvSpPr>
        <p:spPr>
          <a:xfrm>
            <a:off x="0" y="0"/>
            <a:ext cx="12192000" cy="4196080"/>
          </a:xfrm>
          <a:prstGeom prst="rect">
            <a:avLst/>
          </a:prstGeom>
          <a:gradFill flip="none" rotWithShape="1">
            <a:gsLst>
              <a:gs pos="23000">
                <a:schemeClr val="bg1">
                  <a:alpha val="85000"/>
                </a:schemeClr>
              </a:gs>
              <a:gs pos="93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a:lnSpc>
                <a:spcPct val="114000"/>
              </a:lnSpc>
            </a:pPr>
            <a:endParaRPr lang="en-US" dirty="0"/>
          </a:p>
        </p:txBody>
      </p:sp>
      <p:sp>
        <p:nvSpPr>
          <p:cNvPr id="17" name="Titel 1"/>
          <p:cNvSpPr>
            <a:spLocks noGrp="1"/>
          </p:cNvSpPr>
          <p:nvPr>
            <p:ph type="title" hasCustomPrompt="1"/>
          </p:nvPr>
        </p:nvSpPr>
        <p:spPr>
          <a:xfrm>
            <a:off x="431371" y="3538641"/>
            <a:ext cx="11432843" cy="679774"/>
          </a:xfrm>
          <a:prstGeom prst="rect">
            <a:avLst/>
          </a:prstGeom>
          <a:solidFill>
            <a:schemeClr val="bg1"/>
          </a:solidFill>
          <a:ln>
            <a:noFill/>
          </a:ln>
        </p:spPr>
        <p:txBody>
          <a:bodyPr wrap="square" tIns="144000" bIns="72000" anchor="b" anchorCtr="0">
            <a:spAutoFit/>
          </a:bodyPr>
          <a:lstStyle>
            <a:lvl1pPr marL="180000" algn="l">
              <a:defRPr sz="3000" b="0" i="0" baseline="0">
                <a:solidFill>
                  <a:schemeClr val="tx2"/>
                </a:solidFill>
                <a:latin typeface="+mj-lt"/>
                <a:cs typeface="Arial"/>
              </a:defRPr>
            </a:lvl1pPr>
          </a:lstStyle>
          <a:p>
            <a:r>
              <a:rPr lang="en-US" noProof="0" dirty="0"/>
              <a:t>Edit Title</a:t>
            </a:r>
          </a:p>
        </p:txBody>
      </p:sp>
      <p:sp>
        <p:nvSpPr>
          <p:cNvPr id="22" name="Textplatzhalter 4"/>
          <p:cNvSpPr>
            <a:spLocks noGrp="1"/>
          </p:cNvSpPr>
          <p:nvPr>
            <p:ph type="body" sz="quarter" idx="10" hasCustomPrompt="1"/>
          </p:nvPr>
        </p:nvSpPr>
        <p:spPr>
          <a:xfrm>
            <a:off x="431372" y="4211796"/>
            <a:ext cx="11432841" cy="338554"/>
          </a:xfrm>
          <a:prstGeom prst="rect">
            <a:avLst/>
          </a:prstGeom>
          <a:solidFill>
            <a:srgbClr val="FFFFFF"/>
          </a:solidFill>
          <a:ln>
            <a:noFill/>
          </a:ln>
        </p:spPr>
        <p:txBody>
          <a:bodyPr wrap="square">
            <a:spAutoFit/>
          </a:bodyPr>
          <a:lstStyle>
            <a:lvl1pPr marL="180000" indent="0">
              <a:buFontTx/>
              <a:buNone/>
              <a:defRPr sz="1600" b="0" baseline="0">
                <a:solidFill>
                  <a:schemeClr val="tx1">
                    <a:lumMod val="60000"/>
                    <a:lumOff val="40000"/>
                  </a:schemeClr>
                </a:solidFill>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Presenter, Date, Location</a:t>
            </a:r>
          </a:p>
        </p:txBody>
      </p:sp>
      <p:pic>
        <p:nvPicPr>
          <p:cNvPr id="9" name="Grafik 8"/>
          <p:cNvPicPr>
            <a:picLocks noChangeAspect="1"/>
          </p:cNvPicPr>
          <p:nvPr userDrawn="1"/>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31371" y="398812"/>
            <a:ext cx="997527" cy="320040"/>
          </a:xfrm>
          <a:prstGeom prst="rect">
            <a:avLst/>
          </a:prstGeom>
        </p:spPr>
      </p:pic>
      <p:pic>
        <p:nvPicPr>
          <p:cNvPr id="12" name="Grafik 1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
        <p:nvSpPr>
          <p:cNvPr id="25" name="Textfeld 24"/>
          <p:cNvSpPr txBox="1"/>
          <p:nvPr userDrawn="1"/>
        </p:nvSpPr>
        <p:spPr>
          <a:xfrm>
            <a:off x="425454" y="4643381"/>
            <a:ext cx="11438759" cy="1225290"/>
          </a:xfrm>
          <a:prstGeom prst="rect">
            <a:avLst/>
          </a:prstGeom>
          <a:solidFill>
            <a:schemeClr val="accent6">
              <a:lumMod val="20000"/>
              <a:lumOff val="80000"/>
            </a:schemeClr>
          </a:solidFill>
          <a:ln>
            <a:noFill/>
          </a:ln>
        </p:spPr>
        <p:txBody>
          <a:bodyPr wrap="square" lIns="252000" tIns="180000" rIns="180000" bIns="180000" rtlCol="0">
            <a:spAutoFit/>
          </a:bodyPr>
          <a:lstStyle/>
          <a:p>
            <a:pPr marL="0" indent="0"/>
            <a:r>
              <a:rPr lang="en-US" sz="1400" b="0" i="0" kern="1200" noProof="1">
                <a:solidFill>
                  <a:schemeClr val="tx1">
                    <a:lumMod val="65000"/>
                    <a:lumOff val="35000"/>
                  </a:schemeClr>
                </a:solidFill>
                <a:latin typeface="Arial" charset="0"/>
                <a:ea typeface="+mn-ea"/>
                <a:cs typeface="Arial"/>
              </a:rPr>
              <a:t>Chair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Software</a:t>
            </a:r>
            <a:r>
              <a:rPr lang="en-US" sz="1400" b="0" i="0" kern="1200" baseline="0" noProof="1">
                <a:solidFill>
                  <a:schemeClr val="tx1">
                    <a:lumMod val="65000"/>
                    <a:lumOff val="35000"/>
                  </a:schemeClr>
                </a:solidFill>
                <a:latin typeface="Arial" charset="0"/>
                <a:ea typeface="+mn-ea"/>
                <a:cs typeface="Arial"/>
              </a:rPr>
              <a:t> Engineering for Business Information Systems </a:t>
            </a:r>
            <a:r>
              <a:rPr lang="en-US" sz="1400" b="0" i="0" kern="1200" noProof="1">
                <a:solidFill>
                  <a:schemeClr val="tx1">
                    <a:lumMod val="65000"/>
                    <a:lumOff val="35000"/>
                  </a:schemeClr>
                </a:solidFill>
                <a:latin typeface="Arial" charset="0"/>
                <a:ea typeface="+mn-ea"/>
                <a:cs typeface="Arial"/>
              </a:rPr>
              <a:t>(sebis) </a:t>
            </a:r>
          </a:p>
          <a:p>
            <a:pPr marL="0" indent="0"/>
            <a:r>
              <a:rPr lang="en-US" sz="1400" b="0" i="0" kern="1200" noProof="1">
                <a:solidFill>
                  <a:schemeClr val="tx1">
                    <a:lumMod val="65000"/>
                    <a:lumOff val="35000"/>
                  </a:schemeClr>
                </a:solidFill>
                <a:latin typeface="Arial" charset="0"/>
                <a:ea typeface="+mn-ea"/>
                <a:cs typeface="Arial"/>
              </a:rPr>
              <a:t>Faculty of</a:t>
            </a:r>
            <a:r>
              <a:rPr lang="en-US" sz="1400" b="0" i="0" kern="1200" baseline="0" noProof="1">
                <a:solidFill>
                  <a:schemeClr val="tx1">
                    <a:lumMod val="65000"/>
                    <a:lumOff val="35000"/>
                  </a:schemeClr>
                </a:solidFill>
                <a:latin typeface="Arial" charset="0"/>
                <a:ea typeface="+mn-ea"/>
                <a:cs typeface="Arial"/>
              </a:rPr>
              <a:t> </a:t>
            </a:r>
            <a:r>
              <a:rPr lang="en-US" sz="1400" b="0" i="0" kern="1200" noProof="1">
                <a:solidFill>
                  <a:schemeClr val="tx1">
                    <a:lumMod val="65000"/>
                    <a:lumOff val="35000"/>
                  </a:schemeClr>
                </a:solidFill>
                <a:latin typeface="Arial" charset="0"/>
                <a:ea typeface="+mn-ea"/>
                <a:cs typeface="Arial"/>
              </a:rPr>
              <a:t>Informatics</a:t>
            </a:r>
          </a:p>
          <a:p>
            <a:pPr marL="0" indent="0"/>
            <a:r>
              <a:rPr lang="en-US" sz="1400" b="0" i="0" kern="1200" noProof="1">
                <a:solidFill>
                  <a:schemeClr val="bg1">
                    <a:lumMod val="50000"/>
                  </a:schemeClr>
                </a:solidFill>
                <a:latin typeface="Arial" charset="0"/>
                <a:ea typeface="+mn-ea"/>
                <a:cs typeface="Arial"/>
              </a:rPr>
              <a:t>Technische</a:t>
            </a:r>
            <a:r>
              <a:rPr lang="en-US" sz="1400" b="0" i="0" kern="1200" baseline="0" noProof="1">
                <a:solidFill>
                  <a:schemeClr val="bg1">
                    <a:lumMod val="50000"/>
                  </a:schemeClr>
                </a:solidFill>
                <a:latin typeface="Arial" charset="0"/>
                <a:ea typeface="+mn-ea"/>
                <a:cs typeface="Arial"/>
              </a:rPr>
              <a:t> Universität München</a:t>
            </a:r>
            <a:endParaRPr lang="en-US" sz="1400" b="0" i="0" kern="1200" noProof="1">
              <a:solidFill>
                <a:schemeClr val="bg1">
                  <a:lumMod val="50000"/>
                </a:schemeClr>
              </a:solidFill>
              <a:latin typeface="Arial" charset="0"/>
              <a:ea typeface="+mn-ea"/>
              <a:cs typeface="Arial"/>
            </a:endParaRPr>
          </a:p>
          <a:p>
            <a:pPr marL="0" indent="0" algn="l" rtl="0" fontAlgn="base">
              <a:spcBef>
                <a:spcPct val="0"/>
              </a:spcBef>
              <a:spcAft>
                <a:spcPct val="0"/>
              </a:spcAft>
            </a:pPr>
            <a:r>
              <a:rPr lang="en-US" sz="1400" b="0" i="0" u="sng" kern="1200" noProof="1">
                <a:solidFill>
                  <a:schemeClr val="bg1">
                    <a:lumMod val="50000"/>
                  </a:schemeClr>
                </a:solidFill>
                <a:latin typeface="Arial" charset="0"/>
                <a:ea typeface="+mn-ea"/>
                <a:cs typeface="Arial"/>
              </a:rPr>
              <a:t>wwwmatthes.in.tum.de</a:t>
            </a:r>
            <a:endParaRPr lang="en-US" sz="1400" b="0" i="0" u="sng" kern="1200" dirty="0" err="1">
              <a:solidFill>
                <a:schemeClr val="bg1">
                  <a:lumMod val="50000"/>
                </a:schemeClr>
              </a:solidFill>
              <a:latin typeface="Arial" charset="0"/>
              <a:ea typeface="+mn-ea"/>
              <a:cs typeface="Arial"/>
            </a:endParaRP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44452"/>
            <a:ext cx="10586099" cy="72072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161208 Matthes English Master Slide Deck (wide)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Tree>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6879"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Untertitel und Inhalt">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7" y="81213"/>
            <a:ext cx="10586099" cy="360535"/>
          </a:xfrm>
        </p:spPr>
        <p:txBody>
          <a:bodyPr/>
          <a:lstStyle>
            <a:lvl1pPr>
              <a:defRPr lang="de-DE" sz="2400" b="0" baseline="0" smtClean="0">
                <a:solidFill>
                  <a:srgbClr val="0065BD"/>
                </a:solidFill>
                <a:latin typeface="+mj-lt"/>
                <a:ea typeface="+mj-ea"/>
                <a:cs typeface="Arial Unicode MS" pitchFamily="34" charset="-128"/>
              </a:defRPr>
            </a:lvl1pPr>
          </a:lstStyle>
          <a:p>
            <a:r>
              <a:rPr lang="en-US" noProof="0" dirty="0"/>
              <a:t>&lt;Title&gt;</a:t>
            </a:r>
            <a:endParaRPr lang="de-DE" dirty="0"/>
          </a:p>
        </p:txBody>
      </p:sp>
      <p:sp>
        <p:nvSpPr>
          <p:cNvPr id="3" name="Inhaltsplatzhalter 2"/>
          <p:cNvSpPr>
            <a:spLocks noGrp="1"/>
          </p:cNvSpPr>
          <p:nvPr>
            <p:ph idx="1" hasCustomPrompt="1"/>
          </p:nvPr>
        </p:nvSpPr>
        <p:spPr/>
        <p:txBody>
          <a:bodyPr>
            <a:normAutofit/>
          </a:bodyPr>
          <a:lstStyle>
            <a:lvl3pPr>
              <a:defRPr/>
            </a:lvl3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vl1pPr>
          </a:lstStyle>
          <a:p>
            <a:pPr>
              <a:defRPr/>
            </a:pPr>
            <a:r>
              <a:rPr lang="en-US"/>
              <a:t>161208 Matthes English Master Slide Deck (wide)</a:t>
            </a:r>
            <a:endParaRPr lang="de-DE" dirty="0"/>
          </a:p>
        </p:txBody>
      </p:sp>
      <p:sp>
        <p:nvSpPr>
          <p:cNvPr id="6" name="Rectangle 6"/>
          <p:cNvSpPr>
            <a:spLocks noGrp="1" noChangeArrowheads="1"/>
          </p:cNvSpPr>
          <p:nvPr>
            <p:ph type="sldNum" sz="quarter" idx="12"/>
          </p:nvPr>
        </p:nvSpPr>
        <p:spPr>
          <a:ln/>
        </p:spPr>
        <p:txBody>
          <a:bodyPr/>
          <a:lstStyle>
            <a:lvl1pPr>
              <a:defRPr/>
            </a:lvl1pPr>
          </a:lstStyle>
          <a:p>
            <a:pPr>
              <a:defRPr/>
            </a:pPr>
            <a:fld id="{05BC9FAB-BDC1-47C0-A8BB-6E12A8205D33}" type="slidenum">
              <a:rPr lang="de-DE"/>
              <a:pPr>
                <a:defRPr/>
              </a:pPr>
              <a:t>‹Nr.›</a:t>
            </a:fld>
            <a:endParaRPr lang="de-DE" dirty="0"/>
          </a:p>
        </p:txBody>
      </p:sp>
      <p:sp>
        <p:nvSpPr>
          <p:cNvPr id="12" name="Textplatzhalter 11"/>
          <p:cNvSpPr>
            <a:spLocks noGrp="1"/>
          </p:cNvSpPr>
          <p:nvPr>
            <p:ph type="body" sz="quarter" idx="13" hasCustomPrompt="1"/>
          </p:nvPr>
        </p:nvSpPr>
        <p:spPr>
          <a:xfrm>
            <a:off x="334434" y="441426"/>
            <a:ext cx="10586102" cy="395287"/>
          </a:xfrm>
        </p:spPr>
        <p:txBody>
          <a:bodyPr/>
          <a:lstStyle>
            <a:lvl1pPr>
              <a:defRPr sz="2000">
                <a:solidFill>
                  <a:schemeClr val="bg1">
                    <a:lumMod val="50000"/>
                  </a:schemeClr>
                </a:solidFill>
              </a:defRPr>
            </a:lvl1pPr>
          </a:lstStyle>
          <a:p>
            <a:pPr lvl="0"/>
            <a:r>
              <a:rPr lang="en-US" noProof="0" dirty="0"/>
              <a:t>&lt;Subtitle&gt;</a:t>
            </a:r>
          </a:p>
        </p:txBody>
      </p:sp>
    </p:spTree>
    <p:extLst>
      <p:ext uri="{BB962C8B-B14F-4D97-AF65-F5344CB8AC3E}">
        <p14:creationId xmlns:p14="http://schemas.microsoft.com/office/powerpoint/2010/main" val="3517934724"/>
      </p:ext>
    </p:extLst>
  </p:cSld>
  <p:clrMapOvr>
    <a:masterClrMapping/>
  </p:clrMapOvr>
  <p:transition/>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lvl1pPr>
              <a:defRPr>
                <a:solidFill>
                  <a:srgbClr val="0065BD"/>
                </a:solidFill>
              </a:defRPr>
            </a:lvl1pPr>
          </a:lstStyle>
          <a:p>
            <a:r>
              <a:rPr lang="en-US" noProof="0" dirty="0"/>
              <a:t>&lt;Title&gt;</a:t>
            </a:r>
            <a:endParaRPr lang="de-DE" dirty="0"/>
          </a:p>
        </p:txBody>
      </p:sp>
      <p:sp>
        <p:nvSpPr>
          <p:cNvPr id="3" name="Inhaltsplatzhalter 2"/>
          <p:cNvSpPr>
            <a:spLocks noGrp="1"/>
          </p:cNvSpPr>
          <p:nvPr>
            <p:ph sz="half" idx="1" hasCustomPrompt="1"/>
          </p:nvPr>
        </p:nvSpPr>
        <p:spPr>
          <a:xfrm>
            <a:off x="334437"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4" name="Inhaltsplatzhalter 3"/>
          <p:cNvSpPr>
            <a:spLocks noGrp="1"/>
          </p:cNvSpPr>
          <p:nvPr>
            <p:ph sz="half" idx="2" hasCustomPrompt="1"/>
          </p:nvPr>
        </p:nvSpPr>
        <p:spPr>
          <a:xfrm>
            <a:off x="6197602" y="981076"/>
            <a:ext cx="5659967" cy="540067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normAutofit/>
          </a:bodyPr>
          <a:lstStyle>
            <a:lvl1pPr>
              <a:defRPr sz="1800"/>
            </a:lvl1pPr>
            <a:lvl2pPr>
              <a:defRPr sz="18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6" name="Rectangle 5"/>
          <p:cNvSpPr>
            <a:spLocks noGrp="1" noChangeArrowheads="1"/>
          </p:cNvSpPr>
          <p:nvPr>
            <p:ph type="ftr" sz="quarter" idx="11"/>
          </p:nvPr>
        </p:nvSpPr>
        <p:spPr>
          <a:ln/>
        </p:spPr>
        <p:txBody>
          <a:bodyPr/>
          <a:lstStyle>
            <a:lvl1pPr>
              <a:defRPr/>
            </a:lvl1pPr>
          </a:lstStyle>
          <a:p>
            <a:pPr>
              <a:defRPr/>
            </a:pPr>
            <a:r>
              <a:rPr lang="en-US"/>
              <a:t>161208 Matthes English Master Slide Deck (wide)</a:t>
            </a:r>
            <a:endParaRPr lang="de-DE" dirty="0"/>
          </a:p>
        </p:txBody>
      </p:sp>
      <p:sp>
        <p:nvSpPr>
          <p:cNvPr id="7" name="Rectangle 6"/>
          <p:cNvSpPr>
            <a:spLocks noGrp="1" noChangeArrowheads="1"/>
          </p:cNvSpPr>
          <p:nvPr>
            <p:ph type="sldNum" sz="quarter" idx="12"/>
          </p:nvPr>
        </p:nvSpPr>
        <p:spPr>
          <a:ln/>
        </p:spPr>
        <p:txBody>
          <a:bodyPr/>
          <a:lstStyle>
            <a:lvl1pPr>
              <a:defRPr/>
            </a:lvl1pPr>
          </a:lstStyle>
          <a:p>
            <a:pPr>
              <a:defRPr/>
            </a:pPr>
            <a:fld id="{B96C9E22-1B76-46A8-871B-C48D8E59C6FA}" type="slidenum">
              <a:rPr lang="de-DE"/>
              <a:pPr>
                <a:defRPr/>
              </a:pPr>
              <a:t>‹Nr.›</a:t>
            </a:fld>
            <a:endParaRPr lang="de-DE"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hasCustomPrompt="1"/>
          </p:nvPr>
        </p:nvSpPr>
        <p:spPr>
          <a:xfrm>
            <a:off x="334437" y="981074"/>
            <a:ext cx="5662084" cy="661976"/>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4" name="Inhaltsplatzhalter 3"/>
          <p:cNvSpPr>
            <a:spLocks noGrp="1"/>
          </p:cNvSpPr>
          <p:nvPr>
            <p:ph sz="half" idx="2" hasCustomPrompt="1"/>
          </p:nvPr>
        </p:nvSpPr>
        <p:spPr>
          <a:xfrm>
            <a:off x="334437" y="1643050"/>
            <a:ext cx="5662084"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5" name="Textplatzhalter 4"/>
          <p:cNvSpPr>
            <a:spLocks noGrp="1"/>
          </p:cNvSpPr>
          <p:nvPr>
            <p:ph type="body" sz="quarter" idx="3" hasCustomPrompt="1"/>
          </p:nvPr>
        </p:nvSpPr>
        <p:spPr>
          <a:xfrm>
            <a:off x="6193367" y="981079"/>
            <a:ext cx="5664200" cy="661975"/>
          </a:xfrm>
          <a:solidFill>
            <a:schemeClr val="accent6">
              <a:lumMod val="75000"/>
            </a:schemeClr>
          </a:solidFill>
          <a:ln>
            <a:noFill/>
          </a:ln>
        </p:spPr>
        <p:style>
          <a:lnRef idx="2">
            <a:schemeClr val="accent2">
              <a:shade val="50000"/>
            </a:schemeClr>
          </a:lnRef>
          <a:fillRef idx="1">
            <a:schemeClr val="accent2"/>
          </a:fillRef>
          <a:effectRef idx="0">
            <a:schemeClr val="accent2"/>
          </a:effectRef>
          <a:fontRef idx="none"/>
        </p:style>
        <p:txBody>
          <a:bodyPr anchor="b">
            <a:noAutofit/>
          </a:bodyPr>
          <a:lstStyle>
            <a:lvl1pPr marL="0" indent="0">
              <a:buNone/>
              <a:defRPr sz="2000" b="0">
                <a:solidFill>
                  <a:schemeClr val="bg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noProof="0" dirty="0"/>
              <a:t>&lt;Title&gt;</a:t>
            </a:r>
          </a:p>
        </p:txBody>
      </p:sp>
      <p:sp>
        <p:nvSpPr>
          <p:cNvPr id="6" name="Inhaltsplatzhalter 5"/>
          <p:cNvSpPr>
            <a:spLocks noGrp="1"/>
          </p:cNvSpPr>
          <p:nvPr>
            <p:ph sz="quarter" idx="4" hasCustomPrompt="1"/>
          </p:nvPr>
        </p:nvSpPr>
        <p:spPr>
          <a:xfrm>
            <a:off x="6193367" y="1643050"/>
            <a:ext cx="5664200" cy="4773625"/>
          </a:xfrm>
          <a:solidFill>
            <a:schemeClr val="bg1">
              <a:lumMod val="95000"/>
            </a:schemeClr>
          </a:solidFill>
          <a:ln>
            <a:noFill/>
          </a:ln>
        </p:spPr>
        <p:style>
          <a:lnRef idx="1">
            <a:schemeClr val="accent3"/>
          </a:lnRef>
          <a:fillRef idx="2">
            <a:schemeClr val="accent3"/>
          </a:fillRef>
          <a:effectRef idx="1">
            <a:schemeClr val="accent3"/>
          </a:effectRef>
          <a:fontRef idx="none"/>
        </p:style>
        <p:txBody>
          <a:bodyPr/>
          <a:lstStyle>
            <a:lvl1pPr>
              <a:defRPr sz="1800"/>
            </a:lvl1pPr>
            <a:lvl2pPr>
              <a:defRPr sz="18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noProof="0" dirty="0"/>
              <a:t>&lt;Format of Master 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10" name="Titel 1"/>
          <p:cNvSpPr>
            <a:spLocks noGrp="1"/>
          </p:cNvSpPr>
          <p:nvPr>
            <p:ph type="title" hasCustomPrompt="1"/>
          </p:nvPr>
        </p:nvSpPr>
        <p:spPr>
          <a:xfrm>
            <a:off x="334437" y="44452"/>
            <a:ext cx="10586099" cy="720725"/>
          </a:xfrm>
        </p:spPr>
        <p:txBody>
          <a:bodyPr/>
          <a:lstStyle/>
          <a:p>
            <a:r>
              <a:rPr lang="en-US" noProof="0" dirty="0"/>
              <a:t>&lt;Title&gt;</a:t>
            </a:r>
          </a:p>
        </p:txBody>
      </p:sp>
      <p:sp>
        <p:nvSpPr>
          <p:cNvPr id="7" name="Rectangle 4"/>
          <p:cNvSpPr>
            <a:spLocks noGrp="1" noChangeArrowheads="1"/>
          </p:cNvSpPr>
          <p:nvPr>
            <p:ph type="dt" sz="half" idx="10"/>
          </p:nvPr>
        </p:nvSpPr>
        <p:spPr>
          <a:ln/>
        </p:spPr>
        <p:txBody>
          <a:bodyPr/>
          <a:lstStyle>
            <a:lvl1pPr>
              <a:defRPr/>
            </a:lvl1pPr>
          </a:lstStyle>
          <a:p>
            <a:pPr>
              <a:defRPr/>
            </a:pPr>
            <a:r>
              <a:rPr lang="de-DE" noProof="0"/>
              <a:t>© sebis</a:t>
            </a:r>
            <a:endParaRPr lang="en-US" noProof="0" dirty="0"/>
          </a:p>
        </p:txBody>
      </p:sp>
      <p:sp>
        <p:nvSpPr>
          <p:cNvPr id="8" name="Rectangle 5"/>
          <p:cNvSpPr>
            <a:spLocks noGrp="1" noChangeArrowheads="1"/>
          </p:cNvSpPr>
          <p:nvPr>
            <p:ph type="ftr" sz="quarter" idx="11"/>
          </p:nvPr>
        </p:nvSpPr>
        <p:spPr>
          <a:ln/>
        </p:spPr>
        <p:txBody>
          <a:bodyPr/>
          <a:lstStyle>
            <a:lvl1pPr>
              <a:defRPr/>
            </a:lvl1pPr>
          </a:lstStyle>
          <a:p>
            <a:pPr>
              <a:defRPr/>
            </a:pPr>
            <a:r>
              <a:rPr lang="en-US" noProof="0"/>
              <a:t>161208 Matthes English Master Slide Deck (wide)</a:t>
            </a:r>
            <a:endParaRPr lang="en-US" noProof="0" dirty="0"/>
          </a:p>
        </p:txBody>
      </p:sp>
      <p:sp>
        <p:nvSpPr>
          <p:cNvPr id="9" name="Rectangle 6"/>
          <p:cNvSpPr>
            <a:spLocks noGrp="1" noChangeArrowheads="1"/>
          </p:cNvSpPr>
          <p:nvPr>
            <p:ph type="sldNum" sz="quarter" idx="12"/>
          </p:nvPr>
        </p:nvSpPr>
        <p:spPr>
          <a:ln/>
        </p:spPr>
        <p:txBody>
          <a:bodyPr/>
          <a:lstStyle>
            <a:lvl1pPr>
              <a:defRPr/>
            </a:lvl1pPr>
          </a:lstStyle>
          <a:p>
            <a:pPr>
              <a:defRPr/>
            </a:pPr>
            <a:fld id="{34A2CCB4-7108-4850-98BC-50E3A501EADB}" type="slidenum">
              <a:rPr lang="en-US" noProof="0" smtClean="0"/>
              <a:pPr>
                <a:defRPr/>
              </a:pPr>
              <a:t>‹Nr.›</a:t>
            </a:fld>
            <a:endParaRPr lang="en-US" noProof="0"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hasCustomPrompt="1"/>
          </p:nvPr>
        </p:nvSpPr>
        <p:spPr>
          <a:xfrm>
            <a:off x="334434" y="44451"/>
            <a:ext cx="10586102" cy="720725"/>
          </a:xfrm>
        </p:spPr>
        <p:txBody>
          <a:bodyPr/>
          <a:lstStyle/>
          <a:p>
            <a:r>
              <a:rPr lang="en-US" noProof="0" dirty="0"/>
              <a:t>&lt;Title&gt;</a:t>
            </a:r>
            <a:endParaRPr lang="de-DE" dirty="0"/>
          </a:p>
        </p:txBody>
      </p:sp>
      <p:sp>
        <p:nvSpPr>
          <p:cNvPr id="3" name="Rectangle 4"/>
          <p:cNvSpPr>
            <a:spLocks noGrp="1" noChangeArrowheads="1"/>
          </p:cNvSpPr>
          <p:nvPr>
            <p:ph type="dt" sz="half" idx="10"/>
          </p:nvPr>
        </p:nvSpPr>
        <p:spPr>
          <a:ln/>
        </p:spPr>
        <p:txBody>
          <a:bodyPr/>
          <a:lstStyle>
            <a:lvl1pPr>
              <a:defRPr/>
            </a:lvl1pPr>
          </a:lstStyle>
          <a:p>
            <a:pPr>
              <a:defRPr/>
            </a:pPr>
            <a:r>
              <a:rPr lang="de-DE"/>
              <a:t>© sebis</a:t>
            </a:r>
            <a:endParaRPr lang="de-DE" dirty="0"/>
          </a:p>
        </p:txBody>
      </p:sp>
      <p:sp>
        <p:nvSpPr>
          <p:cNvPr id="4" name="Rectangle 5"/>
          <p:cNvSpPr>
            <a:spLocks noGrp="1" noChangeArrowheads="1"/>
          </p:cNvSpPr>
          <p:nvPr>
            <p:ph type="ftr" sz="quarter" idx="11"/>
          </p:nvPr>
        </p:nvSpPr>
        <p:spPr>
          <a:ln/>
        </p:spPr>
        <p:txBody>
          <a:bodyPr/>
          <a:lstStyle>
            <a:lvl1pPr>
              <a:defRPr/>
            </a:lvl1pPr>
          </a:lstStyle>
          <a:p>
            <a:pPr>
              <a:defRPr/>
            </a:pPr>
            <a:r>
              <a:rPr lang="en-US"/>
              <a:t>161208 Matthes English Master Slide Deck (wide)</a:t>
            </a:r>
            <a:endParaRPr lang="de-DE" dirty="0"/>
          </a:p>
        </p:txBody>
      </p:sp>
      <p:sp>
        <p:nvSpPr>
          <p:cNvPr id="5" name="Rectangle 6"/>
          <p:cNvSpPr>
            <a:spLocks noGrp="1" noChangeArrowheads="1"/>
          </p:cNvSpPr>
          <p:nvPr>
            <p:ph type="sldNum" sz="quarter" idx="12"/>
          </p:nvPr>
        </p:nvSpPr>
        <p:spPr>
          <a:ln/>
        </p:spPr>
        <p:txBody>
          <a:bodyPr/>
          <a:lstStyle>
            <a:lvl1pPr>
              <a:defRPr/>
            </a:lvl1pPr>
          </a:lstStyle>
          <a:p>
            <a:pPr>
              <a:defRPr/>
            </a:pPr>
            <a:fld id="{53F79391-FD8B-4951-B07A-A389C4C7CA7B}" type="slidenum">
              <a:rPr lang="de-DE"/>
              <a:pPr>
                <a:defRPr/>
              </a:pPr>
              <a:t>‹Nr.›</a:t>
            </a:fld>
            <a:endParaRPr lang="de-DE"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Leer">
    <p:spTree>
      <p:nvGrpSpPr>
        <p:cNvPr id="1" name=""/>
        <p:cNvGrpSpPr/>
        <p:nvPr/>
      </p:nvGrpSpPr>
      <p:grpSpPr>
        <a:xfrm>
          <a:off x="0" y="0"/>
          <a:ext cx="0" cy="0"/>
          <a:chOff x="0" y="0"/>
          <a:chExt cx="0" cy="0"/>
        </a:xfrm>
      </p:grpSpPr>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Gliederung">
    <p:spTree>
      <p:nvGrpSpPr>
        <p:cNvPr id="1" name=""/>
        <p:cNvGrpSpPr/>
        <p:nvPr/>
      </p:nvGrpSpPr>
      <p:grpSpPr>
        <a:xfrm>
          <a:off x="0" y="0"/>
          <a:ext cx="0" cy="0"/>
          <a:chOff x="0" y="0"/>
          <a:chExt cx="0" cy="0"/>
        </a:xfrm>
      </p:grpSpPr>
      <p:sp>
        <p:nvSpPr>
          <p:cNvPr id="3" name="Inhaltsplatzhalter 2"/>
          <p:cNvSpPr>
            <a:spLocks noGrp="1"/>
          </p:cNvSpPr>
          <p:nvPr>
            <p:ph idx="1" hasCustomPrompt="1"/>
          </p:nvPr>
        </p:nvSpPr>
        <p:spPr>
          <a:xfrm>
            <a:off x="334435" y="981076"/>
            <a:ext cx="11523135" cy="5400675"/>
          </a:xfrm>
        </p:spPr>
        <p:txBody>
          <a:bodyPr>
            <a:normAutofit/>
          </a:bodyPr>
          <a:lstStyle>
            <a:lvl1pPr>
              <a:defRPr>
                <a:latin typeface="+mn-lt"/>
              </a:defRPr>
            </a:lvl1pPr>
            <a:lvl2pPr>
              <a:buClr>
                <a:schemeClr val="tx2"/>
              </a:buClr>
              <a:defRPr lang="de-DE" sz="1800" dirty="0" smtClean="0">
                <a:solidFill>
                  <a:schemeClr val="tx1"/>
                </a:solidFill>
                <a:latin typeface="+mn-lt"/>
                <a:cs typeface="Arial Unicode MS" pitchFamily="34" charset="-128"/>
              </a:defRPr>
            </a:lvl2pPr>
            <a:lvl3pPr>
              <a:buClr>
                <a:schemeClr val="tx2"/>
              </a:buClr>
              <a:defRPr>
                <a:solidFill>
                  <a:schemeClr val="tx1"/>
                </a:solidFill>
                <a:latin typeface="+mn-lt"/>
              </a:defRPr>
            </a:lvl3pPr>
            <a:lvl4pPr>
              <a:buClr>
                <a:schemeClr val="tx2"/>
              </a:buClr>
              <a:defRPr>
                <a:solidFill>
                  <a:schemeClr val="tx1"/>
                </a:solidFill>
                <a:latin typeface="+mn-lt"/>
              </a:defRPr>
            </a:lvl4pPr>
            <a:lvl5pPr>
              <a:buClr>
                <a:schemeClr val="tx2"/>
              </a:buClr>
              <a:defRPr>
                <a:solidFill>
                  <a:schemeClr val="tx1"/>
                </a:solidFill>
              </a:defRPr>
            </a:lvl5p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Titel 1"/>
          <p:cNvSpPr>
            <a:spLocks noGrp="1"/>
          </p:cNvSpPr>
          <p:nvPr>
            <p:ph type="title" hasCustomPrompt="1"/>
          </p:nvPr>
        </p:nvSpPr>
        <p:spPr>
          <a:xfrm>
            <a:off x="334437" y="44452"/>
            <a:ext cx="10586099" cy="720725"/>
          </a:xfrm>
        </p:spPr>
        <p:txBody>
          <a:bodyPr/>
          <a:lstStyle>
            <a:lvl1pPr>
              <a:defRPr>
                <a:latin typeface="+mj-lt"/>
              </a:defRPr>
            </a:lvl1pPr>
          </a:lstStyle>
          <a:p>
            <a:r>
              <a:rPr lang="en-US" noProof="0" dirty="0"/>
              <a:t>&lt;Title&gt;</a:t>
            </a:r>
            <a:endParaRPr lang="de-DE" dirty="0"/>
          </a:p>
        </p:txBody>
      </p:sp>
      <p:sp>
        <p:nvSpPr>
          <p:cNvPr id="4" name="Rectangle 4"/>
          <p:cNvSpPr>
            <a:spLocks noGrp="1" noChangeArrowheads="1"/>
          </p:cNvSpPr>
          <p:nvPr>
            <p:ph type="dt" sz="half" idx="10"/>
          </p:nvPr>
        </p:nvSpPr>
        <p:spPr>
          <a:ln/>
        </p:spPr>
        <p:txBody>
          <a:bodyPr/>
          <a:lstStyle>
            <a:lvl1pPr>
              <a:defRPr>
                <a:latin typeface="+mn-lt"/>
              </a:defRPr>
            </a:lvl1pPr>
          </a:lstStyle>
          <a:p>
            <a:pPr>
              <a:defRPr/>
            </a:pPr>
            <a:r>
              <a:rPr lang="de-DE"/>
              <a:t>© sebis</a:t>
            </a:r>
            <a:endParaRPr lang="de-DE" dirty="0"/>
          </a:p>
        </p:txBody>
      </p:sp>
      <p:sp>
        <p:nvSpPr>
          <p:cNvPr id="5" name="Rectangle 5"/>
          <p:cNvSpPr>
            <a:spLocks noGrp="1" noChangeArrowheads="1"/>
          </p:cNvSpPr>
          <p:nvPr>
            <p:ph type="ftr" sz="quarter" idx="11"/>
          </p:nvPr>
        </p:nvSpPr>
        <p:spPr>
          <a:ln/>
        </p:spPr>
        <p:txBody>
          <a:bodyPr/>
          <a:lstStyle>
            <a:lvl1pPr>
              <a:defRPr>
                <a:latin typeface="+mn-lt"/>
              </a:defRPr>
            </a:lvl1pPr>
          </a:lstStyle>
          <a:p>
            <a:pPr>
              <a:defRPr/>
            </a:pPr>
            <a:r>
              <a:rPr lang="en-US"/>
              <a:t>161208 Matthes English Master Slide Deck (wide)</a:t>
            </a:r>
            <a:endParaRPr lang="de-DE" dirty="0"/>
          </a:p>
        </p:txBody>
      </p:sp>
      <p:sp>
        <p:nvSpPr>
          <p:cNvPr id="6" name="Rectangle 6"/>
          <p:cNvSpPr>
            <a:spLocks noGrp="1" noChangeArrowheads="1"/>
          </p:cNvSpPr>
          <p:nvPr>
            <p:ph type="sldNum" sz="quarter" idx="12"/>
          </p:nvPr>
        </p:nvSpPr>
        <p:spPr>
          <a:ln/>
        </p:spPr>
        <p:txBody>
          <a:bodyPr/>
          <a:lstStyle>
            <a:lvl1pPr>
              <a:defRPr>
                <a:latin typeface="+mn-lt"/>
              </a:defRPr>
            </a:lvl1pPr>
          </a:lstStyle>
          <a:p>
            <a:pPr>
              <a:defRPr/>
            </a:pPr>
            <a:fld id="{E201E5CB-5EE0-4EA4-87FF-7D8A79A61969}" type="slidenum">
              <a:rPr lang="de-DE" smtClean="0"/>
              <a:pPr>
                <a:defRPr/>
              </a:pPr>
              <a:t>‹Nr.›</a:t>
            </a:fld>
            <a:endParaRPr lang="de-DE"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userDrawn="1">
  <p:cSld name="Ende">
    <p:spTree>
      <p:nvGrpSpPr>
        <p:cNvPr id="1" name=""/>
        <p:cNvGrpSpPr/>
        <p:nvPr/>
      </p:nvGrpSpPr>
      <p:grpSpPr>
        <a:xfrm>
          <a:off x="0" y="0"/>
          <a:ext cx="0" cy="0"/>
          <a:chOff x="0" y="0"/>
          <a:chExt cx="0" cy="0"/>
        </a:xfrm>
      </p:grpSpPr>
      <p:pic>
        <p:nvPicPr>
          <p:cNvPr id="12" name="Grafik 11"/>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5" name="Rechteck 14"/>
          <p:cNvSpPr/>
          <p:nvPr userDrawn="1"/>
        </p:nvSpPr>
        <p:spPr>
          <a:xfrm>
            <a:off x="767407" y="1743185"/>
            <a:ext cx="3240361" cy="4742688"/>
          </a:xfrm>
          <a:prstGeom prst="rect">
            <a:avLst/>
          </a:prstGeom>
          <a:solidFill>
            <a:schemeClr val="bg1"/>
          </a:solidFill>
          <a:ln>
            <a:noFill/>
          </a:ln>
          <a:effectLst>
            <a:outerShdw blurRad="50800" dist="127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noProof="0" dirty="0">
              <a:latin typeface="+mn-lt"/>
            </a:endParaRPr>
          </a:p>
        </p:txBody>
      </p:sp>
      <p:pic>
        <p:nvPicPr>
          <p:cNvPr id="18" name="Grafik 17"/>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3049370" y="2024110"/>
            <a:ext cx="682753" cy="359665"/>
          </a:xfrm>
          <a:prstGeom prst="rect">
            <a:avLst/>
          </a:prstGeom>
        </p:spPr>
      </p:pic>
      <p:pic>
        <p:nvPicPr>
          <p:cNvPr id="22" name="Bild 10" descr="sebis-Logo.gif"/>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98009" y="2514436"/>
            <a:ext cx="720000" cy="230880"/>
          </a:xfrm>
          <a:prstGeom prst="rect">
            <a:avLst/>
          </a:prstGeom>
        </p:spPr>
      </p:pic>
      <p:sp>
        <p:nvSpPr>
          <p:cNvPr id="24" name="Textfeld 23"/>
          <p:cNvSpPr txBox="1"/>
          <p:nvPr userDrawn="1"/>
        </p:nvSpPr>
        <p:spPr>
          <a:xfrm>
            <a:off x="1040407" y="4123820"/>
            <a:ext cx="2751118" cy="2192908"/>
          </a:xfrm>
          <a:prstGeom prst="rect">
            <a:avLst/>
          </a:prstGeom>
          <a:noFill/>
        </p:spPr>
        <p:txBody>
          <a:bodyPr wrap="square" rtlCol="0">
            <a:spAutoFit/>
          </a:bodyPr>
          <a:lstStyle/>
          <a:p>
            <a:r>
              <a:rPr lang="en-US" sz="1050" noProof="1">
                <a:latin typeface="+mn-lt"/>
              </a:rPr>
              <a:t>Technische Universität München</a:t>
            </a:r>
          </a:p>
          <a:p>
            <a:r>
              <a:rPr lang="en-US" sz="1050" noProof="1">
                <a:latin typeface="+mn-lt"/>
              </a:rPr>
              <a:t>Faculty of Informatics</a:t>
            </a:r>
          </a:p>
          <a:p>
            <a:r>
              <a:rPr lang="en-US" sz="1050" noProof="1">
                <a:latin typeface="+mn-lt"/>
              </a:rPr>
              <a:t>Chair of Software Engineering for Business Information Systems</a:t>
            </a:r>
          </a:p>
          <a:p>
            <a:endParaRPr lang="en-US" sz="1050" noProof="1">
              <a:latin typeface="+mn-lt"/>
            </a:endParaRPr>
          </a:p>
          <a:p>
            <a:r>
              <a:rPr lang="en-US" sz="1050" noProof="1">
                <a:latin typeface="+mn-lt"/>
              </a:rPr>
              <a:t>Boltzmannstraße 3</a:t>
            </a:r>
          </a:p>
          <a:p>
            <a:r>
              <a:rPr lang="en-US" sz="1050" noProof="1">
                <a:latin typeface="+mn-lt"/>
              </a:rPr>
              <a:t>85748 Garching bei</a:t>
            </a:r>
            <a:r>
              <a:rPr lang="en-US" sz="1050" baseline="0" noProof="1">
                <a:latin typeface="+mn-lt"/>
              </a:rPr>
              <a:t> München</a:t>
            </a:r>
          </a:p>
          <a:p>
            <a:endParaRPr lang="en-US" sz="1050" baseline="0" noProof="1">
              <a:latin typeface="+mn-lt"/>
            </a:endParaRPr>
          </a:p>
          <a:p>
            <a:pPr>
              <a:tabLst>
                <a:tab pos="358775" algn="l"/>
              </a:tabLst>
            </a:pPr>
            <a:r>
              <a:rPr lang="en-US" sz="1050" baseline="0" noProof="1">
                <a:latin typeface="+mn-lt"/>
              </a:rPr>
              <a:t>Tel	+49.89.289.</a:t>
            </a:r>
          </a:p>
          <a:p>
            <a:pPr>
              <a:tabLst>
                <a:tab pos="358775" algn="l"/>
              </a:tabLst>
            </a:pPr>
            <a:r>
              <a:rPr lang="en-US" sz="1050" baseline="0" noProof="1">
                <a:latin typeface="+mn-lt"/>
              </a:rPr>
              <a:t>Fax	+49.89.289.17136</a:t>
            </a:r>
          </a:p>
          <a:p>
            <a:endParaRPr lang="en-US" sz="1050" baseline="0" noProof="1">
              <a:latin typeface="+mn-lt"/>
            </a:endParaRPr>
          </a:p>
          <a:p>
            <a:endParaRPr lang="en-US" sz="1050" baseline="0" noProof="1">
              <a:latin typeface="+mn-lt"/>
            </a:endParaRPr>
          </a:p>
          <a:p>
            <a:r>
              <a:rPr lang="en-US" sz="1050" baseline="0" noProof="1">
                <a:latin typeface="+mn-lt"/>
                <a:hlinkClick r:id="rId5"/>
              </a:rPr>
              <a:t>wwwmatthes.in.tum.de</a:t>
            </a:r>
            <a:endParaRPr lang="en-US" sz="1050" noProof="1">
              <a:latin typeface="+mn-lt"/>
            </a:endParaRPr>
          </a:p>
        </p:txBody>
      </p:sp>
      <p:sp>
        <p:nvSpPr>
          <p:cNvPr id="26" name="Textplatzhalter 18"/>
          <p:cNvSpPr>
            <a:spLocks noGrp="1"/>
          </p:cNvSpPr>
          <p:nvPr>
            <p:ph type="body" sz="quarter" idx="13" hasCustomPrompt="1"/>
          </p:nvPr>
        </p:nvSpPr>
        <p:spPr>
          <a:xfrm>
            <a:off x="1160429" y="3486197"/>
            <a:ext cx="2485288" cy="219497"/>
          </a:xfrm>
          <a:prstGeom prst="rect">
            <a:avLst/>
          </a:prstGeom>
        </p:spPr>
        <p:txBody>
          <a:bodyPr lIns="0" tIns="0" rIns="0" bIns="0" anchor="b">
            <a:noAutofit/>
          </a:bodyPr>
          <a:lstStyle>
            <a:lvl1pPr marL="0" indent="0">
              <a:buFontTx/>
              <a:buNone/>
              <a:defRPr sz="1400" b="1">
                <a:latin typeface="+mn-lt"/>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noProof="0" dirty="0"/>
              <a:t>&lt;Name&gt;</a:t>
            </a:r>
          </a:p>
        </p:txBody>
      </p:sp>
      <p:sp>
        <p:nvSpPr>
          <p:cNvPr id="27" name="Textplatzhalter 20"/>
          <p:cNvSpPr>
            <a:spLocks noGrp="1"/>
          </p:cNvSpPr>
          <p:nvPr>
            <p:ph type="body" sz="quarter" idx="14" hasCustomPrompt="1"/>
          </p:nvPr>
        </p:nvSpPr>
        <p:spPr>
          <a:xfrm>
            <a:off x="1160435" y="3277001"/>
            <a:ext cx="2484681" cy="182967"/>
          </a:xfrm>
          <a:prstGeom prst="rect">
            <a:avLst/>
          </a:prstGeom>
        </p:spPr>
        <p:txBody>
          <a:bodyPr lIns="0" tIns="0" rIns="0" bIns="0" anchor="b"/>
          <a:lstStyle>
            <a:lvl1pPr marL="0" indent="0">
              <a:buNone/>
              <a:defRPr sz="1050">
                <a:latin typeface="+mn-lt"/>
              </a:defRPr>
            </a:lvl1pPr>
          </a:lstStyle>
          <a:p>
            <a:pPr lvl="0"/>
            <a:r>
              <a:rPr lang="en-US" noProof="0" dirty="0"/>
              <a:t>&lt;Academic degree&gt;</a:t>
            </a:r>
          </a:p>
        </p:txBody>
      </p:sp>
      <p:sp>
        <p:nvSpPr>
          <p:cNvPr id="28" name="Textplatzhalter 22"/>
          <p:cNvSpPr>
            <a:spLocks noGrp="1"/>
          </p:cNvSpPr>
          <p:nvPr>
            <p:ph type="body" sz="quarter" idx="15" hasCustomPrompt="1"/>
          </p:nvPr>
        </p:nvSpPr>
        <p:spPr>
          <a:xfrm>
            <a:off x="2524469" y="5454244"/>
            <a:ext cx="1293429" cy="133350"/>
          </a:xfrm>
          <a:prstGeom prst="rect">
            <a:avLst/>
          </a:prstGeom>
        </p:spPr>
        <p:txBody>
          <a:bodyPr lIns="0" tIns="0" rIns="0" bIns="0">
            <a:noAutofit/>
          </a:bodyPr>
          <a:lstStyle>
            <a:lvl1pPr marL="0" indent="0">
              <a:buNone/>
              <a:defRPr sz="1050" baseline="0">
                <a:latin typeface="+mn-lt"/>
              </a:defRPr>
            </a:lvl1pPr>
          </a:lstStyle>
          <a:p>
            <a:pPr lvl="0"/>
            <a:r>
              <a:rPr lang="en-US" noProof="0" dirty="0"/>
              <a:t>&lt;Phone&gt;</a:t>
            </a:r>
          </a:p>
        </p:txBody>
      </p:sp>
      <p:sp>
        <p:nvSpPr>
          <p:cNvPr id="29" name="Textplatzhalter 24"/>
          <p:cNvSpPr>
            <a:spLocks noGrp="1"/>
          </p:cNvSpPr>
          <p:nvPr>
            <p:ph type="body" sz="quarter" idx="16" hasCustomPrompt="1"/>
          </p:nvPr>
        </p:nvSpPr>
        <p:spPr>
          <a:xfrm>
            <a:off x="1159115" y="5932082"/>
            <a:ext cx="2452083" cy="131762"/>
          </a:xfrm>
          <a:prstGeom prst="rect">
            <a:avLst/>
          </a:prstGeom>
        </p:spPr>
        <p:txBody>
          <a:bodyPr lIns="0" tIns="0" rIns="0" bIns="0">
            <a:noAutofit/>
          </a:bodyPr>
          <a:lstStyle>
            <a:lvl1pPr marL="0" indent="0">
              <a:buFontTx/>
              <a:buNone/>
              <a:defRPr sz="1050">
                <a:latin typeface="+mn-lt"/>
              </a:defRPr>
            </a:lvl1pPr>
          </a:lstStyle>
          <a:p>
            <a:pPr lvl="0"/>
            <a:r>
              <a:rPr lang="en-US" noProof="0" dirty="0"/>
              <a:t>&lt;E-Mail&gt;</a:t>
            </a:r>
          </a:p>
        </p:txBody>
      </p:sp>
      <p:sp>
        <p:nvSpPr>
          <p:cNvPr id="30" name="Inhaltsplatzhalter 31"/>
          <p:cNvSpPr>
            <a:spLocks noGrp="1"/>
          </p:cNvSpPr>
          <p:nvPr>
            <p:ph sz="quarter" idx="18" hasCustomPrompt="1"/>
          </p:nvPr>
        </p:nvSpPr>
        <p:spPr>
          <a:xfrm>
            <a:off x="1161091" y="3704994"/>
            <a:ext cx="2502054" cy="211455"/>
          </a:xfrm>
          <a:prstGeom prst="rect">
            <a:avLst/>
          </a:prstGeom>
        </p:spPr>
        <p:txBody>
          <a:bodyPr lIns="0" tIns="0" rIns="0" bIns="0"/>
          <a:lstStyle>
            <a:lvl1pPr>
              <a:defRPr sz="1050"/>
            </a:lvl1pPr>
          </a:lstStyle>
          <a:p>
            <a:pPr lvl="0"/>
            <a:r>
              <a:rPr lang="en-US" noProof="0" dirty="0"/>
              <a:t>&lt;Position&gt;</a:t>
            </a:r>
          </a:p>
        </p:txBody>
      </p:sp>
    </p:spTree>
    <p:extLst>
      <p:ext uri="{BB962C8B-B14F-4D97-AF65-F5344CB8AC3E}">
        <p14:creationId xmlns:p14="http://schemas.microsoft.com/office/powerpoint/2010/main" val="893749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bwMode="auto">
          <a:xfrm>
            <a:off x="334434" y="44451"/>
            <a:ext cx="10586102"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p>
            <a:pPr lvl="0"/>
            <a:r>
              <a:rPr lang="en-US" noProof="0" dirty="0"/>
              <a:t>&lt;Title&gt;</a:t>
            </a:r>
          </a:p>
        </p:txBody>
      </p:sp>
      <p:sp>
        <p:nvSpPr>
          <p:cNvPr id="4099" name="Rectangle 3"/>
          <p:cNvSpPr>
            <a:spLocks noGrp="1" noChangeArrowheads="1"/>
          </p:cNvSpPr>
          <p:nvPr>
            <p:ph type="body" idx="1"/>
          </p:nvPr>
        </p:nvSpPr>
        <p:spPr bwMode="auto">
          <a:xfrm>
            <a:off x="334434" y="981076"/>
            <a:ext cx="11523133" cy="54006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noProof="0" dirty="0"/>
              <a:t>&lt;Text&gt;</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2" name="Rectangle 4"/>
          <p:cNvSpPr>
            <a:spLocks noGrp="1" noChangeArrowheads="1"/>
          </p:cNvSpPr>
          <p:nvPr>
            <p:ph type="dt" sz="half" idx="2"/>
          </p:nvPr>
        </p:nvSpPr>
        <p:spPr bwMode="auto">
          <a:xfrm>
            <a:off x="9383184" y="6570616"/>
            <a:ext cx="2142067" cy="28892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bodyPr>
          <a:lstStyle>
            <a:lvl1pPr marL="0" marR="0" indent="0" algn="r" defTabSz="914400" rtl="0" eaLnBrk="0" fontAlgn="base" latinLnBrk="0" hangingPunct="0">
              <a:lnSpc>
                <a:spcPct val="100000"/>
              </a:lnSpc>
              <a:spcBef>
                <a:spcPct val="0"/>
              </a:spcBef>
              <a:spcAft>
                <a:spcPct val="0"/>
              </a:spcAft>
              <a:buClrTx/>
              <a:buSzTx/>
              <a:buFontTx/>
              <a:buNone/>
              <a:tabLst/>
              <a:defRPr sz="800" smtClean="0">
                <a:solidFill>
                  <a:schemeClr val="bg1">
                    <a:lumMod val="50000"/>
                  </a:schemeClr>
                </a:solidFill>
                <a:latin typeface="+mn-lt"/>
                <a:cs typeface="+mn-cs"/>
              </a:defRPr>
            </a:lvl1pPr>
          </a:lstStyle>
          <a:p>
            <a:pPr>
              <a:defRPr/>
            </a:pPr>
            <a:r>
              <a:rPr lang="de-DE"/>
              <a:t>© sebis</a:t>
            </a:r>
            <a:endParaRPr lang="en-US" dirty="0"/>
          </a:p>
        </p:txBody>
      </p:sp>
      <p:sp>
        <p:nvSpPr>
          <p:cNvPr id="1029" name="Rectangle 5"/>
          <p:cNvSpPr>
            <a:spLocks noGrp="1" noChangeArrowheads="1"/>
          </p:cNvSpPr>
          <p:nvPr>
            <p:ph type="ftr" sz="quarter" idx="3"/>
          </p:nvPr>
        </p:nvSpPr>
        <p:spPr bwMode="auto">
          <a:xfrm>
            <a:off x="332903" y="6569076"/>
            <a:ext cx="5761567" cy="2889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eaLnBrk="0" hangingPunct="0">
              <a:defRPr sz="800">
                <a:solidFill>
                  <a:schemeClr val="bg1">
                    <a:lumMod val="50000"/>
                  </a:schemeClr>
                </a:solidFill>
                <a:latin typeface="+mn-lt"/>
                <a:cs typeface="+mn-cs"/>
              </a:defRPr>
            </a:lvl1pPr>
          </a:lstStyle>
          <a:p>
            <a:pPr>
              <a:defRPr/>
            </a:pPr>
            <a:r>
              <a:rPr lang="en-US"/>
              <a:t>161208 Matthes English Master Slide Deck (wide)</a:t>
            </a:r>
            <a:endParaRPr lang="en-US" dirty="0"/>
          </a:p>
        </p:txBody>
      </p:sp>
      <p:sp>
        <p:nvSpPr>
          <p:cNvPr id="1030" name="Rectangle 6"/>
          <p:cNvSpPr>
            <a:spLocks noGrp="1" noChangeArrowheads="1"/>
          </p:cNvSpPr>
          <p:nvPr>
            <p:ph type="sldNum" sz="quarter" idx="4"/>
          </p:nvPr>
        </p:nvSpPr>
        <p:spPr bwMode="auto">
          <a:xfrm>
            <a:off x="11525251" y="6570616"/>
            <a:ext cx="332316" cy="288925"/>
          </a:xfrm>
          <a:prstGeom prst="rect">
            <a:avLst/>
          </a:prstGeom>
          <a:noFill/>
          <a:ln w="9525">
            <a:noFill/>
            <a:miter lim="800000"/>
            <a:headEnd/>
            <a:tailEnd/>
          </a:ln>
          <a:effectLst/>
        </p:spPr>
        <p:txBody>
          <a:bodyPr vert="horz" wrap="none" lIns="91440" tIns="45720" rIns="0" bIns="45720" numCol="1" anchor="ctr" anchorCtr="0" compatLnSpc="1">
            <a:prstTxWarp prst="textNoShape">
              <a:avLst/>
            </a:prstTxWarp>
          </a:bodyPr>
          <a:lstStyle>
            <a:lvl1pPr algn="r" eaLnBrk="0" hangingPunct="0">
              <a:defRPr sz="800">
                <a:solidFill>
                  <a:schemeClr val="bg1">
                    <a:lumMod val="50000"/>
                  </a:schemeClr>
                </a:solidFill>
                <a:latin typeface="+mn-lt"/>
                <a:cs typeface="+mn-cs"/>
              </a:defRPr>
            </a:lvl1pPr>
          </a:lstStyle>
          <a:p>
            <a:pPr>
              <a:defRPr/>
            </a:pPr>
            <a:fld id="{5E4FF76D-8657-43F1-929B-F6D2FAB2741A}" type="slidenum">
              <a:rPr lang="en-US" smtClean="0"/>
              <a:pPr>
                <a:defRPr/>
              </a:pPr>
              <a:t>‹Nr.›</a:t>
            </a:fld>
            <a:endParaRPr lang="en-US" dirty="0"/>
          </a:p>
        </p:txBody>
      </p:sp>
      <p:pic>
        <p:nvPicPr>
          <p:cNvPr id="8" name="Grafik 7"/>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11255861" y="398812"/>
            <a:ext cx="606858" cy="320055"/>
          </a:xfrm>
          <a:prstGeom prst="rect">
            <a:avLst/>
          </a:prstGeom>
        </p:spPr>
      </p:pic>
    </p:spTree>
  </p:cSld>
  <p:clrMap bg1="lt1" tx1="dk1" bg2="lt2" tx2="dk2" accent1="accent1" accent2="accent2" accent3="accent3" accent4="accent4" accent5="accent5" accent6="accent6" hlink="hlink" folHlink="folHlink"/>
  <p:sldLayoutIdLst>
    <p:sldLayoutId id="2147483774" r:id="rId1"/>
    <p:sldLayoutId id="2147483765" r:id="rId2"/>
    <p:sldLayoutId id="2147483778" r:id="rId3"/>
    <p:sldLayoutId id="2147483766" r:id="rId4"/>
    <p:sldLayoutId id="2147483767" r:id="rId5"/>
    <p:sldLayoutId id="2147483768" r:id="rId6"/>
    <p:sldLayoutId id="2147483769" r:id="rId7"/>
    <p:sldLayoutId id="2147483771" r:id="rId8"/>
    <p:sldLayoutId id="2147483779" r:id="rId9"/>
  </p:sldLayoutIdLst>
  <p:transition/>
  <p:hf hdr="0"/>
  <p:txStyles>
    <p:titleStyle>
      <a:lvl1pPr algn="l" rtl="0" eaLnBrk="1" fontAlgn="base" hangingPunct="1">
        <a:spcBef>
          <a:spcPct val="0"/>
        </a:spcBef>
        <a:spcAft>
          <a:spcPct val="0"/>
        </a:spcAft>
        <a:defRPr sz="2400" b="0" i="0" baseline="0">
          <a:solidFill>
            <a:srgbClr val="0065BD"/>
          </a:solidFill>
          <a:latin typeface="+mn-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p:titleStyle>
    <p:body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www.researchgate.net/publication/274062849_Understanding_Microinteractions_as_Applied_Research_Opportunities_for_Information_Designers" TargetMode="External"/><Relationship Id="rId2" Type="http://schemas.openxmlformats.org/officeDocument/2006/relationships/hyperlink" Target="http://dl.acm.org/citation.cfm?id=2774843" TargetMode="External"/><Relationship Id="rId1" Type="http://schemas.openxmlformats.org/officeDocument/2006/relationships/slideLayout" Target="../slideLayouts/slideLayout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20.png"/><Relationship Id="rId13" Type="http://schemas.openxmlformats.org/officeDocument/2006/relationships/image" Target="../media/image25.png"/><Relationship Id="rId18" Type="http://schemas.openxmlformats.org/officeDocument/2006/relationships/image" Target="../media/image30.jpeg"/><Relationship Id="rId26" Type="http://schemas.openxmlformats.org/officeDocument/2006/relationships/image" Target="../media/image38.png"/><Relationship Id="rId39" Type="http://schemas.openxmlformats.org/officeDocument/2006/relationships/image" Target="../media/image51.png"/><Relationship Id="rId3" Type="http://schemas.openxmlformats.org/officeDocument/2006/relationships/image" Target="../media/image16.png"/><Relationship Id="rId21" Type="http://schemas.openxmlformats.org/officeDocument/2006/relationships/image" Target="../media/image33.jpeg"/><Relationship Id="rId34" Type="http://schemas.openxmlformats.org/officeDocument/2006/relationships/image" Target="../media/image46.png"/><Relationship Id="rId42" Type="http://schemas.openxmlformats.org/officeDocument/2006/relationships/image" Target="../media/image54.png"/><Relationship Id="rId7" Type="http://schemas.openxmlformats.org/officeDocument/2006/relationships/image" Target="../media/image19.png"/><Relationship Id="rId12" Type="http://schemas.openxmlformats.org/officeDocument/2006/relationships/image" Target="../media/image24.png"/><Relationship Id="rId17" Type="http://schemas.openxmlformats.org/officeDocument/2006/relationships/image" Target="../media/image29.png"/><Relationship Id="rId25" Type="http://schemas.openxmlformats.org/officeDocument/2006/relationships/image" Target="../media/image37.png"/><Relationship Id="rId33" Type="http://schemas.openxmlformats.org/officeDocument/2006/relationships/image" Target="../media/image45.png"/><Relationship Id="rId38" Type="http://schemas.openxmlformats.org/officeDocument/2006/relationships/image" Target="../media/image50.png"/><Relationship Id="rId2" Type="http://schemas.openxmlformats.org/officeDocument/2006/relationships/notesSlide" Target="../notesSlides/notesSlide5.xml"/><Relationship Id="rId16" Type="http://schemas.openxmlformats.org/officeDocument/2006/relationships/image" Target="../media/image28.jpeg"/><Relationship Id="rId20" Type="http://schemas.openxmlformats.org/officeDocument/2006/relationships/image" Target="../media/image32.png"/><Relationship Id="rId29" Type="http://schemas.openxmlformats.org/officeDocument/2006/relationships/image" Target="../media/image41.png"/><Relationship Id="rId41" Type="http://schemas.openxmlformats.org/officeDocument/2006/relationships/image" Target="../media/image53.png"/><Relationship Id="rId1" Type="http://schemas.openxmlformats.org/officeDocument/2006/relationships/slideLayout" Target="../slideLayouts/slideLayout2.xml"/><Relationship Id="rId6" Type="http://schemas.openxmlformats.org/officeDocument/2006/relationships/image" Target="../media/image18.png"/><Relationship Id="rId11" Type="http://schemas.openxmlformats.org/officeDocument/2006/relationships/image" Target="../media/image23.png"/><Relationship Id="rId24" Type="http://schemas.openxmlformats.org/officeDocument/2006/relationships/image" Target="../media/image36.png"/><Relationship Id="rId32" Type="http://schemas.openxmlformats.org/officeDocument/2006/relationships/image" Target="../media/image44.png"/><Relationship Id="rId37" Type="http://schemas.openxmlformats.org/officeDocument/2006/relationships/image" Target="../media/image49.jpeg"/><Relationship Id="rId40" Type="http://schemas.openxmlformats.org/officeDocument/2006/relationships/image" Target="../media/image52.png"/><Relationship Id="rId5" Type="http://schemas.openxmlformats.org/officeDocument/2006/relationships/image" Target="../media/image10.png"/><Relationship Id="rId15" Type="http://schemas.openxmlformats.org/officeDocument/2006/relationships/image" Target="../media/image27.png"/><Relationship Id="rId23" Type="http://schemas.openxmlformats.org/officeDocument/2006/relationships/image" Target="../media/image35.png"/><Relationship Id="rId28" Type="http://schemas.openxmlformats.org/officeDocument/2006/relationships/image" Target="../media/image40.png"/><Relationship Id="rId36" Type="http://schemas.openxmlformats.org/officeDocument/2006/relationships/image" Target="../media/image48.jpeg"/><Relationship Id="rId10" Type="http://schemas.openxmlformats.org/officeDocument/2006/relationships/image" Target="../media/image22.png"/><Relationship Id="rId19" Type="http://schemas.openxmlformats.org/officeDocument/2006/relationships/image" Target="../media/image31.png"/><Relationship Id="rId31" Type="http://schemas.openxmlformats.org/officeDocument/2006/relationships/image" Target="../media/image43.jpeg"/><Relationship Id="rId4" Type="http://schemas.openxmlformats.org/officeDocument/2006/relationships/image" Target="../media/image8.png"/><Relationship Id="rId9" Type="http://schemas.openxmlformats.org/officeDocument/2006/relationships/image" Target="../media/image7.png"/><Relationship Id="rId14" Type="http://schemas.openxmlformats.org/officeDocument/2006/relationships/image" Target="../media/image26.png"/><Relationship Id="rId22" Type="http://schemas.openxmlformats.org/officeDocument/2006/relationships/image" Target="../media/image34.png"/><Relationship Id="rId27" Type="http://schemas.openxmlformats.org/officeDocument/2006/relationships/image" Target="../media/image39.jpg"/><Relationship Id="rId30" Type="http://schemas.openxmlformats.org/officeDocument/2006/relationships/image" Target="../media/image42.png"/><Relationship Id="rId35" Type="http://schemas.openxmlformats.org/officeDocument/2006/relationships/image" Target="../media/image4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2.unipark.de/uc/UI-Designer-Survey/" TargetMode="External"/><Relationship Id="rId7" Type="http://schemas.openxmlformats.org/officeDocument/2006/relationships/image" Target="../media/image58.png"/><Relationship Id="rId2" Type="http://schemas.openxmlformats.org/officeDocument/2006/relationships/hyperlink" Target="http://www.springer.com/de/book/9783642290435" TargetMode="External"/><Relationship Id="rId1" Type="http://schemas.openxmlformats.org/officeDocument/2006/relationships/slideLayout" Target="../slideLayouts/slideLayout2.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55.png"/></Relationships>
</file>

<file path=ppt/slides/_rels/slide16.xml.rels><?xml version="1.0" encoding="UTF-8" standalone="yes"?>
<Relationships xmlns="http://schemas.openxmlformats.org/package/2006/relationships"><Relationship Id="rId2" Type="http://schemas.openxmlformats.org/officeDocument/2006/relationships/hyperlink" Target="https://www.escholar.manchester.ac.uk/uk-ac-man-scw:199566"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upwork.com/"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hyperlink" Target="https://bettertalk.to/"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64.jpg"/><Relationship Id="rId3" Type="http://schemas.openxmlformats.org/officeDocument/2006/relationships/image" Target="../media/image59.png"/><Relationship Id="rId7" Type="http://schemas.openxmlformats.org/officeDocument/2006/relationships/image" Target="../media/image63.png"/><Relationship Id="rId12" Type="http://schemas.openxmlformats.org/officeDocument/2006/relationships/image" Target="../media/image68.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62.png"/><Relationship Id="rId11" Type="http://schemas.openxmlformats.org/officeDocument/2006/relationships/image" Target="../media/image67.PNG"/><Relationship Id="rId5" Type="http://schemas.openxmlformats.org/officeDocument/2006/relationships/image" Target="../media/image61.jpeg"/><Relationship Id="rId10" Type="http://schemas.openxmlformats.org/officeDocument/2006/relationships/image" Target="../media/image66.png"/><Relationship Id="rId4" Type="http://schemas.openxmlformats.org/officeDocument/2006/relationships/image" Target="../media/image60.png"/><Relationship Id="rId9" Type="http://schemas.openxmlformats.org/officeDocument/2006/relationships/image" Target="../media/image6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 Id="rId4" Type="http://schemas.openxmlformats.org/officeDocument/2006/relationships/image" Target="../media/image71.PN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72.png"/><Relationship Id="rId7"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7.png"/><Relationship Id="rId11" Type="http://schemas.openxmlformats.org/officeDocument/2006/relationships/image" Target="../media/image17.png"/><Relationship Id="rId5" Type="http://schemas.openxmlformats.org/officeDocument/2006/relationships/image" Target="../media/image20.png"/><Relationship Id="rId10" Type="http://schemas.openxmlformats.org/officeDocument/2006/relationships/image" Target="../media/image8.png"/><Relationship Id="rId4" Type="http://schemas.openxmlformats.org/officeDocument/2006/relationships/image" Target="../media/image19.png"/><Relationship Id="rId9" Type="http://schemas.openxmlformats.org/officeDocument/2006/relationships/image" Target="../media/image18.png"/></Relationships>
</file>

<file path=ppt/slides/_rels/slide23.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76.png"/><Relationship Id="rId5" Type="http://schemas.openxmlformats.org/officeDocument/2006/relationships/image" Target="../media/image75.png"/><Relationship Id="rId4" Type="http://schemas.openxmlformats.org/officeDocument/2006/relationships/image" Target="../media/image74.PNG"/><Relationship Id="rId9" Type="http://schemas.openxmlformats.org/officeDocument/2006/relationships/image" Target="../media/image78.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hyperlink" Target="http://www.paulos.net/teaching/2011/BID/readings/CSD-99-1062.pdf" TargetMode="External"/><Relationship Id="rId7"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 Id="rId9" Type="http://schemas.openxmlformats.org/officeDocument/2006/relationships/image" Target="../media/image12.png"/></Relationships>
</file>

<file path=ppt/slides/_rels/slide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7.png"/><Relationship Id="rId7"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9.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9.pn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10.png"/><Relationship Id="rId4" Type="http://schemas.openxmlformats.org/officeDocument/2006/relationships/image" Target="../media/image8.png"/><Relationship Id="rId9"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http://wireframe.vn/books/The%20Elements%20of%20User%20Experience.%20User-Centered%20Design%20for%20the%20Web%20and%20Beyond%20-%202nd%20Ed%20%5bNew%20Riders,%202011%5d.pdf" TargetMode="Externa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hyperlink" Target="http://dl.acm.org/citation.cfm?id=238572" TargetMode="External"/><Relationship Id="rId2" Type="http://schemas.openxmlformats.org/officeDocument/2006/relationships/hyperlink" Target="http://wireframe.vn/books/The%20Elements%20of%20User%20Experience.%20User-Centered%20Design%20for%20the%20Web%20and%20Beyond%20-%202nd%20Ed%20%5bNew%20Riders,%202011%5d.pdf" TargetMode="Externa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31372" y="2708920"/>
            <a:ext cx="11432843" cy="1202994"/>
          </a:xfrm>
        </p:spPr>
        <p:txBody>
          <a:bodyPr/>
          <a:lstStyle/>
          <a:p>
            <a:r>
              <a:rPr lang="en-CA" sz="3200" dirty="0"/>
              <a:t>Towards Understanding the User Interface Designer's Environment: An Empirical Approach</a:t>
            </a:r>
            <a:endParaRPr lang="en-US" sz="3200" dirty="0"/>
          </a:p>
        </p:txBody>
      </p:sp>
      <p:sp>
        <p:nvSpPr>
          <p:cNvPr id="16" name="Textplatzhalter 15"/>
          <p:cNvSpPr>
            <a:spLocks noGrp="1"/>
          </p:cNvSpPr>
          <p:nvPr>
            <p:ph type="body" sz="quarter" idx="10"/>
          </p:nvPr>
        </p:nvSpPr>
        <p:spPr>
          <a:xfrm>
            <a:off x="431374" y="3911914"/>
            <a:ext cx="11432841" cy="634020"/>
          </a:xfrm>
        </p:spPr>
        <p:txBody>
          <a:bodyPr/>
          <a:lstStyle/>
          <a:p>
            <a:r>
              <a:rPr lang="en-AU" dirty="0"/>
              <a:t>Peter Mortimer, 31.07.2017, Munich</a:t>
            </a:r>
          </a:p>
          <a:p>
            <a:r>
              <a:rPr lang="en-AU" dirty="0"/>
              <a:t>Guided Research Final Presentation</a:t>
            </a:r>
          </a:p>
        </p:txBody>
      </p:sp>
    </p:spTree>
    <p:extLst>
      <p:ext uri="{BB962C8B-B14F-4D97-AF65-F5344CB8AC3E}">
        <p14:creationId xmlns:p14="http://schemas.microsoft.com/office/powerpoint/2010/main" val="88155332"/>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10</a:t>
            </a:fld>
            <a:endParaRPr lang="de-DE" dirty="0"/>
          </a:p>
        </p:txBody>
      </p:sp>
      <p:sp>
        <p:nvSpPr>
          <p:cNvPr id="7" name="Titel 1"/>
          <p:cNvSpPr>
            <a:spLocks noGrp="1"/>
          </p:cNvSpPr>
          <p:nvPr>
            <p:ph type="title"/>
          </p:nvPr>
        </p:nvSpPr>
        <p:spPr>
          <a:xfrm>
            <a:off x="334437" y="44452"/>
            <a:ext cx="10586099" cy="720725"/>
          </a:xfrm>
        </p:spPr>
        <p:txBody>
          <a:bodyPr/>
          <a:lstStyle/>
          <a:p>
            <a:r>
              <a:rPr lang="en-US" dirty="0"/>
              <a:t>Components Library</a:t>
            </a:r>
            <a:endParaRPr lang="en-US" baseline="30000" dirty="0"/>
          </a:p>
        </p:txBody>
      </p:sp>
      <p:sp>
        <p:nvSpPr>
          <p:cNvPr id="8" name="Inhaltsplatzhalter 2"/>
          <p:cNvSpPr txBox="1">
            <a:spLocks/>
          </p:cNvSpPr>
          <p:nvPr/>
        </p:nvSpPr>
        <p:spPr bwMode="auto">
          <a:xfrm>
            <a:off x="332903" y="966019"/>
            <a:ext cx="6771209" cy="23909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Arial" panose="020B0604020202020204" pitchFamily="34" charset="0"/>
              <a:buChar char="•"/>
            </a:pPr>
            <a:r>
              <a:rPr lang="en-US" kern="0" dirty="0"/>
              <a:t>Component is a piece of the web site UI</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Components are organized in a library (buttons, menu bar,...)</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Useful for automatic UI composition</a:t>
            </a:r>
            <a:r>
              <a:rPr lang="en-US" kern="0" baseline="30000" dirty="0"/>
              <a:t>11</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p:txBody>
      </p:sp>
      <p:sp>
        <p:nvSpPr>
          <p:cNvPr id="9" name="Titel 1"/>
          <p:cNvSpPr txBox="1">
            <a:spLocks/>
          </p:cNvSpPr>
          <p:nvPr/>
        </p:nvSpPr>
        <p:spPr bwMode="auto">
          <a:xfrm>
            <a:off x="334437" y="2636267"/>
            <a:ext cx="10586099"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rtl="0" eaLnBrk="1" fontAlgn="base" hangingPunct="1">
              <a:spcBef>
                <a:spcPct val="0"/>
              </a:spcBef>
              <a:spcAft>
                <a:spcPct val="0"/>
              </a:spcAft>
              <a:defRPr lang="de-DE" sz="2400" b="0" i="0" baseline="0" smtClean="0">
                <a:solidFill>
                  <a:srgbClr val="0065BD"/>
                </a:solidFill>
                <a:latin typeface="+mj-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a:lstStyle>
          <a:p>
            <a:r>
              <a:rPr lang="en-US" kern="0" dirty="0"/>
              <a:t>Set of Microinteractions</a:t>
            </a:r>
            <a:endParaRPr lang="en-US" kern="0" baseline="30000" dirty="0"/>
          </a:p>
        </p:txBody>
      </p:sp>
      <p:sp>
        <p:nvSpPr>
          <p:cNvPr id="10" name="Inhaltsplatzhalter 2"/>
          <p:cNvSpPr txBox="1">
            <a:spLocks/>
          </p:cNvSpPr>
          <p:nvPr/>
        </p:nvSpPr>
        <p:spPr bwMode="auto">
          <a:xfrm>
            <a:off x="347579" y="3477658"/>
            <a:ext cx="6756533" cy="23909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Arial" panose="020B0604020202020204" pitchFamily="34" charset="0"/>
              <a:buChar char="•"/>
            </a:pPr>
            <a:r>
              <a:rPr lang="en-US" kern="0" dirty="0"/>
              <a:t>Contained product moment</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Single function and very detailed</a:t>
            </a:r>
            <a:r>
              <a:rPr lang="en-US" kern="0" baseline="30000" dirty="0"/>
              <a:t>12</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Interactive demo, that conveys intended user experience</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p:txBody>
      </p:sp>
      <p:sp>
        <p:nvSpPr>
          <p:cNvPr id="11" name="Textfeld 10"/>
          <p:cNvSpPr txBox="1"/>
          <p:nvPr/>
        </p:nvSpPr>
        <p:spPr>
          <a:xfrm>
            <a:off x="7210467" y="5949280"/>
            <a:ext cx="4680520"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latin typeface="Arial" pitchFamily="34" charset="0"/>
              </a:rPr>
              <a:t>[</a:t>
            </a:r>
            <a:r>
              <a:rPr lang="en-US" sz="1200" dirty="0">
                <a:latin typeface="Arial" pitchFamily="34" charset="0"/>
                <a:hlinkClick r:id="rId2"/>
              </a:rPr>
              <a:t>11</a:t>
            </a:r>
            <a:r>
              <a:rPr lang="en-US" sz="1200" dirty="0">
                <a:latin typeface="Arial" pitchFamily="34" charset="0"/>
              </a:rPr>
              <a:t>] </a:t>
            </a:r>
            <a:r>
              <a:rPr lang="en-US" sz="1200" dirty="0" err="1">
                <a:latin typeface="Arial" pitchFamily="34" charset="0"/>
              </a:rPr>
              <a:t>Karuzaki</a:t>
            </a:r>
            <a:r>
              <a:rPr lang="en-US" sz="1200" dirty="0">
                <a:latin typeface="Arial" pitchFamily="34" charset="0"/>
              </a:rPr>
              <a:t>, E., </a:t>
            </a:r>
            <a:r>
              <a:rPr lang="en-US" sz="1200" dirty="0" err="1">
                <a:latin typeface="Arial" pitchFamily="34" charset="0"/>
              </a:rPr>
              <a:t>Savidis</a:t>
            </a:r>
            <a:r>
              <a:rPr lang="en-US" sz="1200" dirty="0">
                <a:latin typeface="Arial" pitchFamily="34" charset="0"/>
              </a:rPr>
              <a:t>, A.: Yeti: yet another interface composer.</a:t>
            </a:r>
          </a:p>
          <a:p>
            <a:r>
              <a:rPr lang="en-US" sz="1200" dirty="0">
                <a:latin typeface="Arial" pitchFamily="34" charset="0"/>
              </a:rPr>
              <a:t>[</a:t>
            </a:r>
            <a:r>
              <a:rPr lang="en-US" sz="1200" dirty="0">
                <a:latin typeface="Arial" pitchFamily="34" charset="0"/>
                <a:hlinkClick r:id="rId3"/>
              </a:rPr>
              <a:t>12</a:t>
            </a:r>
            <a:r>
              <a:rPr lang="en-US" sz="1200" dirty="0">
                <a:latin typeface="Arial" pitchFamily="34" charset="0"/>
              </a:rPr>
              <a:t>] McDaniel, R.: Understanding Microinteractions as Applied Research Opportunities for Information Designers. </a:t>
            </a:r>
          </a:p>
        </p:txBody>
      </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10467" y="1125169"/>
            <a:ext cx="1300593" cy="1300593"/>
          </a:xfrm>
          <a:prstGeom prst="rect">
            <a:avLst/>
          </a:prstGeom>
        </p:spPr>
      </p:pic>
      <p:pic>
        <p:nvPicPr>
          <p:cNvPr id="15" name="Grafik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10466" y="3571689"/>
            <a:ext cx="1300593" cy="1300593"/>
          </a:xfrm>
          <a:prstGeom prst="rect">
            <a:avLst/>
          </a:prstGeom>
        </p:spPr>
      </p:pic>
      <p:sp>
        <p:nvSpPr>
          <p:cNvPr id="12"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357208027"/>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11</a:t>
            </a:fld>
            <a:endParaRPr lang="de-DE" dirty="0"/>
          </a:p>
        </p:txBody>
      </p:sp>
      <p:sp>
        <p:nvSpPr>
          <p:cNvPr id="7" name="Titel 1"/>
          <p:cNvSpPr>
            <a:spLocks noGrp="1"/>
          </p:cNvSpPr>
          <p:nvPr>
            <p:ph type="title"/>
          </p:nvPr>
        </p:nvSpPr>
        <p:spPr>
          <a:xfrm>
            <a:off x="334437" y="44452"/>
            <a:ext cx="10586099" cy="720725"/>
          </a:xfrm>
        </p:spPr>
        <p:txBody>
          <a:bodyPr/>
          <a:lstStyle/>
          <a:p>
            <a:r>
              <a:rPr lang="en-US" dirty="0"/>
              <a:t>Interactive UI Design</a:t>
            </a:r>
            <a:endParaRPr lang="en-US" baseline="30000" dirty="0"/>
          </a:p>
        </p:txBody>
      </p:sp>
      <p:sp>
        <p:nvSpPr>
          <p:cNvPr id="8" name="Inhaltsplatzhalter 2"/>
          <p:cNvSpPr txBox="1">
            <a:spLocks/>
          </p:cNvSpPr>
          <p:nvPr/>
        </p:nvSpPr>
        <p:spPr bwMode="auto">
          <a:xfrm>
            <a:off x="332903" y="966019"/>
            <a:ext cx="6771209" cy="23909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Arial" panose="020B0604020202020204" pitchFamily="34" charset="0"/>
              <a:buChar char="•"/>
            </a:pPr>
            <a:r>
              <a:rPr lang="en-US" kern="0" dirty="0"/>
              <a:t>High-fidelity prototype without writing UI code yet</a:t>
            </a:r>
          </a:p>
          <a:p>
            <a:pPr marL="285750" indent="-285750">
              <a:buFont typeface="Arial" panose="020B0604020202020204" pitchFamily="34" charset="0"/>
              <a:buChar char="•"/>
            </a:pPr>
            <a:endParaRPr lang="en-US" kern="0" baseline="30000" dirty="0"/>
          </a:p>
          <a:p>
            <a:pPr marL="285750" indent="-285750">
              <a:buFont typeface="Arial" panose="020B0604020202020204" pitchFamily="34" charset="0"/>
              <a:buChar char="•"/>
            </a:pPr>
            <a:endParaRPr lang="en-US" kern="0" baseline="30000" dirty="0"/>
          </a:p>
          <a:p>
            <a:pPr marL="285750" indent="-285750">
              <a:buFont typeface="Arial" panose="020B0604020202020204" pitchFamily="34" charset="0"/>
              <a:buChar char="•"/>
            </a:pPr>
            <a:r>
              <a:rPr lang="en-US" kern="0" dirty="0"/>
              <a:t>Most UI components are interactive and showcase their function</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p:txBody>
      </p:sp>
      <p:sp>
        <p:nvSpPr>
          <p:cNvPr id="9" name="Titel 1"/>
          <p:cNvSpPr txBox="1">
            <a:spLocks/>
          </p:cNvSpPr>
          <p:nvPr/>
        </p:nvSpPr>
        <p:spPr bwMode="auto">
          <a:xfrm>
            <a:off x="334437" y="2636267"/>
            <a:ext cx="10586099"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rtl="0" eaLnBrk="1" fontAlgn="base" hangingPunct="1">
              <a:spcBef>
                <a:spcPct val="0"/>
              </a:spcBef>
              <a:spcAft>
                <a:spcPct val="0"/>
              </a:spcAft>
              <a:defRPr lang="de-DE" sz="2400" b="0" i="0" baseline="0" smtClean="0">
                <a:solidFill>
                  <a:srgbClr val="0065BD"/>
                </a:solidFill>
                <a:latin typeface="+mj-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a:lstStyle>
          <a:p>
            <a:r>
              <a:rPr lang="en-US" kern="0" dirty="0"/>
              <a:t>Code</a:t>
            </a:r>
            <a:endParaRPr lang="en-US" kern="0" baseline="30000" dirty="0"/>
          </a:p>
        </p:txBody>
      </p:sp>
      <p:sp>
        <p:nvSpPr>
          <p:cNvPr id="10" name="Inhaltsplatzhalter 2"/>
          <p:cNvSpPr txBox="1">
            <a:spLocks/>
          </p:cNvSpPr>
          <p:nvPr/>
        </p:nvSpPr>
        <p:spPr bwMode="auto">
          <a:xfrm>
            <a:off x="347579" y="3477658"/>
            <a:ext cx="6756533" cy="23909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Arial" panose="020B0604020202020204" pitchFamily="34" charset="0"/>
              <a:buChar char="•"/>
            </a:pPr>
            <a:r>
              <a:rPr lang="en-US" kern="0" dirty="0"/>
              <a:t>Could be the final UI or just a prototype written in Code</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HTML/CSS/JS for Front End Development</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Harder to make quick design changes</a:t>
            </a:r>
            <a:endParaRPr lang="en-US" kern="0" baseline="30000" dirty="0"/>
          </a:p>
          <a:p>
            <a:pPr marL="0" indent="0"/>
            <a:endParaRPr lang="en-US" kern="0" dirty="0"/>
          </a:p>
          <a:p>
            <a:pPr marL="285750" indent="-285750">
              <a:buFont typeface="Arial" panose="020B0604020202020204" pitchFamily="34" charset="0"/>
              <a:buChar char="•"/>
            </a:pPr>
            <a:endParaRPr lang="en-US" kern="0" dirty="0"/>
          </a:p>
        </p:txBody>
      </p:sp>
      <p:pic>
        <p:nvPicPr>
          <p:cNvPr id="12" name="Grafik 1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04112" y="885843"/>
            <a:ext cx="1300593" cy="1300593"/>
          </a:xfrm>
          <a:prstGeom prst="rect">
            <a:avLst/>
          </a:prstGeom>
        </p:spPr>
      </p:pic>
      <p:pic>
        <p:nvPicPr>
          <p:cNvPr id="14" name="Grafik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04112" y="3662440"/>
            <a:ext cx="1300593" cy="1300593"/>
          </a:xfrm>
          <a:prstGeom prst="rect">
            <a:avLst/>
          </a:prstGeom>
        </p:spPr>
      </p:pic>
      <p:sp>
        <p:nvSpPr>
          <p:cNvPr id="11"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159538940"/>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a:t>Software Solutions</a:t>
            </a:r>
          </a:p>
        </p:txBody>
      </p:sp>
      <p:sp>
        <p:nvSpPr>
          <p:cNvPr id="3" name="Inhaltsplatzhalter 2"/>
          <p:cNvSpPr>
            <a:spLocks noGrp="1"/>
          </p:cNvSpPr>
          <p:nvPr>
            <p:ph idx="1"/>
          </p:nvPr>
        </p:nvSpPr>
        <p:spPr>
          <a:xfrm>
            <a:off x="334434" y="981077"/>
            <a:ext cx="11523133" cy="2663948"/>
          </a:xfrm>
        </p:spPr>
        <p:txBody>
          <a:bodyPr/>
          <a:lstStyle/>
          <a:p>
            <a:pPr marL="285750" indent="-285750">
              <a:buFont typeface="Arial" panose="020B0604020202020204" pitchFamily="34" charset="0"/>
              <a:buChar char="•"/>
            </a:pPr>
            <a:r>
              <a:rPr lang="en-US" dirty="0"/>
              <a:t>UI Designer commonly combine multiple tools in their UI design process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Prototypes are inherently too different for one tool for all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Tools specialize traditionally only in one or two types of prototypes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Participants were given </a:t>
            </a:r>
            <a:r>
              <a:rPr lang="en-US" b="1" dirty="0"/>
              <a:t>32 tools </a:t>
            </a:r>
            <a:r>
              <a:rPr lang="en-US" dirty="0"/>
              <a:t>to choose from</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12</a:t>
            </a:fld>
            <a:endParaRPr lang="de-DE" dirty="0"/>
          </a:p>
        </p:txBody>
      </p:sp>
      <p:pic>
        <p:nvPicPr>
          <p:cNvPr id="8" name="Grafik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2547" y="3613925"/>
            <a:ext cx="11192704" cy="2716380"/>
          </a:xfrm>
          <a:prstGeom prst="rect">
            <a:avLst/>
          </a:prstGeom>
          <a:ln w="12700">
            <a:solidFill>
              <a:schemeClr val="tx1"/>
            </a:solidFill>
          </a:ln>
        </p:spPr>
      </p:pic>
      <p:sp>
        <p:nvSpPr>
          <p:cNvPr id="9"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303055646"/>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Software Solutions – Overview</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13</a:t>
            </a:fld>
            <a:endParaRPr lang="de-DE" dirty="0"/>
          </a:p>
        </p:txBody>
      </p:sp>
      <p:grpSp>
        <p:nvGrpSpPr>
          <p:cNvPr id="106" name="Gruppieren 105"/>
          <p:cNvGrpSpPr/>
          <p:nvPr/>
        </p:nvGrpSpPr>
        <p:grpSpPr>
          <a:xfrm>
            <a:off x="-258829" y="1436271"/>
            <a:ext cx="2430685" cy="4343440"/>
            <a:chOff x="-185269" y="1819310"/>
            <a:chExt cx="2430685" cy="4343440"/>
          </a:xfrm>
        </p:grpSpPr>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9182" y="1819310"/>
              <a:ext cx="398854" cy="398854"/>
            </a:xfrm>
            <a:prstGeom prst="rect">
              <a:avLst/>
            </a:prstGeom>
          </p:spPr>
        </p:pic>
        <p:pic>
          <p:nvPicPr>
            <p:cNvPr id="12" name="Grafik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508" y="2405364"/>
              <a:ext cx="430562" cy="430562"/>
            </a:xfrm>
            <a:prstGeom prst="rect">
              <a:avLst/>
            </a:prstGeom>
          </p:spPr>
        </p:pic>
        <p:pic>
          <p:nvPicPr>
            <p:cNvPr id="13" name="Grafik 1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30883" y="3045438"/>
              <a:ext cx="446627" cy="446627"/>
            </a:xfrm>
            <a:prstGeom prst="rect">
              <a:avLst/>
            </a:prstGeom>
          </p:spPr>
        </p:pic>
        <p:pic>
          <p:nvPicPr>
            <p:cNvPr id="14" name="Grafik 1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832" y="3711462"/>
              <a:ext cx="417553" cy="417553"/>
            </a:xfrm>
            <a:prstGeom prst="rect">
              <a:avLst/>
            </a:prstGeom>
          </p:spPr>
        </p:pic>
        <p:pic>
          <p:nvPicPr>
            <p:cNvPr id="15" name="Grafik 1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49286" y="4296588"/>
              <a:ext cx="438099" cy="438099"/>
            </a:xfrm>
            <a:prstGeom prst="rect">
              <a:avLst/>
            </a:prstGeom>
          </p:spPr>
        </p:pic>
        <p:pic>
          <p:nvPicPr>
            <p:cNvPr id="16" name="Grafik 1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30527" y="4924906"/>
              <a:ext cx="463543" cy="463543"/>
            </a:xfrm>
            <a:prstGeom prst="rect">
              <a:avLst/>
            </a:prstGeom>
          </p:spPr>
        </p:pic>
        <p:pic>
          <p:nvPicPr>
            <p:cNvPr id="17" name="Grafik 1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99601" y="5525063"/>
              <a:ext cx="474933" cy="474933"/>
            </a:xfrm>
            <a:prstGeom prst="rect">
              <a:avLst/>
            </a:prstGeom>
          </p:spPr>
        </p:pic>
        <p:sp>
          <p:nvSpPr>
            <p:cNvPr id="19" name="Textfeld 18"/>
            <p:cNvSpPr txBox="1"/>
            <p:nvPr/>
          </p:nvSpPr>
          <p:spPr>
            <a:xfrm>
              <a:off x="294533" y="2218164"/>
              <a:ext cx="1368152"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000" dirty="0">
                  <a:latin typeface="Arial" pitchFamily="34" charset="0"/>
                </a:rPr>
                <a:t>Wireframe</a:t>
              </a:r>
            </a:p>
          </p:txBody>
        </p:sp>
        <p:sp>
          <p:nvSpPr>
            <p:cNvPr id="20" name="Textfeld 19"/>
            <p:cNvSpPr txBox="1"/>
            <p:nvPr/>
          </p:nvSpPr>
          <p:spPr>
            <a:xfrm>
              <a:off x="294533" y="3489927"/>
              <a:ext cx="1368152"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000" dirty="0">
                  <a:latin typeface="Arial" pitchFamily="34" charset="0"/>
                </a:rPr>
                <a:t>Style Guide</a:t>
              </a:r>
            </a:p>
          </p:txBody>
        </p:sp>
        <p:sp>
          <p:nvSpPr>
            <p:cNvPr id="21" name="Textfeld 20"/>
            <p:cNvSpPr txBox="1"/>
            <p:nvPr/>
          </p:nvSpPr>
          <p:spPr>
            <a:xfrm>
              <a:off x="137973" y="2838221"/>
              <a:ext cx="1784203"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000" dirty="0">
                  <a:latin typeface="Arial" pitchFamily="34" charset="0"/>
                </a:rPr>
                <a:t>Static UI Design</a:t>
              </a:r>
            </a:p>
          </p:txBody>
        </p:sp>
        <p:sp>
          <p:nvSpPr>
            <p:cNvPr id="22" name="Textfeld 21"/>
            <p:cNvSpPr txBox="1"/>
            <p:nvPr/>
          </p:nvSpPr>
          <p:spPr>
            <a:xfrm>
              <a:off x="-121275" y="4095156"/>
              <a:ext cx="2150941"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000" dirty="0">
                  <a:latin typeface="Arial" pitchFamily="34" charset="0"/>
                </a:rPr>
                <a:t>Components Library</a:t>
              </a:r>
            </a:p>
          </p:txBody>
        </p:sp>
        <p:sp>
          <p:nvSpPr>
            <p:cNvPr id="23" name="Textfeld 22"/>
            <p:cNvSpPr txBox="1"/>
            <p:nvPr/>
          </p:nvSpPr>
          <p:spPr>
            <a:xfrm>
              <a:off x="-185269" y="4709763"/>
              <a:ext cx="2430685"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000" dirty="0">
                  <a:latin typeface="Arial" pitchFamily="34" charset="0"/>
                </a:rPr>
                <a:t>Set of Microinteractions</a:t>
              </a:r>
            </a:p>
          </p:txBody>
        </p:sp>
        <p:sp>
          <p:nvSpPr>
            <p:cNvPr id="24" name="Textfeld 23"/>
            <p:cNvSpPr txBox="1"/>
            <p:nvPr/>
          </p:nvSpPr>
          <p:spPr>
            <a:xfrm>
              <a:off x="-25206" y="5340779"/>
              <a:ext cx="2150941"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000" dirty="0">
                  <a:latin typeface="Arial" pitchFamily="34" charset="0"/>
                </a:rPr>
                <a:t>Interactive UI Design</a:t>
              </a:r>
            </a:p>
          </p:txBody>
        </p:sp>
        <p:sp>
          <p:nvSpPr>
            <p:cNvPr id="25" name="Textfeld 24"/>
            <p:cNvSpPr txBox="1"/>
            <p:nvPr/>
          </p:nvSpPr>
          <p:spPr>
            <a:xfrm>
              <a:off x="-169976" y="5916529"/>
              <a:ext cx="2150941" cy="246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000" dirty="0">
                  <a:latin typeface="Arial" pitchFamily="34" charset="0"/>
                </a:rPr>
                <a:t>Code</a:t>
              </a:r>
            </a:p>
          </p:txBody>
        </p:sp>
      </p:grpSp>
      <p:grpSp>
        <p:nvGrpSpPr>
          <p:cNvPr id="105" name="Gruppieren 104"/>
          <p:cNvGrpSpPr/>
          <p:nvPr/>
        </p:nvGrpSpPr>
        <p:grpSpPr>
          <a:xfrm>
            <a:off x="1794342" y="1494637"/>
            <a:ext cx="10063225" cy="4122320"/>
            <a:chOff x="1867902" y="1877676"/>
            <a:chExt cx="10063225" cy="4122320"/>
          </a:xfrm>
        </p:grpSpPr>
        <p:pic>
          <p:nvPicPr>
            <p:cNvPr id="26" name="Grafik 25"/>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131660" y="2461456"/>
              <a:ext cx="421784" cy="411239"/>
            </a:xfrm>
            <a:prstGeom prst="rect">
              <a:avLst/>
            </a:prstGeom>
          </p:spPr>
        </p:pic>
        <p:pic>
          <p:nvPicPr>
            <p:cNvPr id="29" name="Grafik 2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121940" y="4339226"/>
              <a:ext cx="421784" cy="411240"/>
            </a:xfrm>
            <a:prstGeom prst="rect">
              <a:avLst/>
            </a:prstGeom>
          </p:spPr>
        </p:pic>
        <p:pic>
          <p:nvPicPr>
            <p:cNvPr id="31" name="Grafik 30"/>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1867902" y="4980214"/>
              <a:ext cx="1084352" cy="408235"/>
            </a:xfrm>
            <a:prstGeom prst="rect">
              <a:avLst/>
            </a:prstGeom>
          </p:spPr>
        </p:pic>
        <p:pic>
          <p:nvPicPr>
            <p:cNvPr id="33" name="Grafik 32"/>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956849" y="5120877"/>
              <a:ext cx="653878" cy="142025"/>
            </a:xfrm>
            <a:prstGeom prst="rect">
              <a:avLst/>
            </a:prstGeom>
          </p:spPr>
        </p:pic>
        <p:pic>
          <p:nvPicPr>
            <p:cNvPr id="35" name="Grafik 3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1867902" y="1877676"/>
              <a:ext cx="987738" cy="315528"/>
            </a:xfrm>
            <a:prstGeom prst="rect">
              <a:avLst/>
            </a:prstGeom>
          </p:spPr>
        </p:pic>
        <p:pic>
          <p:nvPicPr>
            <p:cNvPr id="37" name="Grafik 36"/>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3776720" y="5061585"/>
              <a:ext cx="323850" cy="285750"/>
            </a:xfrm>
            <a:prstGeom prst="rect">
              <a:avLst/>
            </a:prstGeom>
          </p:spPr>
        </p:pic>
        <p:pic>
          <p:nvPicPr>
            <p:cNvPr id="41" name="Grafik 4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4180324" y="5078476"/>
              <a:ext cx="816385" cy="211709"/>
            </a:xfrm>
            <a:prstGeom prst="rect">
              <a:avLst/>
            </a:prstGeom>
          </p:spPr>
        </p:pic>
        <p:pic>
          <p:nvPicPr>
            <p:cNvPr id="43" name="Grafik 42"/>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2074493" y="5521045"/>
              <a:ext cx="478951" cy="478951"/>
            </a:xfrm>
            <a:prstGeom prst="rect">
              <a:avLst/>
            </a:prstGeom>
          </p:spPr>
        </p:pic>
        <p:pic>
          <p:nvPicPr>
            <p:cNvPr id="45" name="Grafik 44"/>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5076463" y="5027731"/>
              <a:ext cx="299941" cy="299941"/>
            </a:xfrm>
            <a:prstGeom prst="rect">
              <a:avLst/>
            </a:prstGeom>
          </p:spPr>
        </p:pic>
        <p:pic>
          <p:nvPicPr>
            <p:cNvPr id="47" name="Grafik 46"/>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5494446" y="5118566"/>
              <a:ext cx="673562" cy="144335"/>
            </a:xfrm>
            <a:prstGeom prst="rect">
              <a:avLst/>
            </a:prstGeom>
          </p:spPr>
        </p:pic>
        <p:pic>
          <p:nvPicPr>
            <p:cNvPr id="49" name="Grafik 48"/>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6254571" y="5029485"/>
              <a:ext cx="305453" cy="342107"/>
            </a:xfrm>
            <a:prstGeom prst="rect">
              <a:avLst/>
            </a:prstGeom>
          </p:spPr>
        </p:pic>
        <p:pic>
          <p:nvPicPr>
            <p:cNvPr id="53" name="Grafik 52"/>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2952254" y="5534645"/>
              <a:ext cx="362409" cy="434238"/>
            </a:xfrm>
            <a:prstGeom prst="rect">
              <a:avLst/>
            </a:prstGeom>
          </p:spPr>
        </p:pic>
        <p:pic>
          <p:nvPicPr>
            <p:cNvPr id="55" name="Grafik 54"/>
            <p:cNvPicPr>
              <a:picLocks noChangeAspect="1"/>
            </p:cNvPicPr>
            <p:nvPr/>
          </p:nvPicPr>
          <p:blipFill>
            <a:blip r:embed="rId22" cstate="print">
              <a:extLst>
                <a:ext uri="{28A0092B-C50C-407E-A947-70E740481C1C}">
                  <a14:useLocalDpi xmlns:a14="http://schemas.microsoft.com/office/drawing/2010/main" val="0"/>
                </a:ext>
              </a:extLst>
            </a:blip>
            <a:stretch>
              <a:fillRect/>
            </a:stretch>
          </p:blipFill>
          <p:spPr>
            <a:xfrm>
              <a:off x="3469409" y="5587000"/>
              <a:ext cx="709539" cy="329529"/>
            </a:xfrm>
            <a:prstGeom prst="rect">
              <a:avLst/>
            </a:prstGeom>
          </p:spPr>
        </p:pic>
        <p:pic>
          <p:nvPicPr>
            <p:cNvPr id="57" name="Grafik 56"/>
            <p:cNvPicPr>
              <a:picLocks noChangeAspect="1"/>
            </p:cNvPicPr>
            <p:nvPr/>
          </p:nvPicPr>
          <p:blipFill>
            <a:blip r:embed="rId23" cstate="print">
              <a:extLst>
                <a:ext uri="{28A0092B-C50C-407E-A947-70E740481C1C}">
                  <a14:useLocalDpi xmlns:a14="http://schemas.microsoft.com/office/drawing/2010/main" val="0"/>
                </a:ext>
              </a:extLst>
            </a:blip>
            <a:stretch>
              <a:fillRect/>
            </a:stretch>
          </p:blipFill>
          <p:spPr>
            <a:xfrm>
              <a:off x="2114280" y="3736045"/>
              <a:ext cx="429444" cy="418708"/>
            </a:xfrm>
            <a:prstGeom prst="rect">
              <a:avLst/>
            </a:prstGeom>
          </p:spPr>
        </p:pic>
        <p:pic>
          <p:nvPicPr>
            <p:cNvPr id="61" name="Grafik 60"/>
            <p:cNvPicPr>
              <a:picLocks noChangeAspect="1"/>
            </p:cNvPicPr>
            <p:nvPr/>
          </p:nvPicPr>
          <p:blipFill>
            <a:blip r:embed="rId24" cstate="print">
              <a:extLst>
                <a:ext uri="{28A0092B-C50C-407E-A947-70E740481C1C}">
                  <a14:useLocalDpi xmlns:a14="http://schemas.microsoft.com/office/drawing/2010/main" val="0"/>
                </a:ext>
              </a:extLst>
            </a:blip>
            <a:stretch>
              <a:fillRect/>
            </a:stretch>
          </p:blipFill>
          <p:spPr>
            <a:xfrm>
              <a:off x="2762928" y="2457433"/>
              <a:ext cx="425910" cy="415262"/>
            </a:xfrm>
            <a:prstGeom prst="rect">
              <a:avLst/>
            </a:prstGeom>
          </p:spPr>
        </p:pic>
        <p:pic>
          <p:nvPicPr>
            <p:cNvPr id="65" name="Grafik 64"/>
            <p:cNvPicPr>
              <a:picLocks noChangeAspect="1"/>
            </p:cNvPicPr>
            <p:nvPr/>
          </p:nvPicPr>
          <p:blipFill>
            <a:blip r:embed="rId25" cstate="print">
              <a:extLst>
                <a:ext uri="{28A0092B-C50C-407E-A947-70E740481C1C}">
                  <a14:useLocalDpi xmlns:a14="http://schemas.microsoft.com/office/drawing/2010/main" val="0"/>
                </a:ext>
              </a:extLst>
            </a:blip>
            <a:stretch>
              <a:fillRect/>
            </a:stretch>
          </p:blipFill>
          <p:spPr>
            <a:xfrm>
              <a:off x="6636213" y="5039340"/>
              <a:ext cx="807013" cy="290525"/>
            </a:xfrm>
            <a:prstGeom prst="rect">
              <a:avLst/>
            </a:prstGeom>
          </p:spPr>
        </p:pic>
        <p:pic>
          <p:nvPicPr>
            <p:cNvPr id="67" name="Grafik 66"/>
            <p:cNvPicPr>
              <a:picLocks noChangeAspect="1"/>
            </p:cNvPicPr>
            <p:nvPr/>
          </p:nvPicPr>
          <p:blipFill>
            <a:blip r:embed="rId26" cstate="print">
              <a:extLst>
                <a:ext uri="{28A0092B-C50C-407E-A947-70E740481C1C}">
                  <a14:useLocalDpi xmlns:a14="http://schemas.microsoft.com/office/drawing/2010/main" val="0"/>
                </a:ext>
              </a:extLst>
            </a:blip>
            <a:stretch>
              <a:fillRect/>
            </a:stretch>
          </p:blipFill>
          <p:spPr>
            <a:xfrm>
              <a:off x="7519415" y="4955984"/>
              <a:ext cx="525857" cy="525857"/>
            </a:xfrm>
            <a:prstGeom prst="rect">
              <a:avLst/>
            </a:prstGeom>
          </p:spPr>
        </p:pic>
        <p:pic>
          <p:nvPicPr>
            <p:cNvPr id="69" name="Grafik 68"/>
            <p:cNvPicPr>
              <a:picLocks noChangeAspect="1"/>
            </p:cNvPicPr>
            <p:nvPr/>
          </p:nvPicPr>
          <p:blipFill>
            <a:blip r:embed="rId27">
              <a:extLst>
                <a:ext uri="{28A0092B-C50C-407E-A947-70E740481C1C}">
                  <a14:useLocalDpi xmlns:a14="http://schemas.microsoft.com/office/drawing/2010/main" val="0"/>
                </a:ext>
              </a:extLst>
            </a:blip>
            <a:stretch>
              <a:fillRect/>
            </a:stretch>
          </p:blipFill>
          <p:spPr>
            <a:xfrm>
              <a:off x="3430832" y="2464384"/>
              <a:ext cx="386689" cy="386689"/>
            </a:xfrm>
            <a:prstGeom prst="rect">
              <a:avLst/>
            </a:prstGeom>
          </p:spPr>
        </p:pic>
        <p:pic>
          <p:nvPicPr>
            <p:cNvPr id="73" name="Grafik 72"/>
            <p:cNvPicPr>
              <a:picLocks noChangeAspect="1"/>
            </p:cNvPicPr>
            <p:nvPr/>
          </p:nvPicPr>
          <p:blipFill>
            <a:blip r:embed="rId28" cstate="print">
              <a:extLst>
                <a:ext uri="{28A0092B-C50C-407E-A947-70E740481C1C}">
                  <a14:useLocalDpi xmlns:a14="http://schemas.microsoft.com/office/drawing/2010/main" val="0"/>
                </a:ext>
              </a:extLst>
            </a:blip>
            <a:stretch>
              <a:fillRect/>
            </a:stretch>
          </p:blipFill>
          <p:spPr>
            <a:xfrm>
              <a:off x="8088719" y="5118566"/>
              <a:ext cx="579012" cy="225815"/>
            </a:xfrm>
            <a:prstGeom prst="rect">
              <a:avLst/>
            </a:prstGeom>
          </p:spPr>
        </p:pic>
        <p:pic>
          <p:nvPicPr>
            <p:cNvPr id="75" name="Grafik 74"/>
            <p:cNvPicPr>
              <a:picLocks noChangeAspect="1"/>
            </p:cNvPicPr>
            <p:nvPr/>
          </p:nvPicPr>
          <p:blipFill>
            <a:blip r:embed="rId29">
              <a:extLst>
                <a:ext uri="{28A0092B-C50C-407E-A947-70E740481C1C}">
                  <a14:useLocalDpi xmlns:a14="http://schemas.microsoft.com/office/drawing/2010/main" val="0"/>
                </a:ext>
              </a:extLst>
            </a:blip>
            <a:stretch>
              <a:fillRect/>
            </a:stretch>
          </p:blipFill>
          <p:spPr>
            <a:xfrm>
              <a:off x="8753300" y="5074331"/>
              <a:ext cx="1050946" cy="232804"/>
            </a:xfrm>
            <a:prstGeom prst="rect">
              <a:avLst/>
            </a:prstGeom>
          </p:spPr>
        </p:pic>
        <p:pic>
          <p:nvPicPr>
            <p:cNvPr id="77" name="Grafik 76"/>
            <p:cNvPicPr>
              <a:picLocks noChangeAspect="1"/>
            </p:cNvPicPr>
            <p:nvPr/>
          </p:nvPicPr>
          <p:blipFill>
            <a:blip r:embed="rId30" cstate="print">
              <a:extLst>
                <a:ext uri="{28A0092B-C50C-407E-A947-70E740481C1C}">
                  <a14:useLocalDpi xmlns:a14="http://schemas.microsoft.com/office/drawing/2010/main" val="0"/>
                </a:ext>
              </a:extLst>
            </a:blip>
            <a:stretch>
              <a:fillRect/>
            </a:stretch>
          </p:blipFill>
          <p:spPr>
            <a:xfrm>
              <a:off x="4056579" y="2464384"/>
              <a:ext cx="440047" cy="440047"/>
            </a:xfrm>
            <a:prstGeom prst="rect">
              <a:avLst/>
            </a:prstGeom>
          </p:spPr>
        </p:pic>
        <p:pic>
          <p:nvPicPr>
            <p:cNvPr id="79" name="Grafik 78"/>
            <p:cNvPicPr>
              <a:picLocks noChangeAspect="1"/>
            </p:cNvPicPr>
            <p:nvPr/>
          </p:nvPicPr>
          <p:blipFill>
            <a:blip r:embed="rId31" cstate="print">
              <a:extLst>
                <a:ext uri="{28A0092B-C50C-407E-A947-70E740481C1C}">
                  <a14:useLocalDpi xmlns:a14="http://schemas.microsoft.com/office/drawing/2010/main" val="0"/>
                </a:ext>
              </a:extLst>
            </a:blip>
            <a:stretch>
              <a:fillRect/>
            </a:stretch>
          </p:blipFill>
          <p:spPr>
            <a:xfrm>
              <a:off x="9981204" y="5078131"/>
              <a:ext cx="293461" cy="293461"/>
            </a:xfrm>
            <a:prstGeom prst="rect">
              <a:avLst/>
            </a:prstGeom>
          </p:spPr>
        </p:pic>
        <p:pic>
          <p:nvPicPr>
            <p:cNvPr id="81" name="Grafik 80"/>
            <p:cNvPicPr>
              <a:picLocks noChangeAspect="1"/>
            </p:cNvPicPr>
            <p:nvPr/>
          </p:nvPicPr>
          <p:blipFill>
            <a:blip r:embed="rId32" cstate="print">
              <a:extLst>
                <a:ext uri="{28A0092B-C50C-407E-A947-70E740481C1C}">
                  <a14:useLocalDpi xmlns:a14="http://schemas.microsoft.com/office/drawing/2010/main" val="0"/>
                </a:ext>
              </a:extLst>
            </a:blip>
            <a:stretch>
              <a:fillRect/>
            </a:stretch>
          </p:blipFill>
          <p:spPr>
            <a:xfrm>
              <a:off x="4735684" y="2464384"/>
              <a:ext cx="451238" cy="440047"/>
            </a:xfrm>
            <a:prstGeom prst="rect">
              <a:avLst/>
            </a:prstGeom>
          </p:spPr>
        </p:pic>
        <p:pic>
          <p:nvPicPr>
            <p:cNvPr id="83" name="Grafik 82"/>
            <p:cNvPicPr>
              <a:picLocks noChangeAspect="1"/>
            </p:cNvPicPr>
            <p:nvPr/>
          </p:nvPicPr>
          <p:blipFill>
            <a:blip r:embed="rId33">
              <a:extLst>
                <a:ext uri="{28A0092B-C50C-407E-A947-70E740481C1C}">
                  <a14:useLocalDpi xmlns:a14="http://schemas.microsoft.com/office/drawing/2010/main" val="0"/>
                </a:ext>
              </a:extLst>
            </a:blip>
            <a:stretch>
              <a:fillRect/>
            </a:stretch>
          </p:blipFill>
          <p:spPr>
            <a:xfrm>
              <a:off x="3134866" y="1894315"/>
              <a:ext cx="669087" cy="381007"/>
            </a:xfrm>
            <a:prstGeom prst="rect">
              <a:avLst/>
            </a:prstGeom>
          </p:spPr>
        </p:pic>
        <p:pic>
          <p:nvPicPr>
            <p:cNvPr id="85" name="Grafik 84"/>
            <p:cNvPicPr>
              <a:picLocks noChangeAspect="1"/>
            </p:cNvPicPr>
            <p:nvPr/>
          </p:nvPicPr>
          <p:blipFill>
            <a:blip r:embed="rId34" cstate="print">
              <a:extLst>
                <a:ext uri="{28A0092B-C50C-407E-A947-70E740481C1C}">
                  <a14:useLocalDpi xmlns:a14="http://schemas.microsoft.com/office/drawing/2010/main" val="0"/>
                </a:ext>
              </a:extLst>
            </a:blip>
            <a:stretch>
              <a:fillRect/>
            </a:stretch>
          </p:blipFill>
          <p:spPr>
            <a:xfrm>
              <a:off x="5399405" y="2503455"/>
              <a:ext cx="456161" cy="448441"/>
            </a:xfrm>
            <a:prstGeom prst="rect">
              <a:avLst/>
            </a:prstGeom>
          </p:spPr>
        </p:pic>
        <p:pic>
          <p:nvPicPr>
            <p:cNvPr id="87" name="Grafik 86"/>
            <p:cNvPicPr>
              <a:picLocks noChangeAspect="1"/>
            </p:cNvPicPr>
            <p:nvPr/>
          </p:nvPicPr>
          <p:blipFill>
            <a:blip r:embed="rId35" cstate="print">
              <a:extLst>
                <a:ext uri="{28A0092B-C50C-407E-A947-70E740481C1C}">
                  <a14:useLocalDpi xmlns:a14="http://schemas.microsoft.com/office/drawing/2010/main" val="0"/>
                </a:ext>
              </a:extLst>
            </a:blip>
            <a:stretch>
              <a:fillRect/>
            </a:stretch>
          </p:blipFill>
          <p:spPr>
            <a:xfrm>
              <a:off x="2929603" y="4335180"/>
              <a:ext cx="564991" cy="423743"/>
            </a:xfrm>
            <a:prstGeom prst="rect">
              <a:avLst/>
            </a:prstGeom>
          </p:spPr>
        </p:pic>
        <p:pic>
          <p:nvPicPr>
            <p:cNvPr id="89" name="Grafik 88"/>
            <p:cNvPicPr>
              <a:picLocks noChangeAspect="1"/>
            </p:cNvPicPr>
            <p:nvPr/>
          </p:nvPicPr>
          <p:blipFill>
            <a:blip r:embed="rId36" cstate="print">
              <a:extLst>
                <a:ext uri="{28A0092B-C50C-407E-A947-70E740481C1C}">
                  <a14:useLocalDpi xmlns:a14="http://schemas.microsoft.com/office/drawing/2010/main" val="0"/>
                </a:ext>
              </a:extLst>
            </a:blip>
            <a:stretch>
              <a:fillRect/>
            </a:stretch>
          </p:blipFill>
          <p:spPr>
            <a:xfrm>
              <a:off x="10390389" y="4980215"/>
              <a:ext cx="410234" cy="410234"/>
            </a:xfrm>
            <a:prstGeom prst="rect">
              <a:avLst/>
            </a:prstGeom>
          </p:spPr>
        </p:pic>
        <p:pic>
          <p:nvPicPr>
            <p:cNvPr id="91" name="Grafik 90"/>
            <p:cNvPicPr>
              <a:picLocks noChangeAspect="1"/>
            </p:cNvPicPr>
            <p:nvPr/>
          </p:nvPicPr>
          <p:blipFill>
            <a:blip r:embed="rId37" cstate="print">
              <a:extLst>
                <a:ext uri="{28A0092B-C50C-407E-A947-70E740481C1C}">
                  <a14:useLocalDpi xmlns:a14="http://schemas.microsoft.com/office/drawing/2010/main" val="0"/>
                </a:ext>
              </a:extLst>
            </a:blip>
            <a:stretch>
              <a:fillRect/>
            </a:stretch>
          </p:blipFill>
          <p:spPr>
            <a:xfrm>
              <a:off x="3875978" y="4335180"/>
              <a:ext cx="436400" cy="436400"/>
            </a:xfrm>
            <a:prstGeom prst="rect">
              <a:avLst/>
            </a:prstGeom>
          </p:spPr>
        </p:pic>
        <p:pic>
          <p:nvPicPr>
            <p:cNvPr id="93" name="Grafik 92"/>
            <p:cNvPicPr>
              <a:picLocks noChangeAspect="1"/>
            </p:cNvPicPr>
            <p:nvPr/>
          </p:nvPicPr>
          <p:blipFill>
            <a:blip r:embed="rId38" cstate="print">
              <a:extLst>
                <a:ext uri="{28A0092B-C50C-407E-A947-70E740481C1C}">
                  <a14:useLocalDpi xmlns:a14="http://schemas.microsoft.com/office/drawing/2010/main" val="0"/>
                </a:ext>
              </a:extLst>
            </a:blip>
            <a:stretch>
              <a:fillRect/>
            </a:stretch>
          </p:blipFill>
          <p:spPr>
            <a:xfrm>
              <a:off x="10979673" y="4984064"/>
              <a:ext cx="387528" cy="387528"/>
            </a:xfrm>
            <a:prstGeom prst="rect">
              <a:avLst/>
            </a:prstGeom>
          </p:spPr>
        </p:pic>
        <p:pic>
          <p:nvPicPr>
            <p:cNvPr id="95" name="Grafik 94"/>
            <p:cNvPicPr>
              <a:picLocks noChangeAspect="1"/>
            </p:cNvPicPr>
            <p:nvPr/>
          </p:nvPicPr>
          <p:blipFill>
            <a:blip r:embed="rId39" cstate="print">
              <a:extLst>
                <a:ext uri="{28A0092B-C50C-407E-A947-70E740481C1C}">
                  <a14:useLocalDpi xmlns:a14="http://schemas.microsoft.com/office/drawing/2010/main" val="0"/>
                </a:ext>
              </a:extLst>
            </a:blip>
            <a:stretch>
              <a:fillRect/>
            </a:stretch>
          </p:blipFill>
          <p:spPr>
            <a:xfrm>
              <a:off x="11472371" y="4971160"/>
              <a:ext cx="458756" cy="458756"/>
            </a:xfrm>
            <a:prstGeom prst="rect">
              <a:avLst/>
            </a:prstGeom>
          </p:spPr>
        </p:pic>
        <p:pic>
          <p:nvPicPr>
            <p:cNvPr id="97" name="Grafik 96"/>
            <p:cNvPicPr>
              <a:picLocks noChangeAspect="1"/>
            </p:cNvPicPr>
            <p:nvPr/>
          </p:nvPicPr>
          <p:blipFill>
            <a:blip r:embed="rId40" cstate="print">
              <a:extLst>
                <a:ext uri="{28A0092B-C50C-407E-A947-70E740481C1C}">
                  <a14:useLocalDpi xmlns:a14="http://schemas.microsoft.com/office/drawing/2010/main" val="0"/>
                </a:ext>
              </a:extLst>
            </a:blip>
            <a:stretch>
              <a:fillRect/>
            </a:stretch>
          </p:blipFill>
          <p:spPr>
            <a:xfrm>
              <a:off x="6064845" y="2465976"/>
              <a:ext cx="510118" cy="461585"/>
            </a:xfrm>
            <a:prstGeom prst="rect">
              <a:avLst/>
            </a:prstGeom>
          </p:spPr>
        </p:pic>
        <p:pic>
          <p:nvPicPr>
            <p:cNvPr id="101" name="Grafik 100"/>
            <p:cNvPicPr>
              <a:picLocks noChangeAspect="1"/>
            </p:cNvPicPr>
            <p:nvPr/>
          </p:nvPicPr>
          <p:blipFill>
            <a:blip r:embed="rId41" cstate="print">
              <a:extLst>
                <a:ext uri="{28A0092B-C50C-407E-A947-70E740481C1C}">
                  <a14:useLocalDpi xmlns:a14="http://schemas.microsoft.com/office/drawing/2010/main" val="0"/>
                </a:ext>
              </a:extLst>
            </a:blip>
            <a:stretch>
              <a:fillRect/>
            </a:stretch>
          </p:blipFill>
          <p:spPr>
            <a:xfrm>
              <a:off x="2115857" y="3072240"/>
              <a:ext cx="464260" cy="464260"/>
            </a:xfrm>
            <a:prstGeom prst="rect">
              <a:avLst/>
            </a:prstGeom>
          </p:spPr>
        </p:pic>
        <p:pic>
          <p:nvPicPr>
            <p:cNvPr id="103" name="Grafik 102"/>
            <p:cNvPicPr>
              <a:picLocks noChangeAspect="1"/>
            </p:cNvPicPr>
            <p:nvPr/>
          </p:nvPicPr>
          <p:blipFill>
            <a:blip r:embed="rId42" cstate="print">
              <a:extLst>
                <a:ext uri="{28A0092B-C50C-407E-A947-70E740481C1C}">
                  <a14:useLocalDpi xmlns:a14="http://schemas.microsoft.com/office/drawing/2010/main" val="0"/>
                </a:ext>
              </a:extLst>
            </a:blip>
            <a:stretch>
              <a:fillRect/>
            </a:stretch>
          </p:blipFill>
          <p:spPr>
            <a:xfrm>
              <a:off x="2807476" y="3165358"/>
              <a:ext cx="969244" cy="266276"/>
            </a:xfrm>
            <a:prstGeom prst="rect">
              <a:avLst/>
            </a:prstGeom>
          </p:spPr>
        </p:pic>
      </p:grpSp>
      <p:sp>
        <p:nvSpPr>
          <p:cNvPr id="56"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3595640704"/>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2636912"/>
            <a:ext cx="12192000" cy="936104"/>
          </a:xfrm>
        </p:spPr>
        <p:txBody>
          <a:bodyPr/>
          <a:lstStyle/>
          <a:p>
            <a:pPr algn="ctr"/>
            <a:r>
              <a:rPr lang="en-US" sz="7200" dirty="0"/>
              <a:t>Research Process</a:t>
            </a:r>
          </a:p>
        </p:txBody>
      </p:sp>
      <p:sp>
        <p:nvSpPr>
          <p:cNvPr id="4" name="Datumsplatzhalter 3"/>
          <p:cNvSpPr>
            <a:spLocks noGrp="1"/>
          </p:cNvSpPr>
          <p:nvPr>
            <p:ph type="dt" sz="half" idx="10"/>
          </p:nvPr>
        </p:nvSpPr>
        <p:spPr/>
        <p:txBody>
          <a:bodyPr/>
          <a:lstStyle/>
          <a:p>
            <a:pPr>
              <a:defRPr/>
            </a:pPr>
            <a:r>
              <a:rPr lang="de-DE" dirty="0">
                <a:solidFill>
                  <a:srgbClr val="0065BD"/>
                </a:solidFill>
              </a:rPr>
              <a:t>© </a:t>
            </a:r>
            <a:r>
              <a:rPr lang="de-DE" dirty="0" err="1">
                <a:solidFill>
                  <a:srgbClr val="0065BD"/>
                </a:solidFill>
              </a:rPr>
              <a:t>sebis</a:t>
            </a:r>
            <a:endParaRPr lang="de-DE" dirty="0">
              <a:solidFill>
                <a:srgbClr val="0065BD"/>
              </a:solidFill>
            </a:endParaRPr>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solidFill>
                  <a:srgbClr val="0065BD"/>
                </a:solidFill>
              </a:rPr>
              <a:pPr>
                <a:defRPr/>
              </a:pPr>
              <a:t>14</a:t>
            </a:fld>
            <a:endParaRPr lang="de-DE" dirty="0">
              <a:solidFill>
                <a:srgbClr val="0065BD"/>
              </a:solidFill>
            </a:endParaRPr>
          </a:p>
        </p:txBody>
      </p:sp>
      <p:sp>
        <p:nvSpPr>
          <p:cNvPr id="7" name="Fußzeilenplatzhalter 4"/>
          <p:cNvSpPr>
            <a:spLocks noGrp="1"/>
          </p:cNvSpPr>
          <p:nvPr>
            <p:ph type="ftr" sz="quarter" idx="11"/>
          </p:nvPr>
        </p:nvSpPr>
        <p:spPr>
          <a:xfrm>
            <a:off x="332903" y="6569076"/>
            <a:ext cx="5761567" cy="288925"/>
          </a:xfrm>
        </p:spPr>
        <p:txBody>
          <a:bodyPr/>
          <a:lstStyle/>
          <a:p>
            <a:pPr>
              <a:defRPr/>
            </a:pPr>
            <a:r>
              <a:rPr lang="en-US" dirty="0">
                <a:solidFill>
                  <a:srgbClr val="0065BD"/>
                </a:solidFill>
              </a:rPr>
              <a:t>Final Presentation Peter Mortimer</a:t>
            </a:r>
            <a:endParaRPr lang="de-DE" dirty="0">
              <a:solidFill>
                <a:srgbClr val="0065BD"/>
              </a:solidFill>
            </a:endParaRPr>
          </a:p>
        </p:txBody>
      </p:sp>
    </p:spTree>
    <p:extLst>
      <p:ext uri="{BB962C8B-B14F-4D97-AF65-F5344CB8AC3E}">
        <p14:creationId xmlns:p14="http://schemas.microsoft.com/office/powerpoint/2010/main" val="203598476"/>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Survey Goals</a:t>
            </a:r>
          </a:p>
        </p:txBody>
      </p:sp>
      <p:sp>
        <p:nvSpPr>
          <p:cNvPr id="3" name="Inhaltsplatzhalter 2"/>
          <p:cNvSpPr>
            <a:spLocks noGrp="1"/>
          </p:cNvSpPr>
          <p:nvPr>
            <p:ph idx="1"/>
          </p:nvPr>
        </p:nvSpPr>
        <p:spPr>
          <a:xfrm>
            <a:off x="334434" y="981077"/>
            <a:ext cx="11523133" cy="1151780"/>
          </a:xfrm>
        </p:spPr>
        <p:txBody>
          <a:bodyPr>
            <a:normAutofit/>
          </a:bodyPr>
          <a:lstStyle/>
          <a:p>
            <a:pPr marL="285750" indent="-285750">
              <a:buFont typeface="Arial" panose="020B0604020202020204" pitchFamily="34" charset="0"/>
              <a:buChar char="•"/>
            </a:pPr>
            <a:r>
              <a:rPr lang="en-US" dirty="0"/>
              <a:t>Contact as many different practitioners as possible</a:t>
            </a:r>
          </a:p>
          <a:p>
            <a:pPr marL="285750" indent="-285750">
              <a:buFont typeface="Arial" panose="020B0604020202020204" pitchFamily="34" charset="0"/>
              <a:buChar char="•"/>
            </a:pPr>
            <a:r>
              <a:rPr lang="en-US" dirty="0"/>
              <a:t>Qualitative results: ask open questions</a:t>
            </a:r>
          </a:p>
          <a:p>
            <a:pPr marL="285750" indent="-285750">
              <a:buFont typeface="Arial" panose="020B0604020202020204" pitchFamily="34" charset="0"/>
              <a:buChar char="•"/>
            </a:pPr>
            <a:r>
              <a:rPr lang="en-US" dirty="0"/>
              <a:t>Pre-study for a more thorough investigation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15</a:t>
            </a:fld>
            <a:endParaRPr lang="de-DE" dirty="0"/>
          </a:p>
        </p:txBody>
      </p:sp>
      <p:sp>
        <p:nvSpPr>
          <p:cNvPr id="7" name="Pfeil: nach rechts 6"/>
          <p:cNvSpPr/>
          <p:nvPr/>
        </p:nvSpPr>
        <p:spPr bwMode="auto">
          <a:xfrm>
            <a:off x="364831" y="2260780"/>
            <a:ext cx="792088" cy="576064"/>
          </a:xfrm>
          <a:prstGeom prst="rightArrow">
            <a:avLst/>
          </a:prstGeom>
          <a:solidFill>
            <a:schemeClr val="accent4"/>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8" name="Textfeld 7"/>
          <p:cNvSpPr txBox="1"/>
          <p:nvPr/>
        </p:nvSpPr>
        <p:spPr>
          <a:xfrm>
            <a:off x="1177631" y="2348757"/>
            <a:ext cx="4320480" cy="40011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2000" dirty="0">
                <a:latin typeface="Arial" pitchFamily="34" charset="0"/>
              </a:rPr>
              <a:t>Explorative Survey</a:t>
            </a:r>
            <a:r>
              <a:rPr lang="en-US" sz="2000" baseline="30000" dirty="0">
                <a:latin typeface="Arial" pitchFamily="34" charset="0"/>
              </a:rPr>
              <a:t>2</a:t>
            </a:r>
          </a:p>
        </p:txBody>
      </p:sp>
      <p:sp>
        <p:nvSpPr>
          <p:cNvPr id="9" name="Textfeld 8"/>
          <p:cNvSpPr txBox="1"/>
          <p:nvPr/>
        </p:nvSpPr>
        <p:spPr>
          <a:xfrm>
            <a:off x="7676566" y="5578708"/>
            <a:ext cx="4248473"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latin typeface="Arial" pitchFamily="34" charset="0"/>
              </a:rPr>
              <a:t>[</a:t>
            </a:r>
            <a:r>
              <a:rPr lang="en-US" sz="1200" dirty="0">
                <a:latin typeface="Arial" pitchFamily="34" charset="0"/>
                <a:hlinkClick r:id="rId2"/>
              </a:rPr>
              <a:t>2</a:t>
            </a:r>
            <a:r>
              <a:rPr lang="en-US" sz="1200" dirty="0">
                <a:latin typeface="Arial" pitchFamily="34" charset="0"/>
              </a:rPr>
              <a:t>] </a:t>
            </a:r>
            <a:r>
              <a:rPr lang="en-CA" sz="1200" dirty="0" err="1"/>
              <a:t>Wohlin</a:t>
            </a:r>
            <a:r>
              <a:rPr lang="en-CA" sz="1200" dirty="0"/>
              <a:t>, C., </a:t>
            </a:r>
            <a:r>
              <a:rPr lang="en-CA" sz="1200" dirty="0" err="1"/>
              <a:t>Runeson</a:t>
            </a:r>
            <a:r>
              <a:rPr lang="en-CA" sz="1200" dirty="0"/>
              <a:t>, P., </a:t>
            </a:r>
            <a:r>
              <a:rPr lang="en-CA" sz="1200" dirty="0" err="1"/>
              <a:t>Höst</a:t>
            </a:r>
            <a:r>
              <a:rPr lang="en-CA" sz="1200" dirty="0"/>
              <a:t>, M., </a:t>
            </a:r>
            <a:r>
              <a:rPr lang="en-CA" sz="1200" dirty="0" err="1"/>
              <a:t>Ohlsson</a:t>
            </a:r>
            <a:r>
              <a:rPr lang="en-CA" sz="1200" dirty="0"/>
              <a:t>, M.C., </a:t>
            </a:r>
            <a:r>
              <a:rPr lang="en-CA" sz="1200" dirty="0" err="1"/>
              <a:t>Regnell</a:t>
            </a:r>
            <a:r>
              <a:rPr lang="en-CA" sz="1200" dirty="0"/>
              <a:t>, B., </a:t>
            </a:r>
            <a:r>
              <a:rPr lang="en-CA" sz="1200" dirty="0" err="1"/>
              <a:t>Wesslén</a:t>
            </a:r>
            <a:r>
              <a:rPr lang="en-CA" sz="1200" dirty="0"/>
              <a:t>, A.</a:t>
            </a:r>
            <a:r>
              <a:rPr lang="en-US" sz="1200" dirty="0">
                <a:latin typeface="Arial" pitchFamily="34" charset="0"/>
              </a:rPr>
              <a:t>: Experimentation in Software Engineering.</a:t>
            </a:r>
          </a:p>
          <a:p>
            <a:r>
              <a:rPr lang="en-US" sz="1200" dirty="0">
                <a:latin typeface="Arial" pitchFamily="34" charset="0"/>
              </a:rPr>
              <a:t>[</a:t>
            </a:r>
            <a:r>
              <a:rPr lang="en-US" sz="1200" dirty="0">
                <a:latin typeface="Arial" pitchFamily="34" charset="0"/>
                <a:hlinkClick r:id="rId3"/>
              </a:rPr>
              <a:t>3</a:t>
            </a:r>
            <a:r>
              <a:rPr lang="en-US" sz="1200" dirty="0">
                <a:latin typeface="Arial" pitchFamily="34" charset="0"/>
              </a:rPr>
              <a:t>] Here is the link to the survey.</a:t>
            </a:r>
          </a:p>
        </p:txBody>
      </p:sp>
      <p:sp>
        <p:nvSpPr>
          <p:cNvPr id="12" name="Titel 1"/>
          <p:cNvSpPr txBox="1">
            <a:spLocks/>
          </p:cNvSpPr>
          <p:nvPr/>
        </p:nvSpPr>
        <p:spPr bwMode="auto">
          <a:xfrm>
            <a:off x="361744" y="2723053"/>
            <a:ext cx="10586099"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rtl="0" eaLnBrk="1" fontAlgn="base" hangingPunct="1">
              <a:spcBef>
                <a:spcPct val="0"/>
              </a:spcBef>
              <a:spcAft>
                <a:spcPct val="0"/>
              </a:spcAft>
              <a:defRPr lang="de-DE" sz="2400" b="0" i="0" baseline="0" smtClean="0">
                <a:solidFill>
                  <a:srgbClr val="0065BD"/>
                </a:solidFill>
                <a:latin typeface="+mj-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a:lstStyle>
          <a:p>
            <a:r>
              <a:rPr lang="en-US" kern="0" dirty="0"/>
              <a:t>Survey Structure</a:t>
            </a:r>
          </a:p>
        </p:txBody>
      </p:sp>
      <p:sp>
        <p:nvSpPr>
          <p:cNvPr id="13" name="Inhaltsplatzhalter 2"/>
          <p:cNvSpPr txBox="1">
            <a:spLocks/>
          </p:cNvSpPr>
          <p:nvPr/>
        </p:nvSpPr>
        <p:spPr bwMode="auto">
          <a:xfrm>
            <a:off x="371592" y="3553476"/>
            <a:ext cx="11523133" cy="19649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Arial" panose="020B0604020202020204" pitchFamily="34" charset="0"/>
              <a:buChar char="•"/>
            </a:pPr>
            <a:r>
              <a:rPr lang="en-US" kern="0" dirty="0"/>
              <a:t>3 Questions on UI Design Process</a:t>
            </a:r>
          </a:p>
          <a:p>
            <a:pPr marL="285750" indent="-285750">
              <a:buFont typeface="Arial" panose="020B0604020202020204" pitchFamily="34" charset="0"/>
              <a:buChar char="•"/>
            </a:pPr>
            <a:r>
              <a:rPr lang="en-US" kern="0" dirty="0"/>
              <a:t>3 Questions on UI Design Tools</a:t>
            </a:r>
          </a:p>
          <a:p>
            <a:pPr marL="285750" indent="-285750">
              <a:buFont typeface="Arial" panose="020B0604020202020204" pitchFamily="34" charset="0"/>
              <a:buChar char="•"/>
            </a:pPr>
            <a:r>
              <a:rPr lang="en-US" kern="0" dirty="0"/>
              <a:t>5 Questions on Communication with Developer </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p:txBody>
      </p:sp>
      <p:sp>
        <p:nvSpPr>
          <p:cNvPr id="14" name="Pfeil: nach rechts 13"/>
          <p:cNvSpPr/>
          <p:nvPr/>
        </p:nvSpPr>
        <p:spPr bwMode="auto">
          <a:xfrm>
            <a:off x="5698426" y="3715564"/>
            <a:ext cx="1978140" cy="576064"/>
          </a:xfrm>
          <a:prstGeom prst="rightArrow">
            <a:avLst/>
          </a:prstGeom>
          <a:solidFill>
            <a:schemeClr val="accent4"/>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16" name="Grafik 1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4270" y="3287047"/>
            <a:ext cx="2286005" cy="347473"/>
          </a:xfrm>
          <a:prstGeom prst="rect">
            <a:avLst/>
          </a:prstGeom>
        </p:spPr>
      </p:pic>
      <p:pic>
        <p:nvPicPr>
          <p:cNvPr id="24" name="Grafik 2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923825" y="1175550"/>
            <a:ext cx="1723641" cy="3486841"/>
          </a:xfrm>
          <a:prstGeom prst="rect">
            <a:avLst/>
          </a:prstGeom>
        </p:spPr>
      </p:pic>
      <p:grpSp>
        <p:nvGrpSpPr>
          <p:cNvPr id="15" name="Gruppieren 14"/>
          <p:cNvGrpSpPr/>
          <p:nvPr/>
        </p:nvGrpSpPr>
        <p:grpSpPr>
          <a:xfrm>
            <a:off x="8432980" y="1724076"/>
            <a:ext cx="1527427" cy="3392568"/>
            <a:chOff x="8432980" y="1724076"/>
            <a:chExt cx="1527427" cy="3392568"/>
          </a:xfrm>
        </p:grpSpPr>
        <p:pic>
          <p:nvPicPr>
            <p:cNvPr id="22" name="Grafik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32980" y="3757783"/>
              <a:ext cx="1527426" cy="1358861"/>
            </a:xfrm>
            <a:prstGeom prst="rect">
              <a:avLst/>
            </a:prstGeom>
          </p:spPr>
        </p:pic>
        <p:pic>
          <p:nvPicPr>
            <p:cNvPr id="11" name="Grafik 1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432981" y="1724076"/>
              <a:ext cx="1527426" cy="2014469"/>
            </a:xfrm>
            <a:prstGeom prst="rect">
              <a:avLst/>
            </a:prstGeom>
          </p:spPr>
        </p:pic>
      </p:grpSp>
      <p:sp>
        <p:nvSpPr>
          <p:cNvPr id="18"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2148244797"/>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Selection</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US" dirty="0"/>
              <a:t>Different work environments for UI Designers:</a:t>
            </a:r>
          </a:p>
          <a:p>
            <a:pPr marL="642937" lvl="1" indent="-285750">
              <a:buFont typeface="Arial" panose="020B0604020202020204" pitchFamily="34" charset="0"/>
              <a:buChar char="•"/>
            </a:pPr>
            <a:r>
              <a:rPr lang="en-US" dirty="0"/>
              <a:t>UI Designer is employed at a design agency</a:t>
            </a:r>
          </a:p>
          <a:p>
            <a:pPr marL="642937" lvl="1" indent="-285750">
              <a:buFont typeface="Arial" panose="020B0604020202020204" pitchFamily="34" charset="0"/>
              <a:buChar char="•"/>
            </a:pPr>
            <a:r>
              <a:rPr lang="en-US" dirty="0"/>
              <a:t>Freelance UI Designers work on a project-to-project basis</a:t>
            </a:r>
            <a:r>
              <a:rPr lang="en-US" baseline="30000" dirty="0"/>
              <a:t>4</a:t>
            </a:r>
          </a:p>
          <a:p>
            <a:pPr marL="642937" lvl="1" indent="-285750">
              <a:buFont typeface="Arial" panose="020B0604020202020204" pitchFamily="34" charset="0"/>
              <a:buChar char="•"/>
            </a:pPr>
            <a:r>
              <a:rPr lang="en-US" dirty="0"/>
              <a:t>Large companies have their own Design Team</a:t>
            </a:r>
          </a:p>
          <a:p>
            <a:pPr marL="642937"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UI Design process and Developer communication depend on work environment</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Created two contact lists: one with </a:t>
            </a:r>
            <a:r>
              <a:rPr lang="en-US" i="1" dirty="0"/>
              <a:t>companies</a:t>
            </a:r>
            <a:r>
              <a:rPr lang="en-US" dirty="0"/>
              <a:t>, one with </a:t>
            </a:r>
            <a:r>
              <a:rPr lang="en-US" i="1" dirty="0"/>
              <a:t>freelancers</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r>
              <a:rPr lang="en-US" dirty="0"/>
              <a:t>Restricted the UI Design domain to </a:t>
            </a:r>
            <a:r>
              <a:rPr lang="en-US" b="1" dirty="0"/>
              <a:t>customer-facing web and mobile UIs</a:t>
            </a:r>
          </a:p>
          <a:p>
            <a:pPr marL="285750" indent="-285750">
              <a:buFont typeface="Arial" panose="020B0604020202020204" pitchFamily="34" charset="0"/>
              <a:buChar char="•"/>
            </a:pPr>
            <a:endParaRPr lang="en-US" b="1" dirty="0"/>
          </a:p>
          <a:p>
            <a:pPr marL="285750" indent="-285750">
              <a:buFont typeface="Arial" panose="020B0604020202020204" pitchFamily="34" charset="0"/>
              <a:buChar char="•"/>
            </a:pPr>
            <a:r>
              <a:rPr lang="en-US" dirty="0"/>
              <a:t>Companies and freelancers both receive the same survey</a:t>
            </a:r>
          </a:p>
          <a:p>
            <a:pPr marL="285750" indent="-285750">
              <a:buFont typeface="Arial" panose="020B0604020202020204" pitchFamily="34" charset="0"/>
              <a:buChar char="•"/>
            </a:pPr>
            <a:endParaRPr lang="en-US" i="1" dirty="0"/>
          </a:p>
          <a:p>
            <a:pPr marL="285750" indent="-285750">
              <a:buFont typeface="Arial" panose="020B0604020202020204" pitchFamily="34" charset="0"/>
              <a:buChar char="•"/>
            </a:pPr>
            <a:endParaRPr lang="en-US" i="1"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16</a:t>
            </a:fld>
            <a:endParaRPr lang="de-DE" dirty="0"/>
          </a:p>
        </p:txBody>
      </p:sp>
      <p:sp>
        <p:nvSpPr>
          <p:cNvPr id="7" name="Textfeld 6"/>
          <p:cNvSpPr txBox="1"/>
          <p:nvPr/>
        </p:nvSpPr>
        <p:spPr>
          <a:xfrm>
            <a:off x="7608168" y="6243251"/>
            <a:ext cx="4680520" cy="276999"/>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latin typeface="Arial" pitchFamily="34" charset="0"/>
              </a:rPr>
              <a:t>[</a:t>
            </a:r>
            <a:r>
              <a:rPr lang="en-US" sz="1200" dirty="0">
                <a:latin typeface="Arial" pitchFamily="34" charset="0"/>
                <a:hlinkClick r:id="rId2"/>
              </a:rPr>
              <a:t>4</a:t>
            </a:r>
            <a:r>
              <a:rPr lang="en-US" sz="1200" dirty="0">
                <a:latin typeface="Arial" pitchFamily="34" charset="0"/>
              </a:rPr>
              <a:t>] </a:t>
            </a:r>
            <a:r>
              <a:rPr lang="en-US" sz="1200" dirty="0" err="1">
                <a:latin typeface="Arial" pitchFamily="34" charset="0"/>
              </a:rPr>
              <a:t>Gandini</a:t>
            </a:r>
            <a:r>
              <a:rPr lang="en-US" sz="1200" dirty="0">
                <a:latin typeface="Arial" pitchFamily="34" charset="0"/>
              </a:rPr>
              <a:t>, A.: Freelance Creatives: Good Jobs, or Bad Jobs?</a:t>
            </a:r>
          </a:p>
        </p:txBody>
      </p:sp>
      <p:sp>
        <p:nvSpPr>
          <p:cNvPr id="8"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1681533295"/>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Survey – Company Selection</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US" dirty="0"/>
              <a:t>Mostly design agencies and companies in the Munich area</a:t>
            </a:r>
          </a:p>
          <a:p>
            <a:pPr marL="0" indent="0"/>
            <a:endParaRPr lang="en-US" dirty="0"/>
          </a:p>
          <a:p>
            <a:pPr marL="285750" indent="-285750">
              <a:buFont typeface="Arial" panose="020B0604020202020204" pitchFamily="34" charset="0"/>
              <a:buChar char="•"/>
            </a:pPr>
            <a:r>
              <a:rPr lang="en-US" dirty="0"/>
              <a:t>Company sizes range from around 20-1000 employees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Evaluation based on company website and portfolio of previous work</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Contacts gathered through web search and local interest groups (</a:t>
            </a:r>
            <a:r>
              <a:rPr lang="en-US" dirty="0" err="1"/>
              <a:t>IxDA</a:t>
            </a:r>
            <a:r>
              <a:rPr lang="en-US" dirty="0"/>
              <a:t> Munich)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Contacted a total of 60 companies</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17</a:t>
            </a:fld>
            <a:endParaRPr lang="de-DE" dirty="0"/>
          </a:p>
        </p:txBody>
      </p:sp>
      <p:sp>
        <p:nvSpPr>
          <p:cNvPr id="7"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1672146803"/>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Survey – Freelancer Selection</a:t>
            </a:r>
          </a:p>
        </p:txBody>
      </p:sp>
      <p:sp>
        <p:nvSpPr>
          <p:cNvPr id="3" name="Inhaltsplatzhalter 2"/>
          <p:cNvSpPr>
            <a:spLocks noGrp="1"/>
          </p:cNvSpPr>
          <p:nvPr>
            <p:ph idx="1"/>
          </p:nvPr>
        </p:nvSpPr>
        <p:spPr>
          <a:xfrm>
            <a:off x="334434" y="981077"/>
            <a:ext cx="11523133" cy="4608164"/>
          </a:xfrm>
        </p:spPr>
        <p:txBody>
          <a:bodyPr/>
          <a:lstStyle/>
          <a:p>
            <a:pPr marL="285750" indent="-285750">
              <a:buFont typeface="Arial" panose="020B0604020202020204" pitchFamily="34" charset="0"/>
              <a:buChar char="•"/>
            </a:pPr>
            <a:r>
              <a:rPr lang="en-US" dirty="0"/>
              <a:t>Freelancers are distributed all across Germany</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Mostly individuals, sometimes teams (no more than 3 in one team)</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Established freelancing platforms like </a:t>
            </a:r>
            <a:r>
              <a:rPr lang="en-US" i="1" dirty="0"/>
              <a:t>Upwork</a:t>
            </a:r>
            <a:r>
              <a:rPr lang="en-US" baseline="30000" dirty="0"/>
              <a:t>5</a:t>
            </a:r>
            <a:r>
              <a:rPr lang="en-US" dirty="0"/>
              <a:t> restrict access to contact information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Newer freelancing platforms like </a:t>
            </a:r>
            <a:r>
              <a:rPr lang="en-US" i="1" dirty="0"/>
              <a:t>Better Talk To</a:t>
            </a:r>
            <a:r>
              <a:rPr lang="en-US" baseline="30000" dirty="0"/>
              <a:t>6</a:t>
            </a:r>
            <a:r>
              <a:rPr lang="en-US" dirty="0"/>
              <a:t> allow for open freelancer search using keywords</a:t>
            </a:r>
          </a:p>
          <a:p>
            <a:pPr marL="642937" lvl="1" indent="-285750">
              <a:buFont typeface="Arial" panose="020B0604020202020204" pitchFamily="34" charset="0"/>
              <a:buChar char="•"/>
            </a:pPr>
            <a:r>
              <a:rPr lang="en-US" dirty="0"/>
              <a:t>Keywords: </a:t>
            </a:r>
            <a:r>
              <a:rPr lang="en-US" i="1" dirty="0"/>
              <a:t>UX</a:t>
            </a:r>
            <a:r>
              <a:rPr lang="en-US" dirty="0"/>
              <a:t>, </a:t>
            </a:r>
            <a:r>
              <a:rPr lang="en-US" i="1" dirty="0"/>
              <a:t>UI</a:t>
            </a:r>
            <a:r>
              <a:rPr lang="en-US" dirty="0"/>
              <a:t>, </a:t>
            </a:r>
            <a:r>
              <a:rPr lang="en-US" i="1" dirty="0"/>
              <a:t>Web Design</a:t>
            </a:r>
            <a:r>
              <a:rPr lang="en-US" dirty="0"/>
              <a:t>, </a:t>
            </a:r>
            <a:r>
              <a:rPr lang="en-US" i="1" dirty="0"/>
              <a:t>Interaction Design</a:t>
            </a:r>
          </a:p>
          <a:p>
            <a:pPr marL="642937" lvl="1"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Regular web search also led to many contact, since most freelancers have their personal web site</a:t>
            </a:r>
          </a:p>
          <a:p>
            <a:pPr marL="642937" lvl="1" indent="-285750">
              <a:buFont typeface="Arial" panose="020B0604020202020204" pitchFamily="34" charset="0"/>
              <a:buChar char="•"/>
            </a:pPr>
            <a:endParaRPr lang="en-US" dirty="0"/>
          </a:p>
          <a:p>
            <a:pPr marL="285750" indent="-285750">
              <a:buFont typeface="Arial" panose="020B0604020202020204" pitchFamily="34" charset="0"/>
              <a:buChar char="•"/>
            </a:pPr>
            <a:r>
              <a:rPr lang="en-US" b="1" dirty="0"/>
              <a:t>Contacted a total of 100 freelancers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18</a:t>
            </a:fld>
            <a:endParaRPr lang="de-DE" dirty="0"/>
          </a:p>
        </p:txBody>
      </p:sp>
      <p:sp>
        <p:nvSpPr>
          <p:cNvPr id="7" name="Textfeld 6"/>
          <p:cNvSpPr txBox="1"/>
          <p:nvPr/>
        </p:nvSpPr>
        <p:spPr>
          <a:xfrm>
            <a:off x="7680176" y="5960015"/>
            <a:ext cx="4680520" cy="46166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latin typeface="Arial" pitchFamily="34" charset="0"/>
              </a:rPr>
              <a:t>[</a:t>
            </a:r>
            <a:r>
              <a:rPr lang="en-US" sz="1200" dirty="0">
                <a:latin typeface="Arial" pitchFamily="34" charset="0"/>
                <a:hlinkClick r:id="rId3"/>
              </a:rPr>
              <a:t>5</a:t>
            </a:r>
            <a:r>
              <a:rPr lang="en-US" sz="1200" dirty="0">
                <a:latin typeface="Arial" pitchFamily="34" charset="0"/>
              </a:rPr>
              <a:t>] Freelancing platform </a:t>
            </a:r>
            <a:r>
              <a:rPr lang="en-US" sz="1200" i="1" dirty="0">
                <a:latin typeface="Arial" pitchFamily="34" charset="0"/>
              </a:rPr>
              <a:t>upwork.com</a:t>
            </a:r>
          </a:p>
          <a:p>
            <a:r>
              <a:rPr lang="en-US" sz="1200" dirty="0">
                <a:latin typeface="Arial" pitchFamily="34" charset="0"/>
              </a:rPr>
              <a:t>[</a:t>
            </a:r>
            <a:r>
              <a:rPr lang="en-US" sz="1200" dirty="0">
                <a:latin typeface="Arial" pitchFamily="34" charset="0"/>
                <a:hlinkClick r:id="rId4"/>
              </a:rPr>
              <a:t>6</a:t>
            </a:r>
            <a:r>
              <a:rPr lang="en-US" sz="1200" dirty="0">
                <a:latin typeface="Arial" pitchFamily="34" charset="0"/>
              </a:rPr>
              <a:t>] German freelancing platform </a:t>
            </a:r>
            <a:r>
              <a:rPr lang="en-US" sz="1200" i="1" dirty="0">
                <a:latin typeface="Arial" pitchFamily="34" charset="0"/>
              </a:rPr>
              <a:t>bettertalk.to</a:t>
            </a:r>
          </a:p>
        </p:txBody>
      </p:sp>
      <p:sp>
        <p:nvSpPr>
          <p:cNvPr id="8"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1533247964"/>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Respondents</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19</a:t>
            </a:fld>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4626" y="1590820"/>
            <a:ext cx="2227515" cy="788501"/>
          </a:xfrm>
          <a:prstGeom prst="rect">
            <a:avLst/>
          </a:prstGeom>
        </p:spPr>
      </p:pic>
      <p:pic>
        <p:nvPicPr>
          <p:cNvPr id="10" name="Grafik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78825" y="1479140"/>
            <a:ext cx="2880320" cy="938161"/>
          </a:xfrm>
          <a:prstGeom prst="rect">
            <a:avLst/>
          </a:prstGeom>
        </p:spPr>
      </p:pic>
      <p:pic>
        <p:nvPicPr>
          <p:cNvPr id="12" name="Grafik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1675" y="1397357"/>
            <a:ext cx="4079776" cy="1019944"/>
          </a:xfrm>
          <a:prstGeom prst="rect">
            <a:avLst/>
          </a:prstGeom>
        </p:spPr>
      </p:pic>
      <p:pic>
        <p:nvPicPr>
          <p:cNvPr id="14" name="Grafi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74627" y="2956646"/>
            <a:ext cx="2227515" cy="742505"/>
          </a:xfrm>
          <a:prstGeom prst="rect">
            <a:avLst/>
          </a:prstGeom>
        </p:spPr>
      </p:pic>
      <p:pic>
        <p:nvPicPr>
          <p:cNvPr id="16" name="Grafik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592110" y="2783512"/>
            <a:ext cx="2867035" cy="1011894"/>
          </a:xfrm>
          <a:prstGeom prst="rect">
            <a:avLst/>
          </a:prstGeom>
        </p:spPr>
      </p:pic>
      <p:pic>
        <p:nvPicPr>
          <p:cNvPr id="18" name="Grafik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610164" y="2665618"/>
            <a:ext cx="1546040" cy="1247681"/>
          </a:xfrm>
          <a:prstGeom prst="rect">
            <a:avLst/>
          </a:prstGeom>
        </p:spPr>
      </p:pic>
      <p:pic>
        <p:nvPicPr>
          <p:cNvPr id="20" name="Grafik 1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69613" y="4858643"/>
            <a:ext cx="2126404" cy="470228"/>
          </a:xfrm>
          <a:prstGeom prst="rect">
            <a:avLst/>
          </a:prstGeom>
        </p:spPr>
      </p:pic>
      <p:pic>
        <p:nvPicPr>
          <p:cNvPr id="22" name="Grafik 21"/>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3213686" y="4608297"/>
            <a:ext cx="2343847" cy="1100001"/>
          </a:xfrm>
          <a:prstGeom prst="rect">
            <a:avLst/>
          </a:prstGeom>
        </p:spPr>
      </p:pic>
      <p:pic>
        <p:nvPicPr>
          <p:cNvPr id="24" name="Grafik 23"/>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6240394" y="5046880"/>
            <a:ext cx="2410161" cy="371527"/>
          </a:xfrm>
          <a:prstGeom prst="rect">
            <a:avLst/>
          </a:prstGeom>
        </p:spPr>
      </p:pic>
      <p:pic>
        <p:nvPicPr>
          <p:cNvPr id="26" name="Grafik 2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9584877" y="4661316"/>
            <a:ext cx="1142654" cy="1142654"/>
          </a:xfrm>
          <a:prstGeom prst="rect">
            <a:avLst/>
          </a:prstGeom>
        </p:spPr>
      </p:pic>
      <p:sp>
        <p:nvSpPr>
          <p:cNvPr id="3" name="Rahmen 2"/>
          <p:cNvSpPr/>
          <p:nvPr/>
        </p:nvSpPr>
        <p:spPr bwMode="auto">
          <a:xfrm>
            <a:off x="285494" y="4254917"/>
            <a:ext cx="11405915" cy="1642296"/>
          </a:xfrm>
          <a:prstGeom prst="frame">
            <a:avLst>
              <a:gd name="adj1" fmla="val 6824"/>
            </a:avLst>
          </a:prstGeom>
          <a:solidFill>
            <a:srgbClr val="FF8000"/>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9" name="Rahmen 18"/>
          <p:cNvSpPr/>
          <p:nvPr/>
        </p:nvSpPr>
        <p:spPr bwMode="auto">
          <a:xfrm>
            <a:off x="285494" y="1106794"/>
            <a:ext cx="11405914" cy="3082407"/>
          </a:xfrm>
          <a:prstGeom prst="frame">
            <a:avLst>
              <a:gd name="adj1" fmla="val 3612"/>
            </a:avLst>
          </a:prstGeom>
          <a:solidFill>
            <a:srgbClr val="0065BD"/>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21"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3020767548"/>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3200" dirty="0"/>
              <a:t>Outline</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5" name="Fußzeilenplatzhalter 4"/>
          <p:cNvSpPr>
            <a:spLocks noGrp="1"/>
          </p:cNvSpPr>
          <p:nvPr>
            <p:ph type="ftr" sz="quarter" idx="11"/>
          </p:nvPr>
        </p:nvSpPr>
        <p:spPr/>
        <p:txBody>
          <a:bodyPr/>
          <a:lstStyle/>
          <a:p>
            <a:pPr>
              <a:defRPr/>
            </a:pPr>
            <a:r>
              <a:rPr lang="en-US" dirty="0"/>
              <a:t>Final Presentation Peter Mortimer</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2</a:t>
            </a:fld>
            <a:endParaRPr lang="de-DE" dirty="0"/>
          </a:p>
        </p:txBody>
      </p:sp>
      <p:sp>
        <p:nvSpPr>
          <p:cNvPr id="7" name="Inhaltsplatzhalter 2"/>
          <p:cNvSpPr>
            <a:spLocks noGrp="1"/>
          </p:cNvSpPr>
          <p:nvPr>
            <p:ph idx="1"/>
          </p:nvPr>
        </p:nvSpPr>
        <p:spPr/>
        <p:txBody>
          <a:bodyPr>
            <a:normAutofit/>
          </a:bodyPr>
          <a:lstStyle/>
          <a:p>
            <a:pPr marL="342900" indent="-342900">
              <a:buFont typeface="Arial" panose="020B0604020202020204" pitchFamily="34" charset="0"/>
              <a:buChar char="•"/>
            </a:pPr>
            <a:endParaRPr lang="en-US" sz="2000" dirty="0"/>
          </a:p>
          <a:p>
            <a:pPr marL="342900" indent="-342900">
              <a:buFont typeface="Arial" panose="020B0604020202020204" pitchFamily="34" charset="0"/>
              <a:buChar char="•"/>
            </a:pPr>
            <a:r>
              <a:rPr lang="en-US" sz="2400" dirty="0"/>
              <a:t>Motivation</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State of the Art</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Research Process</a:t>
            </a:r>
          </a:p>
          <a:p>
            <a:pPr marL="342900" indent="-342900">
              <a:buFont typeface="Arial" panose="020B0604020202020204" pitchFamily="34" charset="0"/>
              <a:buChar char="•"/>
            </a:pPr>
            <a:endParaRPr lang="en-US" sz="2400" dirty="0"/>
          </a:p>
          <a:p>
            <a:pPr marL="342900" indent="-342900">
              <a:buFont typeface="Arial" panose="020B0604020202020204" pitchFamily="34" charset="0"/>
              <a:buChar char="•"/>
            </a:pPr>
            <a:r>
              <a:rPr lang="en-US" sz="2400" dirty="0"/>
              <a:t>Conclusions</a:t>
            </a:r>
          </a:p>
        </p:txBody>
      </p:sp>
    </p:spTree>
    <p:extLst>
      <p:ext uri="{BB962C8B-B14F-4D97-AF65-F5344CB8AC3E}">
        <p14:creationId xmlns:p14="http://schemas.microsoft.com/office/powerpoint/2010/main" val="202091419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Survey Distribution</a:t>
            </a:r>
          </a:p>
        </p:txBody>
      </p:sp>
      <mc:AlternateContent xmlns:mc="http://schemas.openxmlformats.org/markup-compatibility/2006">
        <mc:Choice xmlns:a14="http://schemas.microsoft.com/office/drawing/2010/main" Requires="a14">
          <p:sp>
            <p:nvSpPr>
              <p:cNvPr id="3" name="Inhaltsplatzhalter 2"/>
              <p:cNvSpPr>
                <a:spLocks noGrp="1"/>
              </p:cNvSpPr>
              <p:nvPr>
                <p:ph idx="1"/>
              </p:nvPr>
            </p:nvSpPr>
            <p:spPr>
              <a:xfrm>
                <a:off x="334434" y="981076"/>
                <a:ext cx="8137829" cy="5400675"/>
              </a:xfrm>
            </p:spPr>
            <p:txBody>
              <a:bodyPr/>
              <a:lstStyle/>
              <a:p>
                <a:pPr marL="285750" indent="-285750">
                  <a:buFont typeface="Arial" panose="020B0604020202020204" pitchFamily="34" charset="0"/>
                  <a:buChar char="•"/>
                </a:pPr>
                <a:r>
                  <a:rPr lang="en-US" dirty="0"/>
                  <a:t>Survey was first distributed via Email</a:t>
                </a:r>
              </a:p>
              <a:p>
                <a:pPr marL="642937" lvl="1" indent="-285750">
                  <a:buFont typeface="Arial" panose="020B0604020202020204" pitchFamily="34" charset="0"/>
                  <a:buChar char="•"/>
                </a:pPr>
                <a:r>
                  <a:rPr lang="en-US" dirty="0"/>
                  <a:t>low response rate</a:t>
                </a:r>
              </a:p>
              <a:p>
                <a:pPr marL="642937" lvl="1" indent="-285750">
                  <a:buFont typeface="Arial" panose="020B0604020202020204" pitchFamily="34" charset="0"/>
                  <a:buChar char="•"/>
                </a:pPr>
                <a:r>
                  <a:rPr lang="en-US" dirty="0"/>
                  <a:t>no guarantee that the survey ends up by the UI designer</a:t>
                </a:r>
              </a:p>
              <a:p>
                <a:pPr marL="357187" lvl="1" indent="0">
                  <a:buNone/>
                </a:pPr>
                <a:endParaRPr lang="en-US" dirty="0"/>
              </a:p>
              <a:p>
                <a:pPr marL="357187" lvl="1" indent="0">
                  <a:buNone/>
                </a:pPr>
                <a:endParaRPr lang="en-US" dirty="0"/>
              </a:p>
              <a:p>
                <a:pPr marL="285750" indent="-285750">
                  <a:buFont typeface="Arial" panose="020B0604020202020204" pitchFamily="34" charset="0"/>
                  <a:buChar char="•"/>
                </a:pPr>
                <a:r>
                  <a:rPr lang="en-US" dirty="0"/>
                  <a:t>Idea: Visit local companies and distribute business cards with survey link</a:t>
                </a:r>
              </a:p>
              <a:p>
                <a:pPr marL="642937" lvl="1" indent="-285750">
                  <a:buFont typeface="Arial" panose="020B0604020202020204" pitchFamily="34" charset="0"/>
                  <a:buChar char="•"/>
                </a:pPr>
                <a:r>
                  <a:rPr lang="en-US" dirty="0"/>
                  <a:t>Can give the card to the UI Designer directly</a:t>
                </a:r>
              </a:p>
              <a:p>
                <a:pPr marL="642937" lvl="1" indent="-285750">
                  <a:buFont typeface="Arial" panose="020B0604020202020204" pitchFamily="34" charset="0"/>
                  <a:buChar char="•"/>
                </a:pPr>
                <a:r>
                  <a:rPr lang="en-US" dirty="0"/>
                  <a:t>More likely to respond (</a:t>
                </a:r>
                <a14:m>
                  <m:oMath xmlns:m="http://schemas.openxmlformats.org/officeDocument/2006/math">
                    <m:r>
                      <a:rPr lang="en-US" i="1" smtClean="0">
                        <a:latin typeface="Cambria Math" panose="02040503050406030204" pitchFamily="18" charset="0"/>
                        <a:ea typeface="Cambria Math" panose="02040503050406030204" pitchFamily="18" charset="0"/>
                      </a:rPr>
                      <m:t>≈</m:t>
                    </m:r>
                  </m:oMath>
                </a14:m>
                <a:r>
                  <a:rPr lang="en-US" dirty="0"/>
                  <a:t>50%)</a:t>
                </a:r>
              </a:p>
              <a:p>
                <a:pPr marL="642937" lvl="1" indent="-285750">
                  <a:buFont typeface="Arial" panose="020B0604020202020204" pitchFamily="34" charset="0"/>
                  <a:buChar char="•"/>
                </a:pPr>
                <a:r>
                  <a:rPr lang="en-US" b="1" dirty="0"/>
                  <a:t>Visited 19 companies in total</a:t>
                </a:r>
              </a:p>
              <a:p>
                <a:pPr marL="285750" indent="-285750">
                  <a:buFont typeface="Arial" panose="020B0604020202020204" pitchFamily="34" charset="0"/>
                  <a:buChar char="•"/>
                </a:pPr>
                <a:endParaRPr lang="en-US" dirty="0"/>
              </a:p>
            </p:txBody>
          </p:sp>
        </mc:Choice>
        <mc:Fallback>
          <p:sp>
            <p:nvSpPr>
              <p:cNvPr id="3" name="Inhaltsplatzhalter 2"/>
              <p:cNvSpPr>
                <a:spLocks noGrp="1" noRot="1" noChangeAspect="1" noMove="1" noResize="1" noEditPoints="1" noAdjustHandles="1" noChangeArrowheads="1" noChangeShapeType="1" noTextEdit="1"/>
              </p:cNvSpPr>
              <p:nvPr>
                <p:ph idx="1"/>
              </p:nvPr>
            </p:nvSpPr>
            <p:spPr>
              <a:xfrm>
                <a:off x="334434" y="981076"/>
                <a:ext cx="8137829" cy="5400675"/>
              </a:xfrm>
              <a:blipFill>
                <a:blip r:embed="rId2"/>
                <a:stretch>
                  <a:fillRect l="-524" t="-677"/>
                </a:stretch>
              </a:blipFill>
            </p:spPr>
            <p:txBody>
              <a:bodyPr/>
              <a:lstStyle/>
              <a:p>
                <a:r>
                  <a:rPr lang="en-US">
                    <a:noFill/>
                  </a:rPr>
                  <a:t> </a:t>
                </a:r>
              </a:p>
            </p:txBody>
          </p:sp>
        </mc:Fallback>
      </mc:AlternateContent>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20</a:t>
            </a:fld>
            <a:endParaRPr lang="de-DE" dirty="0"/>
          </a:p>
        </p:txBody>
      </p:sp>
      <p:grpSp>
        <p:nvGrpSpPr>
          <p:cNvPr id="11" name="Gruppieren 10"/>
          <p:cNvGrpSpPr/>
          <p:nvPr/>
        </p:nvGrpSpPr>
        <p:grpSpPr>
          <a:xfrm>
            <a:off x="3213686" y="4535889"/>
            <a:ext cx="2262441" cy="1327050"/>
            <a:chOff x="3037239" y="3429908"/>
            <a:chExt cx="3362032" cy="2119138"/>
          </a:xfrm>
        </p:grpSpPr>
        <p:pic>
          <p:nvPicPr>
            <p:cNvPr id="8" name="Grafik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037239" y="3429908"/>
              <a:ext cx="3057232" cy="1814338"/>
            </a:xfrm>
            <a:prstGeom prst="rect">
              <a:avLst/>
            </a:prstGeom>
          </p:spPr>
        </p:pic>
        <p:pic>
          <p:nvPicPr>
            <p:cNvPr id="9" name="Grafik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89639" y="3582308"/>
              <a:ext cx="3057232" cy="1814338"/>
            </a:xfrm>
            <a:prstGeom prst="rect">
              <a:avLst/>
            </a:prstGeom>
          </p:spPr>
        </p:pic>
        <p:pic>
          <p:nvPicPr>
            <p:cNvPr id="10" name="Grafik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42039" y="3734708"/>
              <a:ext cx="3057232" cy="1814338"/>
            </a:xfrm>
            <a:prstGeom prst="rect">
              <a:avLst/>
            </a:prstGeom>
          </p:spPr>
        </p:pic>
      </p:grpSp>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0534" y="3640230"/>
            <a:ext cx="4133120" cy="2928845"/>
          </a:xfrm>
          <a:prstGeom prst="rect">
            <a:avLst/>
          </a:prstGeom>
          <a:ln>
            <a:solidFill>
              <a:schemeClr val="tx1"/>
            </a:solidFill>
          </a:ln>
        </p:spPr>
      </p:pic>
      <p:sp>
        <p:nvSpPr>
          <p:cNvPr id="12" name="Pfeil: nach rechts 11"/>
          <p:cNvSpPr/>
          <p:nvPr/>
        </p:nvSpPr>
        <p:spPr bwMode="auto">
          <a:xfrm>
            <a:off x="5289375" y="4956621"/>
            <a:ext cx="1978140" cy="576064"/>
          </a:xfrm>
          <a:prstGeom prst="rightArrow">
            <a:avLst/>
          </a:prstGeom>
          <a:solidFill>
            <a:schemeClr val="accent4"/>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3"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1269959507"/>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Survey Results</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US" dirty="0"/>
              <a:t>18 / 160 participants completed the survey (completion rate: 11.25%)</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Average completion time was 12 minutes and 27 seconds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err="1"/>
              <a:t>Questback</a:t>
            </a:r>
            <a:r>
              <a:rPr lang="en-US" dirty="0"/>
              <a:t> also stores the results of uncompleted surveys, leading to the following response numbers for each section:</a:t>
            </a:r>
          </a:p>
          <a:p>
            <a:pPr marL="642937"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21</a:t>
            </a:fld>
            <a:endParaRPr lang="de-DE" dirty="0"/>
          </a:p>
        </p:txBody>
      </p:sp>
      <p:graphicFrame>
        <p:nvGraphicFramePr>
          <p:cNvPr id="9" name="Tabelle 8"/>
          <p:cNvGraphicFramePr>
            <a:graphicFrameLocks noGrp="1"/>
          </p:cNvGraphicFramePr>
          <p:nvPr>
            <p:extLst>
              <p:ext uri="{D42A27DB-BD31-4B8C-83A1-F6EECF244321}">
                <p14:modId xmlns:p14="http://schemas.microsoft.com/office/powerpoint/2010/main" val="1354135169"/>
              </p:ext>
            </p:extLst>
          </p:nvPr>
        </p:nvGraphicFramePr>
        <p:xfrm>
          <a:off x="1127448" y="3212976"/>
          <a:ext cx="8848080" cy="1584960"/>
        </p:xfrm>
        <a:graphic>
          <a:graphicData uri="http://schemas.openxmlformats.org/drawingml/2006/table">
            <a:tbl>
              <a:tblPr firstRow="1" bandRow="1">
                <a:tableStyleId>{7DF18680-E054-41AD-8BC1-D1AEF772440D}</a:tableStyleId>
              </a:tblPr>
              <a:tblGrid>
                <a:gridCol w="5904515">
                  <a:extLst>
                    <a:ext uri="{9D8B030D-6E8A-4147-A177-3AD203B41FA5}">
                      <a16:colId xmlns:a16="http://schemas.microsoft.com/office/drawing/2014/main" val="3466145694"/>
                    </a:ext>
                  </a:extLst>
                </a:gridCol>
                <a:gridCol w="2943565">
                  <a:extLst>
                    <a:ext uri="{9D8B030D-6E8A-4147-A177-3AD203B41FA5}">
                      <a16:colId xmlns:a16="http://schemas.microsoft.com/office/drawing/2014/main" val="3401837648"/>
                    </a:ext>
                  </a:extLst>
                </a:gridCol>
              </a:tblGrid>
              <a:tr h="370840">
                <a:tc>
                  <a:txBody>
                    <a:bodyPr/>
                    <a:lstStyle/>
                    <a:p>
                      <a:pPr algn="ctr"/>
                      <a:r>
                        <a:rPr lang="en-US" sz="2000" dirty="0"/>
                        <a:t>Section</a:t>
                      </a:r>
                    </a:p>
                  </a:txBody>
                  <a:tcPr/>
                </a:tc>
                <a:tc>
                  <a:txBody>
                    <a:bodyPr/>
                    <a:lstStyle/>
                    <a:p>
                      <a:pPr algn="ctr"/>
                      <a:r>
                        <a:rPr lang="en-US" sz="2000" dirty="0"/>
                        <a:t>Total</a:t>
                      </a:r>
                      <a:r>
                        <a:rPr lang="en-US" sz="2000" baseline="0" dirty="0"/>
                        <a:t> Responses</a:t>
                      </a:r>
                      <a:endParaRPr lang="en-US" sz="2000" dirty="0"/>
                    </a:p>
                  </a:txBody>
                  <a:tcPr/>
                </a:tc>
                <a:extLst>
                  <a:ext uri="{0D108BD9-81ED-4DB2-BD59-A6C34878D82A}">
                    <a16:rowId xmlns:a16="http://schemas.microsoft.com/office/drawing/2014/main" val="3803004333"/>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1.</a:t>
                      </a:r>
                      <a:r>
                        <a:rPr lang="en-US" sz="2000" dirty="0"/>
                        <a:t> 3 Questions on UI Design Process</a:t>
                      </a:r>
                    </a:p>
                  </a:txBody>
                  <a:tcPr/>
                </a:tc>
                <a:tc>
                  <a:txBody>
                    <a:bodyPr/>
                    <a:lstStyle/>
                    <a:p>
                      <a:pPr algn="ctr"/>
                      <a:r>
                        <a:rPr lang="en-US" sz="2000" dirty="0"/>
                        <a:t>23</a:t>
                      </a:r>
                    </a:p>
                  </a:txBody>
                  <a:tcPr/>
                </a:tc>
                <a:extLst>
                  <a:ext uri="{0D108BD9-81ED-4DB2-BD59-A6C34878D82A}">
                    <a16:rowId xmlns:a16="http://schemas.microsoft.com/office/drawing/2014/main" val="1170466014"/>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2.</a:t>
                      </a:r>
                      <a:r>
                        <a:rPr lang="en-US" sz="2000" dirty="0"/>
                        <a:t> 3 Questions on UI Design Tools</a:t>
                      </a:r>
                    </a:p>
                  </a:txBody>
                  <a:tcPr/>
                </a:tc>
                <a:tc>
                  <a:txBody>
                    <a:bodyPr/>
                    <a:lstStyle/>
                    <a:p>
                      <a:pPr algn="ctr"/>
                      <a:r>
                        <a:rPr lang="en-US" sz="2000" dirty="0"/>
                        <a:t>23</a:t>
                      </a:r>
                    </a:p>
                  </a:txBody>
                  <a:tcPr/>
                </a:tc>
                <a:extLst>
                  <a:ext uri="{0D108BD9-81ED-4DB2-BD59-A6C34878D82A}">
                    <a16:rowId xmlns:a16="http://schemas.microsoft.com/office/drawing/2014/main" val="657805146"/>
                  </a:ext>
                </a:extLst>
              </a:tr>
              <a:tr h="37084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2000" b="1" dirty="0"/>
                        <a:t>3.</a:t>
                      </a:r>
                      <a:r>
                        <a:rPr lang="en-US" sz="2000" dirty="0"/>
                        <a:t> 5 Questions on Communication with Developer </a:t>
                      </a:r>
                    </a:p>
                  </a:txBody>
                  <a:tcPr/>
                </a:tc>
                <a:tc>
                  <a:txBody>
                    <a:bodyPr/>
                    <a:lstStyle/>
                    <a:p>
                      <a:pPr algn="ctr"/>
                      <a:r>
                        <a:rPr lang="en-US" sz="2000" dirty="0"/>
                        <a:t>18</a:t>
                      </a:r>
                    </a:p>
                  </a:txBody>
                  <a:tcPr/>
                </a:tc>
                <a:extLst>
                  <a:ext uri="{0D108BD9-81ED-4DB2-BD59-A6C34878D82A}">
                    <a16:rowId xmlns:a16="http://schemas.microsoft.com/office/drawing/2014/main" val="751207204"/>
                  </a:ext>
                </a:extLst>
              </a:tr>
            </a:tbl>
          </a:graphicData>
        </a:graphic>
      </p:graphicFrame>
      <p:sp>
        <p:nvSpPr>
          <p:cNvPr id="8"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48413910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nhaltsplatzhalter 8"/>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28424" y="620688"/>
            <a:ext cx="6652290" cy="4608512"/>
          </a:xfrm>
        </p:spPr>
      </p:pic>
      <p:sp>
        <p:nvSpPr>
          <p:cNvPr id="2" name="Titel 1"/>
          <p:cNvSpPr>
            <a:spLocks noGrp="1"/>
          </p:cNvSpPr>
          <p:nvPr>
            <p:ph type="title"/>
          </p:nvPr>
        </p:nvSpPr>
        <p:spPr/>
        <p:txBody>
          <a:bodyPr/>
          <a:lstStyle/>
          <a:p>
            <a:r>
              <a:rPr lang="en-US" dirty="0"/>
              <a:t>What type of prototypes do you produce in your design process?</a:t>
            </a:r>
            <a:endParaRPr lang="en-US" dirty="0">
              <a:solidFill>
                <a:srgbClr val="FF0000"/>
              </a:solidFill>
            </a:endParaRP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22</a:t>
            </a:fld>
            <a:endParaRPr lang="de-DE" dirty="0"/>
          </a:p>
        </p:txBody>
      </p:sp>
      <p:sp>
        <p:nvSpPr>
          <p:cNvPr id="3" name="Textfeld 2"/>
          <p:cNvSpPr txBox="1"/>
          <p:nvPr/>
        </p:nvSpPr>
        <p:spPr>
          <a:xfrm>
            <a:off x="6816080" y="1412776"/>
            <a:ext cx="4824536" cy="923330"/>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742950" lvl="1" indent="-285750">
              <a:buFont typeface="Arial" panose="020B0604020202020204" pitchFamily="34" charset="0"/>
              <a:buChar char="•"/>
            </a:pPr>
            <a:endParaRPr lang="en-US" dirty="0">
              <a:latin typeface="Arial" pitchFamily="34" charset="0"/>
            </a:endParaRPr>
          </a:p>
          <a:p>
            <a:pPr marL="285750" indent="-285750">
              <a:buFont typeface="Arial" panose="020B0604020202020204" pitchFamily="34" charset="0"/>
              <a:buChar char="•"/>
            </a:pPr>
            <a:endParaRPr lang="en-US" dirty="0">
              <a:latin typeface="Arial" pitchFamily="34" charset="0"/>
            </a:endParaRPr>
          </a:p>
          <a:p>
            <a:pPr marL="285750" indent="-285750">
              <a:buFont typeface="Arial" panose="020B0604020202020204" pitchFamily="34" charset="0"/>
              <a:buChar char="•"/>
            </a:pPr>
            <a:endParaRPr lang="en-US" dirty="0">
              <a:latin typeface="Arial" pitchFamily="34" charset="0"/>
            </a:endParaRPr>
          </a:p>
        </p:txBody>
      </p:sp>
      <p:sp>
        <p:nvSpPr>
          <p:cNvPr id="10" name="Textfeld 9"/>
          <p:cNvSpPr txBox="1"/>
          <p:nvPr/>
        </p:nvSpPr>
        <p:spPr>
          <a:xfrm rot="19674394">
            <a:off x="1025233" y="5629729"/>
            <a:ext cx="218768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Pen &amp; Paper, Whiteboard</a:t>
            </a:r>
          </a:p>
        </p:txBody>
      </p:sp>
      <p:sp>
        <p:nvSpPr>
          <p:cNvPr id="12" name="Textfeld 11"/>
          <p:cNvSpPr txBox="1"/>
          <p:nvPr/>
        </p:nvSpPr>
        <p:spPr>
          <a:xfrm rot="19674394">
            <a:off x="2729777" y="4959791"/>
            <a:ext cx="218768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Wireframe</a:t>
            </a:r>
          </a:p>
        </p:txBody>
      </p:sp>
      <p:sp>
        <p:nvSpPr>
          <p:cNvPr id="13" name="Textfeld 12"/>
          <p:cNvSpPr txBox="1"/>
          <p:nvPr/>
        </p:nvSpPr>
        <p:spPr>
          <a:xfrm rot="19674394">
            <a:off x="3054325" y="5210779"/>
            <a:ext cx="218768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Static UI Design</a:t>
            </a:r>
          </a:p>
        </p:txBody>
      </p:sp>
      <p:sp>
        <p:nvSpPr>
          <p:cNvPr id="14" name="Textfeld 13"/>
          <p:cNvSpPr txBox="1"/>
          <p:nvPr/>
        </p:nvSpPr>
        <p:spPr>
          <a:xfrm rot="19674394">
            <a:off x="4062772" y="4996754"/>
            <a:ext cx="218768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Style Guide</a:t>
            </a:r>
          </a:p>
        </p:txBody>
      </p:sp>
      <p:sp>
        <p:nvSpPr>
          <p:cNvPr id="15" name="Textfeld 14"/>
          <p:cNvSpPr txBox="1"/>
          <p:nvPr/>
        </p:nvSpPr>
        <p:spPr>
          <a:xfrm rot="19674394">
            <a:off x="4142645" y="5350205"/>
            <a:ext cx="218768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Components Library</a:t>
            </a:r>
          </a:p>
        </p:txBody>
      </p:sp>
      <p:sp>
        <p:nvSpPr>
          <p:cNvPr id="16" name="Textfeld 15"/>
          <p:cNvSpPr txBox="1"/>
          <p:nvPr/>
        </p:nvSpPr>
        <p:spPr>
          <a:xfrm rot="19674394">
            <a:off x="4596384" y="5508533"/>
            <a:ext cx="218768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Set of Microinteractions</a:t>
            </a:r>
          </a:p>
        </p:txBody>
      </p:sp>
      <p:sp>
        <p:nvSpPr>
          <p:cNvPr id="17" name="Textfeld 16"/>
          <p:cNvSpPr txBox="1"/>
          <p:nvPr/>
        </p:nvSpPr>
        <p:spPr>
          <a:xfrm rot="19674394">
            <a:off x="5479456" y="5374678"/>
            <a:ext cx="218768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Interactive UI Design</a:t>
            </a:r>
          </a:p>
        </p:txBody>
      </p:sp>
      <p:sp>
        <p:nvSpPr>
          <p:cNvPr id="18" name="Textfeld 17"/>
          <p:cNvSpPr txBox="1"/>
          <p:nvPr/>
        </p:nvSpPr>
        <p:spPr>
          <a:xfrm rot="19674394">
            <a:off x="7346426" y="5181348"/>
            <a:ext cx="621588"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Code</a:t>
            </a:r>
          </a:p>
        </p:txBody>
      </p:sp>
      <p:pic>
        <p:nvPicPr>
          <p:cNvPr id="19" name="Grafik 1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36913" y="3852711"/>
            <a:ext cx="476238" cy="476238"/>
          </a:xfrm>
          <a:prstGeom prst="rect">
            <a:avLst/>
          </a:prstGeom>
        </p:spPr>
      </p:pic>
      <p:pic>
        <p:nvPicPr>
          <p:cNvPr id="21" name="Grafik 2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7849" y="1865707"/>
            <a:ext cx="484310" cy="484310"/>
          </a:xfrm>
          <a:prstGeom prst="rect">
            <a:avLst/>
          </a:prstGeom>
        </p:spPr>
      </p:pic>
      <p:pic>
        <p:nvPicPr>
          <p:cNvPr id="23" name="Grafik 2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34584" y="3768084"/>
            <a:ext cx="496956" cy="496956"/>
          </a:xfrm>
          <a:prstGeom prst="rect">
            <a:avLst/>
          </a:prstGeom>
        </p:spPr>
      </p:pic>
      <p:pic>
        <p:nvPicPr>
          <p:cNvPr id="25" name="Grafik 24"/>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14162" y="979202"/>
            <a:ext cx="484032" cy="484032"/>
          </a:xfrm>
          <a:prstGeom prst="rect">
            <a:avLst/>
          </a:prstGeom>
        </p:spPr>
      </p:pic>
      <p:pic>
        <p:nvPicPr>
          <p:cNvPr id="27" name="Grafik 2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810509" y="1885832"/>
            <a:ext cx="444060" cy="444060"/>
          </a:xfrm>
          <a:prstGeom prst="rect">
            <a:avLst/>
          </a:prstGeom>
        </p:spPr>
      </p:pic>
      <p:pic>
        <p:nvPicPr>
          <p:cNvPr id="29" name="Grafik 28"/>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67802" y="2246190"/>
            <a:ext cx="444851" cy="444851"/>
          </a:xfrm>
          <a:prstGeom prst="rect">
            <a:avLst/>
          </a:prstGeom>
        </p:spPr>
      </p:pic>
      <p:pic>
        <p:nvPicPr>
          <p:cNvPr id="31" name="Grafik 30"/>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024568" y="1463234"/>
            <a:ext cx="555654" cy="555654"/>
          </a:xfrm>
          <a:prstGeom prst="rect">
            <a:avLst/>
          </a:prstGeom>
        </p:spPr>
      </p:pic>
      <p:pic>
        <p:nvPicPr>
          <p:cNvPr id="2049" name="Grafik 204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2771334" y="1016165"/>
            <a:ext cx="442352" cy="442352"/>
          </a:xfrm>
          <a:prstGeom prst="rect">
            <a:avLst/>
          </a:prstGeom>
        </p:spPr>
      </p:pic>
      <p:sp>
        <p:nvSpPr>
          <p:cNvPr id="35"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1661671138"/>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nhaltsplatzhalter 2"/>
          <p:cNvSpPr>
            <a:spLocks noGrp="1"/>
          </p:cNvSpPr>
          <p:nvPr>
            <p:ph idx="1"/>
          </p:nvPr>
        </p:nvSpPr>
        <p:spPr>
          <a:xfrm>
            <a:off x="6094469" y="3787076"/>
            <a:ext cx="4864528" cy="2467605"/>
          </a:xfrm>
        </p:spPr>
        <p:txBody>
          <a:bodyPr>
            <a:normAutofit/>
          </a:bodyPr>
          <a:lstStyle/>
          <a:p>
            <a:r>
              <a:rPr lang="en-US" b="1" dirty="0"/>
              <a:t>5 most popular tools</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23</a:t>
            </a:fld>
            <a:endParaRPr lang="de-DE" dirty="0"/>
          </a:p>
        </p:txBody>
      </p:sp>
      <p:sp>
        <p:nvSpPr>
          <p:cNvPr id="8" name="Titel 1"/>
          <p:cNvSpPr>
            <a:spLocks noGrp="1"/>
          </p:cNvSpPr>
          <p:nvPr>
            <p:ph type="title"/>
          </p:nvPr>
        </p:nvSpPr>
        <p:spPr>
          <a:xfrm>
            <a:off x="334437" y="44452"/>
            <a:ext cx="10586099" cy="720725"/>
          </a:xfrm>
        </p:spPr>
        <p:txBody>
          <a:bodyPr/>
          <a:lstStyle/>
          <a:p>
            <a:r>
              <a:rPr lang="en-US" dirty="0"/>
              <a:t>Which tools do you use to create your prototype?</a:t>
            </a:r>
          </a:p>
        </p:txBody>
      </p:sp>
      <p:sp>
        <p:nvSpPr>
          <p:cNvPr id="9"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pic>
        <p:nvPicPr>
          <p:cNvPr id="12" name="Grafik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458997" y="864004"/>
            <a:ext cx="5518509" cy="5752435"/>
          </a:xfrm>
          <a:prstGeom prst="rect">
            <a:avLst/>
          </a:prstGeom>
        </p:spPr>
      </p:pic>
      <p:grpSp>
        <p:nvGrpSpPr>
          <p:cNvPr id="18" name="Gruppieren 17"/>
          <p:cNvGrpSpPr/>
          <p:nvPr/>
        </p:nvGrpSpPr>
        <p:grpSpPr>
          <a:xfrm>
            <a:off x="5879976" y="765177"/>
            <a:ext cx="3384376" cy="2898324"/>
            <a:chOff x="5879976" y="765177"/>
            <a:chExt cx="3384376" cy="2898324"/>
          </a:xfrm>
        </p:grpSpPr>
        <p:pic>
          <p:nvPicPr>
            <p:cNvPr id="16" name="Grafik 1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79976" y="765177"/>
              <a:ext cx="864097" cy="2898324"/>
            </a:xfrm>
            <a:prstGeom prst="rect">
              <a:avLst/>
            </a:prstGeom>
          </p:spPr>
        </p:pic>
        <p:sp>
          <p:nvSpPr>
            <p:cNvPr id="17" name="Textfeld 16"/>
            <p:cNvSpPr txBox="1"/>
            <p:nvPr/>
          </p:nvSpPr>
          <p:spPr>
            <a:xfrm>
              <a:off x="6528048" y="3036754"/>
              <a:ext cx="180020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Code</a:t>
              </a:r>
            </a:p>
          </p:txBody>
        </p:sp>
        <p:sp>
          <p:nvSpPr>
            <p:cNvPr id="19" name="Textfeld 18"/>
            <p:cNvSpPr txBox="1"/>
            <p:nvPr/>
          </p:nvSpPr>
          <p:spPr>
            <a:xfrm>
              <a:off x="6528048" y="2667422"/>
              <a:ext cx="273630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Interactive UI Design</a:t>
              </a:r>
            </a:p>
          </p:txBody>
        </p:sp>
        <p:sp>
          <p:nvSpPr>
            <p:cNvPr id="20" name="Textfeld 19"/>
            <p:cNvSpPr txBox="1"/>
            <p:nvPr/>
          </p:nvSpPr>
          <p:spPr>
            <a:xfrm>
              <a:off x="6528048" y="2298090"/>
              <a:ext cx="273630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Set of Microinteractions</a:t>
              </a:r>
            </a:p>
          </p:txBody>
        </p:sp>
        <p:sp>
          <p:nvSpPr>
            <p:cNvPr id="21" name="Textfeld 20"/>
            <p:cNvSpPr txBox="1"/>
            <p:nvPr/>
          </p:nvSpPr>
          <p:spPr>
            <a:xfrm>
              <a:off x="6528048" y="1928758"/>
              <a:ext cx="273630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Components Library</a:t>
              </a:r>
            </a:p>
          </p:txBody>
        </p:sp>
        <p:sp>
          <p:nvSpPr>
            <p:cNvPr id="22" name="Textfeld 21"/>
            <p:cNvSpPr txBox="1"/>
            <p:nvPr/>
          </p:nvSpPr>
          <p:spPr>
            <a:xfrm>
              <a:off x="6528048" y="1559426"/>
              <a:ext cx="273630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Style Guide</a:t>
              </a:r>
            </a:p>
          </p:txBody>
        </p:sp>
        <p:sp>
          <p:nvSpPr>
            <p:cNvPr id="23" name="Textfeld 22"/>
            <p:cNvSpPr txBox="1"/>
            <p:nvPr/>
          </p:nvSpPr>
          <p:spPr>
            <a:xfrm>
              <a:off x="6528048" y="1190094"/>
              <a:ext cx="273630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Static UI Design</a:t>
              </a:r>
            </a:p>
          </p:txBody>
        </p:sp>
        <p:sp>
          <p:nvSpPr>
            <p:cNvPr id="24" name="Textfeld 23"/>
            <p:cNvSpPr txBox="1"/>
            <p:nvPr/>
          </p:nvSpPr>
          <p:spPr>
            <a:xfrm>
              <a:off x="6528048" y="820762"/>
              <a:ext cx="273630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Wireframe</a:t>
              </a:r>
            </a:p>
          </p:txBody>
        </p:sp>
      </p:grpSp>
      <p:pic>
        <p:nvPicPr>
          <p:cNvPr id="26" name="Grafik 2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43872" y="5990809"/>
            <a:ext cx="432048" cy="390942"/>
          </a:xfrm>
          <a:prstGeom prst="rect">
            <a:avLst/>
          </a:prstGeom>
        </p:spPr>
      </p:pic>
      <p:pic>
        <p:nvPicPr>
          <p:cNvPr id="30" name="Grafik 2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3863752" y="4640463"/>
            <a:ext cx="390090" cy="380416"/>
          </a:xfrm>
          <a:prstGeom prst="rect">
            <a:avLst/>
          </a:prstGeom>
        </p:spPr>
      </p:pic>
      <p:pic>
        <p:nvPicPr>
          <p:cNvPr id="31" name="Grafik 30"/>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529760" y="3154789"/>
            <a:ext cx="390170" cy="380416"/>
          </a:xfrm>
          <a:prstGeom prst="rect">
            <a:avLst/>
          </a:prstGeom>
        </p:spPr>
      </p:pic>
      <p:pic>
        <p:nvPicPr>
          <p:cNvPr id="5121" name="Grafik 5120"/>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290325" y="3523204"/>
            <a:ext cx="963518" cy="346867"/>
          </a:xfrm>
          <a:prstGeom prst="rect">
            <a:avLst/>
          </a:prstGeom>
        </p:spPr>
      </p:pic>
      <p:pic>
        <p:nvPicPr>
          <p:cNvPr id="5123" name="Grafik 512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818867" y="1593856"/>
            <a:ext cx="1101063" cy="239156"/>
          </a:xfrm>
          <a:prstGeom prst="rect">
            <a:avLst/>
          </a:prstGeom>
        </p:spPr>
      </p:pic>
      <p:graphicFrame>
        <p:nvGraphicFramePr>
          <p:cNvPr id="5125" name="Tabelle 5124"/>
          <p:cNvGraphicFramePr>
            <a:graphicFrameLocks noGrp="1"/>
          </p:cNvGraphicFramePr>
          <p:nvPr>
            <p:extLst>
              <p:ext uri="{D42A27DB-BD31-4B8C-83A1-F6EECF244321}">
                <p14:modId xmlns:p14="http://schemas.microsoft.com/office/powerpoint/2010/main" val="3066324171"/>
              </p:ext>
            </p:extLst>
          </p:nvPr>
        </p:nvGraphicFramePr>
        <p:xfrm>
          <a:off x="6206700" y="4285818"/>
          <a:ext cx="5640204" cy="2225040"/>
        </p:xfrm>
        <a:graphic>
          <a:graphicData uri="http://schemas.openxmlformats.org/drawingml/2006/table">
            <a:tbl>
              <a:tblPr firstRow="1" bandRow="1">
                <a:tableStyleId>{7DF18680-E054-41AD-8BC1-D1AEF772440D}</a:tableStyleId>
              </a:tblPr>
              <a:tblGrid>
                <a:gridCol w="1880068">
                  <a:extLst>
                    <a:ext uri="{9D8B030D-6E8A-4147-A177-3AD203B41FA5}">
                      <a16:colId xmlns:a16="http://schemas.microsoft.com/office/drawing/2014/main" val="1946592173"/>
                    </a:ext>
                  </a:extLst>
                </a:gridCol>
                <a:gridCol w="1880068">
                  <a:extLst>
                    <a:ext uri="{9D8B030D-6E8A-4147-A177-3AD203B41FA5}">
                      <a16:colId xmlns:a16="http://schemas.microsoft.com/office/drawing/2014/main" val="3164349042"/>
                    </a:ext>
                  </a:extLst>
                </a:gridCol>
                <a:gridCol w="1880068">
                  <a:extLst>
                    <a:ext uri="{9D8B030D-6E8A-4147-A177-3AD203B41FA5}">
                      <a16:colId xmlns:a16="http://schemas.microsoft.com/office/drawing/2014/main" val="3126677819"/>
                    </a:ext>
                  </a:extLst>
                </a:gridCol>
              </a:tblGrid>
              <a:tr h="370840">
                <a:tc>
                  <a:txBody>
                    <a:bodyPr/>
                    <a:lstStyle/>
                    <a:p>
                      <a:pPr algn="ctr"/>
                      <a:r>
                        <a:rPr lang="en-US" dirty="0"/>
                        <a:t>Software</a:t>
                      </a:r>
                    </a:p>
                  </a:txBody>
                  <a:tcPr/>
                </a:tc>
                <a:tc>
                  <a:txBody>
                    <a:bodyPr/>
                    <a:lstStyle/>
                    <a:p>
                      <a:pPr algn="ctr"/>
                      <a:r>
                        <a:rPr lang="en-US" dirty="0"/>
                        <a:t>Responses</a:t>
                      </a:r>
                    </a:p>
                  </a:txBody>
                  <a:tcPr/>
                </a:tc>
                <a:tc>
                  <a:txBody>
                    <a:bodyPr/>
                    <a:lstStyle/>
                    <a:p>
                      <a:pPr algn="ctr"/>
                      <a:r>
                        <a:rPr lang="en-US" dirty="0"/>
                        <a:t>Release Year</a:t>
                      </a:r>
                    </a:p>
                  </a:txBody>
                  <a:tcPr/>
                </a:tc>
                <a:extLst>
                  <a:ext uri="{0D108BD9-81ED-4DB2-BD59-A6C34878D82A}">
                    <a16:rowId xmlns:a16="http://schemas.microsoft.com/office/drawing/2014/main" val="2861512790"/>
                  </a:ext>
                </a:extLst>
              </a:tr>
              <a:tr h="370840">
                <a:tc>
                  <a:txBody>
                    <a:bodyPr/>
                    <a:lstStyle/>
                    <a:p>
                      <a:pPr algn="ctr"/>
                      <a:r>
                        <a:rPr lang="en-US" dirty="0"/>
                        <a:t>Sketch</a:t>
                      </a:r>
                    </a:p>
                  </a:txBody>
                  <a:tcPr/>
                </a:tc>
                <a:tc>
                  <a:txBody>
                    <a:bodyPr/>
                    <a:lstStyle/>
                    <a:p>
                      <a:pPr algn="ctr"/>
                      <a:r>
                        <a:rPr lang="en-US" dirty="0"/>
                        <a:t>20</a:t>
                      </a:r>
                    </a:p>
                  </a:txBody>
                  <a:tcPr/>
                </a:tc>
                <a:tc>
                  <a:txBody>
                    <a:bodyPr/>
                    <a:lstStyle/>
                    <a:p>
                      <a:pPr algn="ctr"/>
                      <a:r>
                        <a:rPr lang="en-US" dirty="0"/>
                        <a:t>2010</a:t>
                      </a:r>
                    </a:p>
                  </a:txBody>
                  <a:tcPr/>
                </a:tc>
                <a:extLst>
                  <a:ext uri="{0D108BD9-81ED-4DB2-BD59-A6C34878D82A}">
                    <a16:rowId xmlns:a16="http://schemas.microsoft.com/office/drawing/2014/main" val="2371852434"/>
                  </a:ext>
                </a:extLst>
              </a:tr>
              <a:tr h="370840">
                <a:tc>
                  <a:txBody>
                    <a:bodyPr/>
                    <a:lstStyle/>
                    <a:p>
                      <a:pPr algn="ctr"/>
                      <a:r>
                        <a:rPr lang="en-US" dirty="0"/>
                        <a:t>Photoshop</a:t>
                      </a:r>
                    </a:p>
                  </a:txBody>
                  <a:tcPr/>
                </a:tc>
                <a:tc>
                  <a:txBody>
                    <a:bodyPr/>
                    <a:lstStyle/>
                    <a:p>
                      <a:pPr algn="ctr"/>
                      <a:r>
                        <a:rPr lang="en-US" dirty="0"/>
                        <a:t>14</a:t>
                      </a:r>
                    </a:p>
                  </a:txBody>
                  <a:tcPr/>
                </a:tc>
                <a:tc>
                  <a:txBody>
                    <a:bodyPr/>
                    <a:lstStyle/>
                    <a:p>
                      <a:pPr algn="ctr"/>
                      <a:r>
                        <a:rPr lang="en-US" dirty="0"/>
                        <a:t>1988</a:t>
                      </a:r>
                    </a:p>
                  </a:txBody>
                  <a:tcPr/>
                </a:tc>
                <a:extLst>
                  <a:ext uri="{0D108BD9-81ED-4DB2-BD59-A6C34878D82A}">
                    <a16:rowId xmlns:a16="http://schemas.microsoft.com/office/drawing/2014/main" val="2504815938"/>
                  </a:ext>
                </a:extLst>
              </a:tr>
              <a:tr h="370840">
                <a:tc>
                  <a:txBody>
                    <a:bodyPr/>
                    <a:lstStyle/>
                    <a:p>
                      <a:pPr algn="ctr"/>
                      <a:r>
                        <a:rPr lang="en-US" dirty="0"/>
                        <a:t>Illustrator</a:t>
                      </a:r>
                    </a:p>
                  </a:txBody>
                  <a:tcPr/>
                </a:tc>
                <a:tc>
                  <a:txBody>
                    <a:bodyPr/>
                    <a:lstStyle/>
                    <a:p>
                      <a:pPr algn="ctr"/>
                      <a:r>
                        <a:rPr lang="en-US" dirty="0"/>
                        <a:t>12</a:t>
                      </a:r>
                    </a:p>
                  </a:txBody>
                  <a:tcPr/>
                </a:tc>
                <a:tc>
                  <a:txBody>
                    <a:bodyPr/>
                    <a:lstStyle/>
                    <a:p>
                      <a:pPr algn="ctr"/>
                      <a:r>
                        <a:rPr lang="en-US" dirty="0"/>
                        <a:t>1987</a:t>
                      </a:r>
                    </a:p>
                  </a:txBody>
                  <a:tcPr/>
                </a:tc>
                <a:extLst>
                  <a:ext uri="{0D108BD9-81ED-4DB2-BD59-A6C34878D82A}">
                    <a16:rowId xmlns:a16="http://schemas.microsoft.com/office/drawing/2014/main" val="1878870355"/>
                  </a:ext>
                </a:extLst>
              </a:tr>
              <a:tr h="370840">
                <a:tc>
                  <a:txBody>
                    <a:bodyPr/>
                    <a:lstStyle/>
                    <a:p>
                      <a:pPr algn="ctr"/>
                      <a:r>
                        <a:rPr lang="en-US" dirty="0"/>
                        <a:t>InVision</a:t>
                      </a:r>
                    </a:p>
                  </a:txBody>
                  <a:tcPr/>
                </a:tc>
                <a:tc>
                  <a:txBody>
                    <a:bodyPr/>
                    <a:lstStyle/>
                    <a:p>
                      <a:pPr algn="ctr"/>
                      <a:r>
                        <a:rPr lang="en-US" dirty="0"/>
                        <a:t>11</a:t>
                      </a:r>
                    </a:p>
                  </a:txBody>
                  <a:tcPr/>
                </a:tc>
                <a:tc>
                  <a:txBody>
                    <a:bodyPr/>
                    <a:lstStyle/>
                    <a:p>
                      <a:pPr algn="ctr"/>
                      <a:r>
                        <a:rPr lang="en-US" dirty="0"/>
                        <a:t>2014</a:t>
                      </a:r>
                    </a:p>
                  </a:txBody>
                  <a:tcPr/>
                </a:tc>
                <a:extLst>
                  <a:ext uri="{0D108BD9-81ED-4DB2-BD59-A6C34878D82A}">
                    <a16:rowId xmlns:a16="http://schemas.microsoft.com/office/drawing/2014/main" val="1748812944"/>
                  </a:ext>
                </a:extLst>
              </a:tr>
              <a:tr h="370840">
                <a:tc>
                  <a:txBody>
                    <a:bodyPr/>
                    <a:lstStyle/>
                    <a:p>
                      <a:pPr algn="ctr"/>
                      <a:r>
                        <a:rPr lang="en-US" dirty="0"/>
                        <a:t>Axure</a:t>
                      </a:r>
                    </a:p>
                  </a:txBody>
                  <a:tcPr/>
                </a:tc>
                <a:tc>
                  <a:txBody>
                    <a:bodyPr/>
                    <a:lstStyle/>
                    <a:p>
                      <a:pPr algn="ctr"/>
                      <a:r>
                        <a:rPr lang="en-US" dirty="0"/>
                        <a:t>8</a:t>
                      </a:r>
                    </a:p>
                  </a:txBody>
                  <a:tcPr/>
                </a:tc>
                <a:tc>
                  <a:txBody>
                    <a:bodyPr/>
                    <a:lstStyle/>
                    <a:p>
                      <a:pPr algn="ctr"/>
                      <a:r>
                        <a:rPr lang="en-US" dirty="0"/>
                        <a:t>2002</a:t>
                      </a:r>
                    </a:p>
                  </a:txBody>
                  <a:tcPr/>
                </a:tc>
                <a:extLst>
                  <a:ext uri="{0D108BD9-81ED-4DB2-BD59-A6C34878D82A}">
                    <a16:rowId xmlns:a16="http://schemas.microsoft.com/office/drawing/2014/main" val="1173246770"/>
                  </a:ext>
                </a:extLst>
              </a:tr>
            </a:tbl>
          </a:graphicData>
        </a:graphic>
      </p:graphicFrame>
      <p:sp>
        <p:nvSpPr>
          <p:cNvPr id="39" name="Textfeld 38"/>
          <p:cNvSpPr txBox="1"/>
          <p:nvPr/>
        </p:nvSpPr>
        <p:spPr>
          <a:xfrm>
            <a:off x="2030119" y="717541"/>
            <a:ext cx="1008112"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5</a:t>
            </a:r>
          </a:p>
        </p:txBody>
      </p:sp>
      <p:sp>
        <p:nvSpPr>
          <p:cNvPr id="40" name="Textfeld 39"/>
          <p:cNvSpPr txBox="1"/>
          <p:nvPr/>
        </p:nvSpPr>
        <p:spPr>
          <a:xfrm>
            <a:off x="2890112" y="717542"/>
            <a:ext cx="1008112"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10</a:t>
            </a:r>
          </a:p>
        </p:txBody>
      </p:sp>
      <p:sp>
        <p:nvSpPr>
          <p:cNvPr id="41" name="Textfeld 40"/>
          <p:cNvSpPr txBox="1"/>
          <p:nvPr/>
        </p:nvSpPr>
        <p:spPr>
          <a:xfrm>
            <a:off x="3780094" y="731086"/>
            <a:ext cx="1008112"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15</a:t>
            </a:r>
          </a:p>
        </p:txBody>
      </p:sp>
      <p:sp>
        <p:nvSpPr>
          <p:cNvPr id="42" name="Textfeld 41"/>
          <p:cNvSpPr txBox="1"/>
          <p:nvPr/>
        </p:nvSpPr>
        <p:spPr>
          <a:xfrm>
            <a:off x="4726316" y="719184"/>
            <a:ext cx="1008112" cy="30777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400" dirty="0">
                <a:latin typeface="Arial" pitchFamily="34" charset="0"/>
              </a:rPr>
              <a:t>20</a:t>
            </a:r>
          </a:p>
        </p:txBody>
      </p:sp>
    </p:spTree>
    <p:extLst>
      <p:ext uri="{BB962C8B-B14F-4D97-AF65-F5344CB8AC3E}">
        <p14:creationId xmlns:p14="http://schemas.microsoft.com/office/powerpoint/2010/main" val="3239059777"/>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pPr marL="0" indent="0">
              <a:buFont typeface="Arial" panose="020B0604020202020204" pitchFamily="34" charset="0"/>
              <a:buNone/>
            </a:pPr>
            <a:r>
              <a:rPr lang="en-CA" dirty="0"/>
              <a:t>What are in your opinion the main limitations of the current UI design tools?</a:t>
            </a:r>
            <a:endParaRPr lang="en-US" dirty="0">
              <a:latin typeface="Arial" pitchFamily="34" charset="0"/>
            </a:endParaRPr>
          </a:p>
        </p:txBody>
      </p:sp>
      <p:sp>
        <p:nvSpPr>
          <p:cNvPr id="3" name="Inhaltsplatzhalter 2"/>
          <p:cNvSpPr>
            <a:spLocks noGrp="1"/>
          </p:cNvSpPr>
          <p:nvPr>
            <p:ph idx="1"/>
          </p:nvPr>
        </p:nvSpPr>
        <p:spPr/>
        <p:txBody>
          <a:bodyPr>
            <a:normAutofit/>
          </a:bodyPr>
          <a:lstStyle/>
          <a:p>
            <a:pPr marL="0" indent="0"/>
            <a:r>
              <a:rPr lang="en-CA" sz="2000" dirty="0">
                <a:solidFill>
                  <a:srgbClr val="074FB0"/>
                </a:solidFill>
              </a:rPr>
              <a:t>On Tool Diversity:</a:t>
            </a:r>
          </a:p>
          <a:p>
            <a:pPr marL="0" indent="0" algn="ctr"/>
            <a:endParaRPr lang="en-CA" sz="2000" i="1" dirty="0"/>
          </a:p>
          <a:p>
            <a:pPr marL="0" indent="0" algn="ctr"/>
            <a:r>
              <a:rPr lang="en-CA" sz="2000" i="1" dirty="0"/>
              <a:t>“No tool offers an all-in-one solution […] Switching between each tool is often tedious, requires in detail knowledge of a lot of different tools and makes hand-off to developers difficult.”</a:t>
            </a:r>
          </a:p>
          <a:p>
            <a:pPr marL="0" indent="0" algn="ctr"/>
            <a:endParaRPr lang="en-CA" sz="2000" i="1" dirty="0"/>
          </a:p>
          <a:p>
            <a:pPr marL="0" indent="0" algn="ctr"/>
            <a:r>
              <a:rPr lang="en-CA" sz="2000" i="1" dirty="0"/>
              <a:t>“Repetitive tasks still a hassle; automation not sufficient; no simple tool to create a quick interactive </a:t>
            </a:r>
            <a:r>
              <a:rPr lang="en-CA" sz="2000" i="1" dirty="0" err="1"/>
              <a:t>mockup</a:t>
            </a:r>
            <a:r>
              <a:rPr lang="en-CA" sz="2000" i="1" dirty="0"/>
              <a:t>.”</a:t>
            </a:r>
            <a:endParaRPr lang="en-US" sz="2000" i="1" dirty="0"/>
          </a:p>
          <a:p>
            <a:pPr marL="0" indent="0" algn="ctr"/>
            <a:endParaRPr lang="en-CA" sz="2000" i="1" dirty="0"/>
          </a:p>
          <a:p>
            <a:pPr marL="0" indent="0"/>
            <a:r>
              <a:rPr lang="en-CA" sz="2000" dirty="0">
                <a:solidFill>
                  <a:srgbClr val="074FB0"/>
                </a:solidFill>
              </a:rPr>
              <a:t>On Microinteraction Development:</a:t>
            </a:r>
            <a:endParaRPr lang="en-CA" sz="2000" i="1" dirty="0"/>
          </a:p>
          <a:p>
            <a:pPr marL="0" indent="0"/>
            <a:endParaRPr lang="en-CA" sz="2000" i="1" dirty="0"/>
          </a:p>
          <a:p>
            <a:pPr marL="0" indent="0" algn="ctr"/>
            <a:r>
              <a:rPr lang="en-CA" sz="2000" i="1" dirty="0"/>
              <a:t>“Very limited interaction patterns and liquidity in </a:t>
            </a:r>
            <a:r>
              <a:rPr lang="en-CA" sz="2000" i="1" dirty="0" err="1"/>
              <a:t>microinteractions</a:t>
            </a:r>
            <a:r>
              <a:rPr lang="en-CA" sz="2000" i="1" dirty="0"/>
              <a:t>. You cannot get all ideas and design paradigms across to the customer. Too much explanation needed. Up to interpretation of customer.”</a:t>
            </a:r>
          </a:p>
          <a:p>
            <a:pPr marL="0" indent="0" algn="ctr"/>
            <a:endParaRPr lang="en-CA" sz="2000" i="1"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24</a:t>
            </a:fld>
            <a:endParaRPr lang="de-DE" dirty="0"/>
          </a:p>
        </p:txBody>
      </p:sp>
      <p:sp>
        <p:nvSpPr>
          <p:cNvPr id="7"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376279887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0C0C0"/>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2636912"/>
            <a:ext cx="12192000" cy="936104"/>
          </a:xfrm>
        </p:spPr>
        <p:txBody>
          <a:bodyPr/>
          <a:lstStyle/>
          <a:p>
            <a:pPr algn="ctr"/>
            <a:r>
              <a:rPr lang="en-US" sz="7200" dirty="0"/>
              <a:t>Conclusions</a:t>
            </a:r>
          </a:p>
        </p:txBody>
      </p:sp>
      <p:sp>
        <p:nvSpPr>
          <p:cNvPr id="4" name="Datumsplatzhalter 3"/>
          <p:cNvSpPr>
            <a:spLocks noGrp="1"/>
          </p:cNvSpPr>
          <p:nvPr>
            <p:ph type="dt" sz="half" idx="10"/>
          </p:nvPr>
        </p:nvSpPr>
        <p:spPr/>
        <p:txBody>
          <a:bodyPr/>
          <a:lstStyle/>
          <a:p>
            <a:pPr>
              <a:defRPr/>
            </a:pPr>
            <a:r>
              <a:rPr lang="de-DE" dirty="0">
                <a:solidFill>
                  <a:srgbClr val="0065BD"/>
                </a:solidFill>
              </a:rPr>
              <a:t>© </a:t>
            </a:r>
            <a:r>
              <a:rPr lang="de-DE" dirty="0" err="1">
                <a:solidFill>
                  <a:srgbClr val="0065BD"/>
                </a:solidFill>
              </a:rPr>
              <a:t>sebis</a:t>
            </a:r>
            <a:endParaRPr lang="de-DE" dirty="0">
              <a:solidFill>
                <a:srgbClr val="0065BD"/>
              </a:solidFill>
            </a:endParaRPr>
          </a:p>
        </p:txBody>
      </p:sp>
      <p:sp>
        <p:nvSpPr>
          <p:cNvPr id="6" name="Foliennummernplatzhalter 5"/>
          <p:cNvSpPr>
            <a:spLocks noGrp="1"/>
          </p:cNvSpPr>
          <p:nvPr>
            <p:ph type="sldNum" sz="quarter" idx="12"/>
          </p:nvPr>
        </p:nvSpPr>
        <p:spPr>
          <a:xfrm>
            <a:off x="11508635" y="6570616"/>
            <a:ext cx="365548" cy="288925"/>
          </a:xfrm>
        </p:spPr>
        <p:txBody>
          <a:bodyPr/>
          <a:lstStyle/>
          <a:p>
            <a:pPr>
              <a:defRPr/>
            </a:pPr>
            <a:fld id="{05BC9FAB-BDC1-47C0-A8BB-6E12A8205D33}" type="slidenum">
              <a:rPr lang="de-DE" smtClean="0">
                <a:solidFill>
                  <a:srgbClr val="0065BD"/>
                </a:solidFill>
              </a:rPr>
              <a:pPr>
                <a:defRPr/>
              </a:pPr>
              <a:t>25</a:t>
            </a:fld>
            <a:endParaRPr lang="de-DE" dirty="0">
              <a:solidFill>
                <a:srgbClr val="0065BD"/>
              </a:solidFill>
            </a:endParaRPr>
          </a:p>
        </p:txBody>
      </p:sp>
      <p:sp>
        <p:nvSpPr>
          <p:cNvPr id="8" name="Fußzeilenplatzhalter 4"/>
          <p:cNvSpPr>
            <a:spLocks noGrp="1"/>
          </p:cNvSpPr>
          <p:nvPr>
            <p:ph type="ftr" sz="quarter" idx="11"/>
          </p:nvPr>
        </p:nvSpPr>
        <p:spPr>
          <a:xfrm>
            <a:off x="332903" y="6569076"/>
            <a:ext cx="5761567" cy="288925"/>
          </a:xfrm>
        </p:spPr>
        <p:txBody>
          <a:bodyPr/>
          <a:lstStyle/>
          <a:p>
            <a:pPr>
              <a:defRPr/>
            </a:pPr>
            <a:r>
              <a:rPr lang="en-US" dirty="0">
                <a:solidFill>
                  <a:srgbClr val="0065BD"/>
                </a:solidFill>
              </a:rPr>
              <a:t>Final Presentation Peter Mortimer</a:t>
            </a:r>
            <a:endParaRPr lang="de-DE" dirty="0">
              <a:solidFill>
                <a:srgbClr val="0065BD"/>
              </a:solidFill>
            </a:endParaRPr>
          </a:p>
        </p:txBody>
      </p:sp>
    </p:spTree>
    <p:extLst>
      <p:ext uri="{BB962C8B-B14F-4D97-AF65-F5344CB8AC3E}">
        <p14:creationId xmlns:p14="http://schemas.microsoft.com/office/powerpoint/2010/main" val="26091822"/>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Conclusions</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US" dirty="0"/>
              <a:t>Prototype-driven development for customer-facing UIs </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Transition towards software solutions for interactive UI designs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No all-in-one solution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Microinteractions are still too simple for UI designers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Need for automated and searchable style guides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26</a:t>
            </a:fld>
            <a:endParaRPr lang="de-DE" dirty="0"/>
          </a:p>
        </p:txBody>
      </p:sp>
      <p:sp>
        <p:nvSpPr>
          <p:cNvPr id="7"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2783104383"/>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Future Work</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US" sz="2000" dirty="0"/>
              <a:t>In-depth comparison of the newer software solutions</a:t>
            </a:r>
          </a:p>
          <a:p>
            <a:pPr marL="642937" lvl="1" indent="-285750">
              <a:buFont typeface="Arial" panose="020B0604020202020204" pitchFamily="34" charset="0"/>
              <a:buChar char="•"/>
            </a:pPr>
            <a:r>
              <a:rPr lang="en-US" sz="2000" dirty="0"/>
              <a:t>Might lead to new automation possibilities</a:t>
            </a:r>
          </a:p>
          <a:p>
            <a:pPr marL="642937" lvl="1"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Consolidating design processes to known methodologies</a:t>
            </a:r>
          </a:p>
          <a:p>
            <a:pPr marL="642937" lvl="1" indent="-285750">
              <a:buFont typeface="Arial" panose="020B0604020202020204" pitchFamily="34" charset="0"/>
              <a:buChar char="•"/>
            </a:pPr>
            <a:r>
              <a:rPr lang="en-US" sz="2000" dirty="0"/>
              <a:t>Only step-by-step design process descriptions so far</a:t>
            </a:r>
          </a:p>
          <a:p>
            <a:pPr marL="642937"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642937"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a:p>
            <a:pPr marL="642937" lvl="1"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27</a:t>
            </a:fld>
            <a:endParaRPr lang="de-DE" dirty="0"/>
          </a:p>
        </p:txBody>
      </p:sp>
      <p:sp>
        <p:nvSpPr>
          <p:cNvPr id="7"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359094833"/>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Progress</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28</a:t>
            </a:fld>
            <a:endParaRPr lang="de-DE" dirty="0"/>
          </a:p>
        </p:txBody>
      </p:sp>
      <p:graphicFrame>
        <p:nvGraphicFramePr>
          <p:cNvPr id="7" name="Chart 3">
            <a:extLst>
              <a:ext uri="{FF2B5EF4-FFF2-40B4-BE49-F238E27FC236}">
                <a16:creationId xmlns:a16="http://schemas.microsoft.com/office/drawing/2014/main" id="{00000000-0008-0000-0000-000004000000}"/>
              </a:ext>
            </a:extLst>
          </p:cNvPr>
          <p:cNvGraphicFramePr>
            <a:graphicFrameLocks/>
          </p:cNvGraphicFramePr>
          <p:nvPr>
            <p:extLst>
              <p:ext uri="{D42A27DB-BD31-4B8C-83A1-F6EECF244321}">
                <p14:modId xmlns:p14="http://schemas.microsoft.com/office/powerpoint/2010/main" val="2917261099"/>
              </p:ext>
            </p:extLst>
          </p:nvPr>
        </p:nvGraphicFramePr>
        <p:xfrm>
          <a:off x="1271464" y="795714"/>
          <a:ext cx="9001000" cy="5441597"/>
        </p:xfrm>
        <a:graphic>
          <a:graphicData uri="http://schemas.openxmlformats.org/drawingml/2006/chart">
            <c:chart xmlns:c="http://schemas.openxmlformats.org/drawingml/2006/chart" xmlns:r="http://schemas.openxmlformats.org/officeDocument/2006/relationships" r:id="rId2"/>
          </a:graphicData>
        </a:graphic>
      </p:graphicFrame>
      <p:cxnSp>
        <p:nvCxnSpPr>
          <p:cNvPr id="23" name="Gerader Verbinder 22"/>
          <p:cNvCxnSpPr/>
          <p:nvPr/>
        </p:nvCxnSpPr>
        <p:spPr bwMode="auto">
          <a:xfrm flipV="1">
            <a:off x="7896200" y="1196752"/>
            <a:ext cx="0" cy="4824536"/>
          </a:xfrm>
          <a:prstGeom prst="line">
            <a:avLst/>
          </a:prstGeom>
          <a:ln w="28575">
            <a:solidFill>
              <a:srgbClr val="002060"/>
            </a:solidFill>
            <a:headEnd type="none" w="med" len="med"/>
            <a:tailEnd type="arrow"/>
          </a:ln>
        </p:spPr>
        <p:style>
          <a:lnRef idx="2">
            <a:schemeClr val="accent5"/>
          </a:lnRef>
          <a:fillRef idx="0">
            <a:schemeClr val="accent5"/>
          </a:fillRef>
          <a:effectRef idx="1">
            <a:schemeClr val="accent5"/>
          </a:effectRef>
          <a:fontRef idx="minor">
            <a:schemeClr val="tx1"/>
          </a:fontRef>
        </p:style>
      </p:cxnSp>
      <p:sp>
        <p:nvSpPr>
          <p:cNvPr id="25"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2550998107"/>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platzhalter 16"/>
          <p:cNvSpPr>
            <a:spLocks noGrp="1"/>
          </p:cNvSpPr>
          <p:nvPr>
            <p:ph type="body" sz="quarter" idx="13"/>
          </p:nvPr>
        </p:nvSpPr>
        <p:spPr/>
        <p:txBody>
          <a:bodyPr/>
          <a:lstStyle/>
          <a:p>
            <a:r>
              <a:rPr lang="en-AU" dirty="0"/>
              <a:t>Peter Mortimer</a:t>
            </a:r>
          </a:p>
        </p:txBody>
      </p:sp>
      <p:sp>
        <p:nvSpPr>
          <p:cNvPr id="19" name="Textplatzhalter 18"/>
          <p:cNvSpPr>
            <a:spLocks noGrp="1"/>
          </p:cNvSpPr>
          <p:nvPr>
            <p:ph type="body" sz="quarter" idx="15"/>
          </p:nvPr>
        </p:nvSpPr>
        <p:spPr/>
        <p:txBody>
          <a:bodyPr/>
          <a:lstStyle/>
          <a:p>
            <a:r>
              <a:rPr lang="en-AU"/>
              <a:t>17132</a:t>
            </a:r>
            <a:endParaRPr lang="en-AU" dirty="0"/>
          </a:p>
        </p:txBody>
      </p:sp>
      <p:sp>
        <p:nvSpPr>
          <p:cNvPr id="20" name="Textplatzhalter 19"/>
          <p:cNvSpPr>
            <a:spLocks noGrp="1"/>
          </p:cNvSpPr>
          <p:nvPr>
            <p:ph type="body" sz="quarter" idx="16"/>
          </p:nvPr>
        </p:nvSpPr>
        <p:spPr/>
        <p:txBody>
          <a:bodyPr/>
          <a:lstStyle/>
          <a:p>
            <a:r>
              <a:rPr lang="en-AU"/>
              <a:t>matthes@in.tum.de</a:t>
            </a:r>
            <a:endParaRPr lang="en-AU" dirty="0"/>
          </a:p>
        </p:txBody>
      </p:sp>
      <p:sp>
        <p:nvSpPr>
          <p:cNvPr id="21" name="Inhaltsplatzhalter 20"/>
          <p:cNvSpPr>
            <a:spLocks noGrp="1"/>
          </p:cNvSpPr>
          <p:nvPr>
            <p:ph sz="quarter" idx="18"/>
          </p:nvPr>
        </p:nvSpPr>
        <p:spPr/>
        <p:txBody>
          <a:bodyPr/>
          <a:lstStyle/>
          <a:p>
            <a:r>
              <a:rPr lang="en-AU"/>
              <a:t> </a:t>
            </a:r>
            <a:endParaRPr lang="en-AU" dirty="0"/>
          </a:p>
        </p:txBody>
      </p:sp>
    </p:spTree>
    <p:extLst>
      <p:ext uri="{BB962C8B-B14F-4D97-AF65-F5344CB8AC3E}">
        <p14:creationId xmlns:p14="http://schemas.microsoft.com/office/powerpoint/2010/main" val="1627620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2636912"/>
            <a:ext cx="12192000" cy="936104"/>
          </a:xfrm>
        </p:spPr>
        <p:txBody>
          <a:bodyPr/>
          <a:lstStyle/>
          <a:p>
            <a:pPr algn="ctr"/>
            <a:r>
              <a:rPr lang="en-US" sz="7200" dirty="0"/>
              <a:t>Motivation</a:t>
            </a:r>
          </a:p>
        </p:txBody>
      </p:sp>
      <p:sp>
        <p:nvSpPr>
          <p:cNvPr id="4" name="Datumsplatzhalter 3"/>
          <p:cNvSpPr>
            <a:spLocks noGrp="1"/>
          </p:cNvSpPr>
          <p:nvPr>
            <p:ph type="dt" sz="half" idx="10"/>
          </p:nvPr>
        </p:nvSpPr>
        <p:spPr/>
        <p:txBody>
          <a:bodyPr/>
          <a:lstStyle/>
          <a:p>
            <a:pPr>
              <a:defRPr/>
            </a:pPr>
            <a:r>
              <a:rPr lang="de-DE" dirty="0">
                <a:solidFill>
                  <a:srgbClr val="0065BD"/>
                </a:solidFill>
              </a:rPr>
              <a:t>© </a:t>
            </a:r>
            <a:r>
              <a:rPr lang="de-DE" dirty="0" err="1">
                <a:solidFill>
                  <a:srgbClr val="0065BD"/>
                </a:solidFill>
              </a:rPr>
              <a:t>sebis</a:t>
            </a:r>
            <a:endParaRPr lang="de-DE" dirty="0">
              <a:solidFill>
                <a:srgbClr val="0065BD"/>
              </a:solidFill>
            </a:endParaRPr>
          </a:p>
        </p:txBody>
      </p:sp>
      <p:sp>
        <p:nvSpPr>
          <p:cNvPr id="6" name="Foliennummernplatzhalter 5"/>
          <p:cNvSpPr>
            <a:spLocks noGrp="1"/>
          </p:cNvSpPr>
          <p:nvPr>
            <p:ph type="sldNum" sz="quarter" idx="12"/>
          </p:nvPr>
        </p:nvSpPr>
        <p:spPr>
          <a:xfrm>
            <a:off x="11508635" y="6570616"/>
            <a:ext cx="365548" cy="288925"/>
          </a:xfrm>
        </p:spPr>
        <p:txBody>
          <a:bodyPr/>
          <a:lstStyle/>
          <a:p>
            <a:pPr>
              <a:defRPr/>
            </a:pPr>
            <a:fld id="{05BC9FAB-BDC1-47C0-A8BB-6E12A8205D33}" type="slidenum">
              <a:rPr lang="de-DE" smtClean="0">
                <a:solidFill>
                  <a:srgbClr val="0065BD"/>
                </a:solidFill>
              </a:rPr>
              <a:pPr>
                <a:defRPr/>
              </a:pPr>
              <a:t>3</a:t>
            </a:fld>
            <a:endParaRPr lang="de-DE" dirty="0">
              <a:solidFill>
                <a:srgbClr val="0065BD"/>
              </a:solidFill>
            </a:endParaRPr>
          </a:p>
        </p:txBody>
      </p:sp>
      <p:sp>
        <p:nvSpPr>
          <p:cNvPr id="8" name="Fußzeilenplatzhalter 4"/>
          <p:cNvSpPr>
            <a:spLocks noGrp="1"/>
          </p:cNvSpPr>
          <p:nvPr>
            <p:ph type="ftr" sz="quarter" idx="11"/>
          </p:nvPr>
        </p:nvSpPr>
        <p:spPr>
          <a:xfrm>
            <a:off x="332903" y="6569076"/>
            <a:ext cx="5761567" cy="288925"/>
          </a:xfrm>
        </p:spPr>
        <p:txBody>
          <a:bodyPr/>
          <a:lstStyle/>
          <a:p>
            <a:pPr>
              <a:defRPr/>
            </a:pPr>
            <a:r>
              <a:rPr lang="en-US" dirty="0">
                <a:solidFill>
                  <a:srgbClr val="0065BD"/>
                </a:solidFill>
              </a:rPr>
              <a:t>Final Presentation Peter Mortimer</a:t>
            </a:r>
            <a:endParaRPr lang="de-DE" dirty="0">
              <a:solidFill>
                <a:srgbClr val="0065BD"/>
              </a:solidFill>
            </a:endParaRPr>
          </a:p>
        </p:txBody>
      </p:sp>
    </p:spTree>
    <p:extLst>
      <p:ext uri="{BB962C8B-B14F-4D97-AF65-F5344CB8AC3E}">
        <p14:creationId xmlns:p14="http://schemas.microsoft.com/office/powerpoint/2010/main" val="163086498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Datumsplatzhalter 3"/>
          <p:cNvSpPr>
            <a:spLocks noGrp="1"/>
          </p:cNvSpPr>
          <p:nvPr>
            <p:ph type="dt" sz="half" idx="10"/>
          </p:nvPr>
        </p:nvSpPr>
        <p:spPr/>
        <p:txBody>
          <a:bodyPr/>
          <a:lstStyle/>
          <a:p>
            <a:pPr>
              <a:defRPr/>
            </a:pPr>
            <a:r>
              <a:rPr lang="de-DE" dirty="0">
                <a:solidFill>
                  <a:srgbClr val="0065BD"/>
                </a:solidFill>
              </a:rPr>
              <a:t>© </a:t>
            </a:r>
            <a:r>
              <a:rPr lang="de-DE" dirty="0" err="1">
                <a:solidFill>
                  <a:srgbClr val="0065BD"/>
                </a:solidFill>
              </a:rPr>
              <a:t>sebis</a:t>
            </a:r>
            <a:endParaRPr lang="de-DE" dirty="0">
              <a:solidFill>
                <a:srgbClr val="0065BD"/>
              </a:solidFill>
            </a:endParaRPr>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solidFill>
                  <a:srgbClr val="0065BD"/>
                </a:solidFill>
              </a:rPr>
              <a:pPr>
                <a:defRPr/>
              </a:pPr>
              <a:t>30</a:t>
            </a:fld>
            <a:endParaRPr lang="de-DE" dirty="0">
              <a:solidFill>
                <a:srgbClr val="0065BD"/>
              </a:solidFill>
            </a:endParaRPr>
          </a:p>
        </p:txBody>
      </p:sp>
      <p:sp>
        <p:nvSpPr>
          <p:cNvPr id="7" name="Titel 1"/>
          <p:cNvSpPr txBox="1">
            <a:spLocks/>
          </p:cNvSpPr>
          <p:nvPr/>
        </p:nvSpPr>
        <p:spPr bwMode="auto">
          <a:xfrm>
            <a:off x="0" y="2636912"/>
            <a:ext cx="12192000" cy="936104"/>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rtl="0" eaLnBrk="1" fontAlgn="base" hangingPunct="1">
              <a:spcBef>
                <a:spcPct val="0"/>
              </a:spcBef>
              <a:spcAft>
                <a:spcPct val="0"/>
              </a:spcAft>
              <a:defRPr lang="de-DE" sz="2400" b="0" i="0" baseline="0" smtClean="0">
                <a:solidFill>
                  <a:srgbClr val="0065BD"/>
                </a:solidFill>
                <a:latin typeface="+mj-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a:lstStyle>
          <a:p>
            <a:pPr algn="ctr"/>
            <a:r>
              <a:rPr lang="en-US" sz="7200" kern="0" dirty="0"/>
              <a:t>Backup</a:t>
            </a:r>
          </a:p>
        </p:txBody>
      </p:sp>
      <p:sp>
        <p:nvSpPr>
          <p:cNvPr id="8" name="Fußzeilenplatzhalter 4"/>
          <p:cNvSpPr>
            <a:spLocks noGrp="1"/>
          </p:cNvSpPr>
          <p:nvPr>
            <p:ph type="ftr" sz="quarter" idx="11"/>
          </p:nvPr>
        </p:nvSpPr>
        <p:spPr>
          <a:xfrm>
            <a:off x="332903" y="6569076"/>
            <a:ext cx="5761567" cy="288925"/>
          </a:xfrm>
        </p:spPr>
        <p:txBody>
          <a:bodyPr/>
          <a:lstStyle/>
          <a:p>
            <a:pPr>
              <a:defRPr/>
            </a:pPr>
            <a:r>
              <a:rPr lang="en-US" dirty="0">
                <a:solidFill>
                  <a:srgbClr val="0065BD"/>
                </a:solidFill>
              </a:rPr>
              <a:t>Final Presentation Peter Mortimer</a:t>
            </a:r>
            <a:endParaRPr lang="de-DE" dirty="0">
              <a:solidFill>
                <a:srgbClr val="0065BD"/>
              </a:solidFill>
            </a:endParaRPr>
          </a:p>
        </p:txBody>
      </p:sp>
    </p:spTree>
    <p:extLst>
      <p:ext uri="{BB962C8B-B14F-4D97-AF65-F5344CB8AC3E}">
        <p14:creationId xmlns:p14="http://schemas.microsoft.com/office/powerpoint/2010/main" val="3577295516"/>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Motivation</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4</a:t>
            </a:fld>
            <a:endParaRPr lang="de-DE" dirty="0"/>
          </a:p>
        </p:txBody>
      </p:sp>
      <p:sp>
        <p:nvSpPr>
          <p:cNvPr id="28" name="Textfeld 27"/>
          <p:cNvSpPr txBox="1"/>
          <p:nvPr/>
        </p:nvSpPr>
        <p:spPr>
          <a:xfrm>
            <a:off x="7683261" y="5977998"/>
            <a:ext cx="4248473"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latin typeface="Arial" pitchFamily="34" charset="0"/>
              </a:rPr>
              <a:t>[</a:t>
            </a:r>
            <a:r>
              <a:rPr lang="en-US" sz="1200" dirty="0">
                <a:latin typeface="Arial" pitchFamily="34" charset="0"/>
                <a:hlinkClick r:id="rId3"/>
              </a:rPr>
              <a:t>1</a:t>
            </a:r>
            <a:r>
              <a:rPr lang="en-US" sz="1200" dirty="0">
                <a:latin typeface="Arial" pitchFamily="34" charset="0"/>
              </a:rPr>
              <a:t>] Newman, M., </a:t>
            </a:r>
            <a:r>
              <a:rPr lang="en-US" sz="1200" dirty="0" err="1">
                <a:latin typeface="Arial" pitchFamily="34" charset="0"/>
              </a:rPr>
              <a:t>Landay</a:t>
            </a:r>
            <a:r>
              <a:rPr lang="en-US" sz="1200" dirty="0">
                <a:latin typeface="Arial" pitchFamily="34" charset="0"/>
              </a:rPr>
              <a:t>, J.: </a:t>
            </a:r>
            <a:r>
              <a:rPr lang="en-CA" sz="1200" dirty="0"/>
              <a:t>Sitemaps, Storyboards, and Specifications: A Sketch of Web Site Design Practice as Manifested Through Artifacts.</a:t>
            </a:r>
            <a:r>
              <a:rPr lang="en-US" sz="1200" dirty="0">
                <a:latin typeface="Arial" pitchFamily="34" charset="0"/>
              </a:rPr>
              <a:t> </a:t>
            </a:r>
          </a:p>
        </p:txBody>
      </p:sp>
      <p:grpSp>
        <p:nvGrpSpPr>
          <p:cNvPr id="31" name="Gruppieren 30"/>
          <p:cNvGrpSpPr/>
          <p:nvPr/>
        </p:nvGrpSpPr>
        <p:grpSpPr>
          <a:xfrm>
            <a:off x="1013467" y="1340768"/>
            <a:ext cx="11047052" cy="4688813"/>
            <a:chOff x="1013467" y="1340768"/>
            <a:chExt cx="11047052" cy="4688813"/>
          </a:xfrm>
        </p:grpSpPr>
        <p:grpSp>
          <p:nvGrpSpPr>
            <p:cNvPr id="7" name="Gruppieren 6"/>
            <p:cNvGrpSpPr/>
            <p:nvPr/>
          </p:nvGrpSpPr>
          <p:grpSpPr>
            <a:xfrm>
              <a:off x="1013467" y="1340768"/>
              <a:ext cx="10162005" cy="4309488"/>
              <a:chOff x="1307006" y="1409215"/>
              <a:chExt cx="10162005" cy="4309488"/>
            </a:xfrm>
          </p:grpSpPr>
          <p:sp>
            <p:nvSpPr>
              <p:cNvPr id="8" name="Rechteck 7"/>
              <p:cNvSpPr/>
              <p:nvPr/>
            </p:nvSpPr>
            <p:spPr bwMode="auto">
              <a:xfrm>
                <a:off x="4653230" y="1458066"/>
                <a:ext cx="2448272" cy="1060862"/>
              </a:xfrm>
              <a:prstGeom prst="rect">
                <a:avLst/>
              </a:prstGeom>
              <a:solidFill>
                <a:schemeClr val="bg1"/>
              </a:solidFill>
              <a:ln w="28575">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C00000"/>
                  </a:solidFill>
                  <a:cs typeface="Arial" pitchFamily="34" charset="0"/>
                </a:endParaRPr>
              </a:p>
            </p:txBody>
          </p:sp>
          <p:sp>
            <p:nvSpPr>
              <p:cNvPr id="9" name="Cube 8"/>
              <p:cNvSpPr/>
              <p:nvPr/>
            </p:nvSpPr>
            <p:spPr bwMode="auto">
              <a:xfrm>
                <a:off x="1307006" y="1412776"/>
                <a:ext cx="3060802" cy="2664296"/>
              </a:xfrm>
              <a:prstGeom prst="cube">
                <a:avLst>
                  <a:gd name="adj" fmla="val 8657"/>
                </a:avLst>
              </a:prstGeom>
              <a:solidFill>
                <a:schemeClr val="accent1">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Cube 9"/>
              <p:cNvSpPr/>
              <p:nvPr/>
            </p:nvSpPr>
            <p:spPr bwMode="auto">
              <a:xfrm>
                <a:off x="7386924" y="1409215"/>
                <a:ext cx="3060802" cy="2664296"/>
              </a:xfrm>
              <a:prstGeom prst="cube">
                <a:avLst>
                  <a:gd name="adj" fmla="val 8657"/>
                </a:avLst>
              </a:prstGeom>
              <a:solidFill>
                <a:schemeClr val="tx2">
                  <a:lumMod val="25000"/>
                  <a:lumOff val="7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Textfeld 10"/>
              <p:cNvSpPr txBox="1"/>
              <p:nvPr/>
            </p:nvSpPr>
            <p:spPr>
              <a:xfrm>
                <a:off x="2279576" y="1642617"/>
                <a:ext cx="1440160"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Arial" pitchFamily="34" charset="0"/>
                  </a:rPr>
                  <a:t>Design</a:t>
                </a:r>
              </a:p>
            </p:txBody>
          </p:sp>
          <p:sp>
            <p:nvSpPr>
              <p:cNvPr id="12" name="Textfeld 11"/>
              <p:cNvSpPr txBox="1"/>
              <p:nvPr/>
            </p:nvSpPr>
            <p:spPr>
              <a:xfrm>
                <a:off x="8112224" y="1642617"/>
                <a:ext cx="1932955"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b="1" dirty="0">
                    <a:latin typeface="Arial" pitchFamily="34" charset="0"/>
                  </a:rPr>
                  <a:t>Development</a:t>
                </a:r>
              </a:p>
            </p:txBody>
          </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08833" y="2180300"/>
                <a:ext cx="1300593" cy="1300593"/>
              </a:xfrm>
              <a:prstGeom prst="rect">
                <a:avLst/>
              </a:prstGeom>
            </p:spPr>
          </p:pic>
          <p:pic>
            <p:nvPicPr>
              <p:cNvPr id="14" name="Grafik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187110" y="2180300"/>
                <a:ext cx="1300593" cy="1300593"/>
              </a:xfrm>
              <a:prstGeom prst="rect">
                <a:avLst/>
              </a:prstGeom>
            </p:spPr>
          </p:pic>
          <p:pic>
            <p:nvPicPr>
              <p:cNvPr id="15" name="Grafik 1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423592" y="4236647"/>
                <a:ext cx="607949" cy="607949"/>
              </a:xfrm>
              <a:prstGeom prst="rect">
                <a:avLst/>
              </a:prstGeom>
            </p:spPr>
          </p:pic>
          <p:pic>
            <p:nvPicPr>
              <p:cNvPr id="16" name="Grafik 1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09138" y="4248521"/>
                <a:ext cx="607949" cy="607949"/>
              </a:xfrm>
              <a:prstGeom prst="rect">
                <a:avLst/>
              </a:prstGeom>
            </p:spPr>
          </p:pic>
          <p:pic>
            <p:nvPicPr>
              <p:cNvPr id="17" name="Grafik 1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45254" y="3949202"/>
                <a:ext cx="607949" cy="607949"/>
              </a:xfrm>
              <a:prstGeom prst="rect">
                <a:avLst/>
              </a:prstGeom>
            </p:spPr>
          </p:pic>
          <p:pic>
            <p:nvPicPr>
              <p:cNvPr id="18" name="Grafik 1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861062" y="5110754"/>
                <a:ext cx="607949" cy="607949"/>
              </a:xfrm>
              <a:prstGeom prst="rect">
                <a:avLst/>
              </a:prstGeom>
            </p:spPr>
          </p:pic>
          <p:sp>
            <p:nvSpPr>
              <p:cNvPr id="19" name="Textfeld 18"/>
              <p:cNvSpPr txBox="1"/>
              <p:nvPr/>
            </p:nvSpPr>
            <p:spPr>
              <a:xfrm>
                <a:off x="2063320" y="4855935"/>
                <a:ext cx="1548172"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UI Designer</a:t>
                </a:r>
              </a:p>
            </p:txBody>
          </p:sp>
          <p:sp>
            <p:nvSpPr>
              <p:cNvPr id="20" name="Textfeld 19"/>
              <p:cNvSpPr txBox="1"/>
              <p:nvPr/>
            </p:nvSpPr>
            <p:spPr>
              <a:xfrm>
                <a:off x="8112224" y="4855935"/>
                <a:ext cx="174056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Developer</a:t>
                </a:r>
              </a:p>
            </p:txBody>
          </p:sp>
          <p:sp>
            <p:nvSpPr>
              <p:cNvPr id="21" name="Pfeil: nach links und rechts 20"/>
              <p:cNvSpPr/>
              <p:nvPr/>
            </p:nvSpPr>
            <p:spPr bwMode="auto">
              <a:xfrm>
                <a:off x="3719736" y="2312296"/>
                <a:ext cx="4257064" cy="1036600"/>
              </a:xfrm>
              <a:prstGeom prst="leftRightArrow">
                <a:avLst/>
              </a:prstGeom>
              <a:solidFill>
                <a:srgbClr val="C00000"/>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22" name="Grafik 21"/>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837298" y="1618627"/>
                <a:ext cx="739739" cy="739739"/>
              </a:xfrm>
              <a:prstGeom prst="rect">
                <a:avLst/>
              </a:prstGeom>
            </p:spPr>
          </p:pic>
          <p:pic>
            <p:nvPicPr>
              <p:cNvPr id="23" name="Grafik 2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092196" y="1607308"/>
                <a:ext cx="805380" cy="805380"/>
              </a:xfrm>
              <a:prstGeom prst="rect">
                <a:avLst/>
              </a:prstGeom>
            </p:spPr>
          </p:pic>
          <p:sp>
            <p:nvSpPr>
              <p:cNvPr id="24" name="Textfeld 23"/>
              <p:cNvSpPr txBox="1"/>
              <p:nvPr/>
            </p:nvSpPr>
            <p:spPr>
              <a:xfrm>
                <a:off x="5610173" y="1675754"/>
                <a:ext cx="39320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dirty="0">
                    <a:latin typeface="Arial" pitchFamily="34" charset="0"/>
                  </a:rPr>
                  <a:t>?</a:t>
                </a:r>
              </a:p>
            </p:txBody>
          </p:sp>
          <p:sp>
            <p:nvSpPr>
              <p:cNvPr id="25" name="Rechteck 24"/>
              <p:cNvSpPr/>
              <p:nvPr/>
            </p:nvSpPr>
            <p:spPr bwMode="auto">
              <a:xfrm>
                <a:off x="3750013" y="4163813"/>
                <a:ext cx="1109695" cy="1460377"/>
              </a:xfrm>
              <a:prstGeom prst="rect">
                <a:avLst/>
              </a:prstGeom>
              <a:solidFill>
                <a:schemeClr val="bg1"/>
              </a:solidFill>
              <a:ln w="28575">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C00000"/>
                  </a:solidFill>
                  <a:cs typeface="Arial" pitchFamily="34" charset="0"/>
                </a:endParaRPr>
              </a:p>
            </p:txBody>
          </p:sp>
          <p:pic>
            <p:nvPicPr>
              <p:cNvPr id="26" name="Grafik 2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828839" y="4224498"/>
                <a:ext cx="912098" cy="912098"/>
              </a:xfrm>
              <a:prstGeom prst="rect">
                <a:avLst/>
              </a:prstGeom>
            </p:spPr>
          </p:pic>
          <p:sp>
            <p:nvSpPr>
              <p:cNvPr id="27" name="Textfeld 26"/>
              <p:cNvSpPr txBox="1"/>
              <p:nvPr/>
            </p:nvSpPr>
            <p:spPr>
              <a:xfrm>
                <a:off x="4171207" y="5039415"/>
                <a:ext cx="393202" cy="584775"/>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3200" dirty="0">
                    <a:latin typeface="Arial" pitchFamily="34" charset="0"/>
                  </a:rPr>
                  <a:t>?</a:t>
                </a:r>
              </a:p>
            </p:txBody>
          </p:sp>
        </p:grpSp>
        <p:sp>
          <p:nvSpPr>
            <p:cNvPr id="29" name="Textfeld 28"/>
            <p:cNvSpPr txBox="1"/>
            <p:nvPr/>
          </p:nvSpPr>
          <p:spPr>
            <a:xfrm>
              <a:off x="10191170" y="4488704"/>
              <a:ext cx="174056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Customer</a:t>
              </a:r>
            </a:p>
          </p:txBody>
        </p:sp>
        <p:sp>
          <p:nvSpPr>
            <p:cNvPr id="30" name="Textfeld 29"/>
            <p:cNvSpPr txBox="1"/>
            <p:nvPr/>
          </p:nvSpPr>
          <p:spPr>
            <a:xfrm>
              <a:off x="10319955" y="5660249"/>
              <a:ext cx="1740564" cy="369332"/>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dirty="0">
                  <a:latin typeface="Arial" pitchFamily="34" charset="0"/>
                </a:rPr>
                <a:t>Manager</a:t>
              </a:r>
            </a:p>
          </p:txBody>
        </p:sp>
      </p:grpSp>
      <p:sp>
        <p:nvSpPr>
          <p:cNvPr id="32"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3164342962"/>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Research Questions</a:t>
            </a:r>
          </a:p>
        </p:txBody>
      </p:sp>
      <p:sp>
        <p:nvSpPr>
          <p:cNvPr id="3" name="Inhaltsplatzhalter 2"/>
          <p:cNvSpPr>
            <a:spLocks noGrp="1"/>
          </p:cNvSpPr>
          <p:nvPr>
            <p:ph idx="1"/>
          </p:nvPr>
        </p:nvSpPr>
        <p:spPr/>
        <p:txBody>
          <a:bodyPr/>
          <a:lstStyle/>
          <a:p>
            <a:pPr marL="285750" indent="-285750">
              <a:buFont typeface="Arial" panose="020B0604020202020204" pitchFamily="34" charset="0"/>
              <a:buChar char="•"/>
            </a:pPr>
            <a:r>
              <a:rPr lang="en-CA" sz="2400" dirty="0"/>
              <a:t>How do UI designers create UI prototypes?</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What are currently the state of the art UI design tools?</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How does the communication between the developer and the UI designer work?</a:t>
            </a:r>
          </a:p>
          <a:p>
            <a:pPr marL="285750" indent="-285750">
              <a:buFont typeface="Arial" panose="020B0604020202020204" pitchFamily="34" charset="0"/>
              <a:buChar char="•"/>
            </a:pPr>
            <a:endParaRPr lang="en-CA" sz="2400" dirty="0"/>
          </a:p>
          <a:p>
            <a:pPr marL="285750" indent="-285750">
              <a:buFont typeface="Arial" panose="020B0604020202020204" pitchFamily="34" charset="0"/>
              <a:buChar char="•"/>
            </a:pPr>
            <a:r>
              <a:rPr lang="en-CA" sz="2400" dirty="0"/>
              <a:t>What are the main artifacts created in the UI design process?</a:t>
            </a:r>
          </a:p>
          <a:p>
            <a:pPr marL="0" indent="0"/>
            <a:endParaRPr lang="en-US"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5</a:t>
            </a:fld>
            <a:endParaRPr lang="de-DE" dirty="0"/>
          </a:p>
        </p:txBody>
      </p:sp>
      <p:grpSp>
        <p:nvGrpSpPr>
          <p:cNvPr id="28" name="Gruppieren 27"/>
          <p:cNvGrpSpPr/>
          <p:nvPr/>
        </p:nvGrpSpPr>
        <p:grpSpPr>
          <a:xfrm>
            <a:off x="4085214" y="4640533"/>
            <a:ext cx="4018511" cy="1741218"/>
            <a:chOff x="1013467" y="1340768"/>
            <a:chExt cx="10162005" cy="4309488"/>
          </a:xfrm>
        </p:grpSpPr>
        <p:sp>
          <p:nvSpPr>
            <p:cNvPr id="8" name="Rechteck 7"/>
            <p:cNvSpPr/>
            <p:nvPr/>
          </p:nvSpPr>
          <p:spPr bwMode="auto">
            <a:xfrm>
              <a:off x="4359691" y="1389619"/>
              <a:ext cx="2448272" cy="1060862"/>
            </a:xfrm>
            <a:prstGeom prst="rect">
              <a:avLst/>
            </a:prstGeom>
            <a:solidFill>
              <a:schemeClr val="bg1"/>
            </a:solidFill>
            <a:ln w="28575">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C00000"/>
                </a:solidFill>
                <a:cs typeface="Arial" pitchFamily="34" charset="0"/>
              </a:endParaRPr>
            </a:p>
          </p:txBody>
        </p:sp>
        <p:sp>
          <p:nvSpPr>
            <p:cNvPr id="9" name="Cube 8"/>
            <p:cNvSpPr/>
            <p:nvPr/>
          </p:nvSpPr>
          <p:spPr bwMode="auto">
            <a:xfrm>
              <a:off x="1013467" y="1344329"/>
              <a:ext cx="3060802" cy="2664296"/>
            </a:xfrm>
            <a:prstGeom prst="cube">
              <a:avLst>
                <a:gd name="adj" fmla="val 8657"/>
              </a:avLst>
            </a:prstGeom>
            <a:solidFill>
              <a:schemeClr val="accent1">
                <a:lumMod val="60000"/>
                <a:lumOff val="40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0" name="Cube 9"/>
            <p:cNvSpPr/>
            <p:nvPr/>
          </p:nvSpPr>
          <p:spPr bwMode="auto">
            <a:xfrm>
              <a:off x="7093385" y="1340768"/>
              <a:ext cx="3060802" cy="2664296"/>
            </a:xfrm>
            <a:prstGeom prst="cube">
              <a:avLst>
                <a:gd name="adj" fmla="val 8657"/>
              </a:avLst>
            </a:prstGeom>
            <a:solidFill>
              <a:schemeClr val="tx2">
                <a:lumMod val="25000"/>
                <a:lumOff val="75000"/>
              </a:schemeClr>
            </a:solidFill>
            <a:ln>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sp>
          <p:nvSpPr>
            <p:cNvPr id="11" name="Textfeld 10"/>
            <p:cNvSpPr txBox="1"/>
            <p:nvPr/>
          </p:nvSpPr>
          <p:spPr>
            <a:xfrm>
              <a:off x="1949510" y="1538861"/>
              <a:ext cx="2616659" cy="533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800" b="1" dirty="0">
                  <a:latin typeface="Arial" pitchFamily="34" charset="0"/>
                </a:rPr>
                <a:t>Design</a:t>
              </a:r>
            </a:p>
          </p:txBody>
        </p:sp>
        <p:sp>
          <p:nvSpPr>
            <p:cNvPr id="12" name="Textfeld 11"/>
            <p:cNvSpPr txBox="1"/>
            <p:nvPr/>
          </p:nvSpPr>
          <p:spPr>
            <a:xfrm>
              <a:off x="7580150" y="1571266"/>
              <a:ext cx="2428517" cy="53322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800" b="1" dirty="0">
                  <a:latin typeface="Arial" pitchFamily="34" charset="0"/>
                </a:rPr>
                <a:t>Development</a:t>
              </a:r>
            </a:p>
          </p:txBody>
        </p:sp>
        <p:pic>
          <p:nvPicPr>
            <p:cNvPr id="13" name="Grafik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915294" y="2111853"/>
              <a:ext cx="1300593" cy="1300593"/>
            </a:xfrm>
            <a:prstGeom prst="rect">
              <a:avLst/>
            </a:prstGeom>
          </p:spPr>
        </p:pic>
        <p:pic>
          <p:nvPicPr>
            <p:cNvPr id="14" name="Grafik 1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893571" y="2111853"/>
              <a:ext cx="1300593" cy="1300593"/>
            </a:xfrm>
            <a:prstGeom prst="rect">
              <a:avLst/>
            </a:prstGeom>
          </p:spPr>
        </p:pic>
        <p:pic>
          <p:nvPicPr>
            <p:cNvPr id="15" name="Grafik 1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30053" y="4168200"/>
              <a:ext cx="607949" cy="607949"/>
            </a:xfrm>
            <a:prstGeom prst="rect">
              <a:avLst/>
            </a:prstGeom>
          </p:spPr>
        </p:pic>
        <p:pic>
          <p:nvPicPr>
            <p:cNvPr id="16" name="Grafik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115599" y="4180074"/>
              <a:ext cx="607949" cy="607949"/>
            </a:xfrm>
            <a:prstGeom prst="rect">
              <a:avLst/>
            </a:prstGeom>
          </p:spPr>
        </p:pic>
        <p:pic>
          <p:nvPicPr>
            <p:cNvPr id="17" name="Grafik 1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51715" y="3880755"/>
              <a:ext cx="607949" cy="607949"/>
            </a:xfrm>
            <a:prstGeom prst="rect">
              <a:avLst/>
            </a:prstGeom>
          </p:spPr>
        </p:pic>
        <p:pic>
          <p:nvPicPr>
            <p:cNvPr id="18" name="Grafik 1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567523" y="5042307"/>
              <a:ext cx="607949" cy="607949"/>
            </a:xfrm>
            <a:prstGeom prst="rect">
              <a:avLst/>
            </a:prstGeom>
          </p:spPr>
        </p:pic>
        <p:sp>
          <p:nvSpPr>
            <p:cNvPr id="21" name="Pfeil: nach links und rechts 20"/>
            <p:cNvSpPr/>
            <p:nvPr/>
          </p:nvSpPr>
          <p:spPr bwMode="auto">
            <a:xfrm>
              <a:off x="3426197" y="2243849"/>
              <a:ext cx="4257064" cy="1036600"/>
            </a:xfrm>
            <a:prstGeom prst="leftRightArrow">
              <a:avLst/>
            </a:prstGeom>
            <a:solidFill>
              <a:srgbClr val="C00000"/>
            </a:solidFill>
            <a:ln>
              <a:solidFill>
                <a:schemeClr val="tx1"/>
              </a:solidFill>
              <a:headEnd type="none" w="med" len="med"/>
              <a:tailEnd type="none" w="med" len="med"/>
            </a:ln>
          </p:spPr>
          <p:style>
            <a:lnRef idx="1">
              <a:schemeClr val="accent3"/>
            </a:lnRef>
            <a:fillRef idx="2">
              <a:schemeClr val="accent3"/>
            </a:fillRef>
            <a:effectRef idx="1">
              <a:schemeClr val="accent3"/>
            </a:effectRef>
            <a:fontRef idx="minor">
              <a:schemeClr val="dk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chemeClr val="tx1"/>
                </a:solidFill>
                <a:cs typeface="Arial" pitchFamily="34" charset="0"/>
              </a:endParaRPr>
            </a:p>
          </p:txBody>
        </p:sp>
        <p:pic>
          <p:nvPicPr>
            <p:cNvPr id="22" name="Grafik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543759" y="1550180"/>
              <a:ext cx="739739" cy="739739"/>
            </a:xfrm>
            <a:prstGeom prst="rect">
              <a:avLst/>
            </a:prstGeom>
          </p:spPr>
        </p:pic>
        <p:pic>
          <p:nvPicPr>
            <p:cNvPr id="23" name="Grafik 2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798657" y="1538861"/>
              <a:ext cx="805380" cy="805380"/>
            </a:xfrm>
            <a:prstGeom prst="rect">
              <a:avLst/>
            </a:prstGeom>
          </p:spPr>
        </p:pic>
        <p:sp>
          <p:nvSpPr>
            <p:cNvPr id="25" name="Rechteck 24"/>
            <p:cNvSpPr/>
            <p:nvPr/>
          </p:nvSpPr>
          <p:spPr bwMode="auto">
            <a:xfrm>
              <a:off x="3456474" y="4095367"/>
              <a:ext cx="1109695" cy="1176032"/>
            </a:xfrm>
            <a:prstGeom prst="rect">
              <a:avLst/>
            </a:prstGeom>
            <a:solidFill>
              <a:schemeClr val="bg1"/>
            </a:solidFill>
            <a:ln w="28575">
              <a:solidFill>
                <a:srgbClr val="C00000"/>
              </a:solidFill>
              <a:headEnd type="none" w="med" len="med"/>
              <a:tailEnd type="none" w="med" len="med"/>
            </a:ln>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indent="0" algn="ctr" defTabSz="914400" rtl="0" eaLnBrk="0" fontAlgn="base" latinLnBrk="0" hangingPunct="0">
                <a:lnSpc>
                  <a:spcPct val="100000"/>
                </a:lnSpc>
                <a:spcBef>
                  <a:spcPct val="0"/>
                </a:spcBef>
                <a:spcAft>
                  <a:spcPct val="0"/>
                </a:spcAft>
                <a:buClrTx/>
                <a:buSzTx/>
                <a:buFontTx/>
                <a:buNone/>
                <a:tabLst/>
              </a:pPr>
              <a:endParaRPr lang="en-US" dirty="0">
                <a:solidFill>
                  <a:srgbClr val="C00000"/>
                </a:solidFill>
                <a:cs typeface="Arial" pitchFamily="34" charset="0"/>
              </a:endParaRPr>
            </a:p>
          </p:txBody>
        </p:sp>
        <p:pic>
          <p:nvPicPr>
            <p:cNvPr id="26" name="Grafik 25"/>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535300" y="4156051"/>
              <a:ext cx="912098" cy="912098"/>
            </a:xfrm>
            <a:prstGeom prst="rect">
              <a:avLst/>
            </a:prstGeom>
          </p:spPr>
        </p:pic>
      </p:grpSp>
      <p:sp>
        <p:nvSpPr>
          <p:cNvPr id="24"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884229981"/>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Titel 1"/>
          <p:cNvSpPr>
            <a:spLocks noGrp="1"/>
          </p:cNvSpPr>
          <p:nvPr>
            <p:ph type="title"/>
          </p:nvPr>
        </p:nvSpPr>
        <p:spPr>
          <a:xfrm>
            <a:off x="0" y="2636912"/>
            <a:ext cx="12192000" cy="936104"/>
          </a:xfrm>
        </p:spPr>
        <p:txBody>
          <a:bodyPr/>
          <a:lstStyle/>
          <a:p>
            <a:pPr algn="ctr"/>
            <a:r>
              <a:rPr lang="en-US" sz="7200" dirty="0"/>
              <a:t>State of the Art</a:t>
            </a:r>
          </a:p>
        </p:txBody>
      </p:sp>
      <p:sp>
        <p:nvSpPr>
          <p:cNvPr id="4" name="Datumsplatzhalter 3"/>
          <p:cNvSpPr>
            <a:spLocks noGrp="1"/>
          </p:cNvSpPr>
          <p:nvPr>
            <p:ph type="dt" sz="half" idx="10"/>
          </p:nvPr>
        </p:nvSpPr>
        <p:spPr/>
        <p:txBody>
          <a:bodyPr/>
          <a:lstStyle/>
          <a:p>
            <a:pPr>
              <a:defRPr/>
            </a:pPr>
            <a:r>
              <a:rPr lang="de-DE" dirty="0">
                <a:solidFill>
                  <a:srgbClr val="0065BD"/>
                </a:solidFill>
              </a:rPr>
              <a:t>© </a:t>
            </a:r>
            <a:r>
              <a:rPr lang="de-DE" dirty="0" err="1">
                <a:solidFill>
                  <a:srgbClr val="0065BD"/>
                </a:solidFill>
              </a:rPr>
              <a:t>sebis</a:t>
            </a:r>
            <a:endParaRPr lang="de-DE" dirty="0">
              <a:solidFill>
                <a:srgbClr val="0065BD"/>
              </a:solidFill>
            </a:endParaRPr>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solidFill>
                  <a:srgbClr val="0065BD"/>
                </a:solidFill>
              </a:rPr>
              <a:pPr>
                <a:defRPr/>
              </a:pPr>
              <a:t>6</a:t>
            </a:fld>
            <a:endParaRPr lang="de-DE" dirty="0">
              <a:solidFill>
                <a:srgbClr val="0065BD"/>
              </a:solidFill>
            </a:endParaRPr>
          </a:p>
        </p:txBody>
      </p:sp>
      <p:sp>
        <p:nvSpPr>
          <p:cNvPr id="7" name="Fußzeilenplatzhalter 4"/>
          <p:cNvSpPr>
            <a:spLocks noGrp="1"/>
          </p:cNvSpPr>
          <p:nvPr>
            <p:ph type="ftr" sz="quarter" idx="11"/>
          </p:nvPr>
        </p:nvSpPr>
        <p:spPr>
          <a:xfrm>
            <a:off x="332903" y="6569076"/>
            <a:ext cx="5761567" cy="288925"/>
          </a:xfrm>
        </p:spPr>
        <p:txBody>
          <a:bodyPr/>
          <a:lstStyle/>
          <a:p>
            <a:pPr>
              <a:defRPr/>
            </a:pPr>
            <a:r>
              <a:rPr lang="en-US" dirty="0">
                <a:solidFill>
                  <a:srgbClr val="0065BD"/>
                </a:solidFill>
              </a:rPr>
              <a:t>Final Presentation Peter Mortimer</a:t>
            </a:r>
            <a:endParaRPr lang="de-DE" dirty="0">
              <a:solidFill>
                <a:srgbClr val="0065BD"/>
              </a:solidFill>
            </a:endParaRPr>
          </a:p>
        </p:txBody>
      </p:sp>
    </p:spTree>
    <p:extLst>
      <p:ext uri="{BB962C8B-B14F-4D97-AF65-F5344CB8AC3E}">
        <p14:creationId xmlns:p14="http://schemas.microsoft.com/office/powerpoint/2010/main" val="121939838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sz="2800" dirty="0"/>
              <a:t>Prototypes</a:t>
            </a:r>
          </a:p>
        </p:txBody>
      </p:sp>
      <p:sp>
        <p:nvSpPr>
          <p:cNvPr id="3" name="Inhaltsplatzhalter 2"/>
          <p:cNvSpPr>
            <a:spLocks noGrp="1"/>
          </p:cNvSpPr>
          <p:nvPr>
            <p:ph idx="1"/>
          </p:nvPr>
        </p:nvSpPr>
        <p:spPr>
          <a:xfrm>
            <a:off x="334434" y="981077"/>
            <a:ext cx="11523133" cy="2303908"/>
          </a:xfrm>
        </p:spPr>
        <p:txBody>
          <a:bodyPr/>
          <a:lstStyle/>
          <a:p>
            <a:pPr marL="285750" indent="-285750">
              <a:buFont typeface="Arial" panose="020B0604020202020204" pitchFamily="34" charset="0"/>
              <a:buChar char="•"/>
            </a:pPr>
            <a:r>
              <a:rPr lang="en-US" dirty="0"/>
              <a:t>My report should also inform the reader on the current standards in modern UI design</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Includes definitions on different prototypes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Companies tend to use different terms to describe the same type of prototype </a:t>
            </a:r>
          </a:p>
          <a:p>
            <a:pPr marL="642937" lvl="1" indent="-285750">
              <a:buFont typeface="Arial" panose="020B0604020202020204" pitchFamily="34" charset="0"/>
              <a:buChar char="•"/>
            </a:pPr>
            <a:r>
              <a:rPr lang="en-US" dirty="0"/>
              <a:t>e.g.: Interactive UI Design = Clickable Dummy = </a:t>
            </a:r>
            <a:r>
              <a:rPr lang="en-US" dirty="0" err="1"/>
              <a:t>Flinto</a:t>
            </a:r>
            <a:r>
              <a:rPr lang="en-US" dirty="0"/>
              <a:t> Prototype</a:t>
            </a:r>
          </a:p>
          <a:p>
            <a:pPr marL="285750" indent="-285750">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7</a:t>
            </a:fld>
            <a:endParaRPr lang="de-DE" dirty="0"/>
          </a:p>
        </p:txBody>
      </p:sp>
      <p:grpSp>
        <p:nvGrpSpPr>
          <p:cNvPr id="27" name="Gruppieren 26"/>
          <p:cNvGrpSpPr/>
          <p:nvPr/>
        </p:nvGrpSpPr>
        <p:grpSpPr>
          <a:xfrm>
            <a:off x="1353065" y="3127527"/>
            <a:ext cx="9482810" cy="3441549"/>
            <a:chOff x="2074237" y="3109120"/>
            <a:chExt cx="9482810" cy="3441549"/>
          </a:xfrm>
        </p:grpSpPr>
        <p:pic>
          <p:nvPicPr>
            <p:cNvPr id="10" name="Grafik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0898" y="4898534"/>
              <a:ext cx="1193710" cy="1193710"/>
            </a:xfrm>
            <a:prstGeom prst="rect">
              <a:avLst/>
            </a:prstGeom>
          </p:spPr>
        </p:pic>
        <p:pic>
          <p:nvPicPr>
            <p:cNvPr id="11" name="Grafik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03929" y="3249585"/>
              <a:ext cx="1108769" cy="1108769"/>
            </a:xfrm>
            <a:prstGeom prst="rect">
              <a:avLst/>
            </a:prstGeom>
          </p:spPr>
        </p:pic>
        <p:pic>
          <p:nvPicPr>
            <p:cNvPr id="12" name="Grafik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58888" y="3109120"/>
              <a:ext cx="1249234" cy="1249234"/>
            </a:xfrm>
            <a:prstGeom prst="rect">
              <a:avLst/>
            </a:prstGeom>
          </p:spPr>
        </p:pic>
        <p:pic>
          <p:nvPicPr>
            <p:cNvPr id="13" name="Grafik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22518" y="4910089"/>
              <a:ext cx="1249234" cy="1249234"/>
            </a:xfrm>
            <a:prstGeom prst="rect">
              <a:avLst/>
            </a:prstGeom>
          </p:spPr>
        </p:pic>
        <p:pic>
          <p:nvPicPr>
            <p:cNvPr id="14" name="Grafik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54312" y="3145222"/>
              <a:ext cx="1249234" cy="1249234"/>
            </a:xfrm>
            <a:prstGeom prst="rect">
              <a:avLst/>
            </a:prstGeom>
          </p:spPr>
        </p:pic>
        <p:pic>
          <p:nvPicPr>
            <p:cNvPr id="15" name="Grafik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320013" y="4925288"/>
              <a:ext cx="1249234" cy="1249234"/>
            </a:xfrm>
            <a:prstGeom prst="rect">
              <a:avLst/>
            </a:prstGeom>
          </p:spPr>
        </p:pic>
        <p:pic>
          <p:nvPicPr>
            <p:cNvPr id="16" name="Grafik 15"/>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845065" y="3130427"/>
              <a:ext cx="1249234" cy="1249234"/>
            </a:xfrm>
            <a:prstGeom prst="rect">
              <a:avLst/>
            </a:prstGeom>
          </p:spPr>
        </p:pic>
        <p:pic>
          <p:nvPicPr>
            <p:cNvPr id="17" name="Grafik 16"/>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9856960" y="4890395"/>
              <a:ext cx="1249234" cy="1249234"/>
            </a:xfrm>
            <a:prstGeom prst="rect">
              <a:avLst/>
            </a:prstGeom>
          </p:spPr>
        </p:pic>
        <p:sp>
          <p:nvSpPr>
            <p:cNvPr id="18" name="Textfeld 17"/>
            <p:cNvSpPr txBox="1"/>
            <p:nvPr/>
          </p:nvSpPr>
          <p:spPr>
            <a:xfrm>
              <a:off x="2074237" y="4456687"/>
              <a:ext cx="136815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Pen &amp; Paper</a:t>
              </a:r>
            </a:p>
          </p:txBody>
        </p:sp>
        <p:sp>
          <p:nvSpPr>
            <p:cNvPr id="19" name="Textfeld 18"/>
            <p:cNvSpPr txBox="1"/>
            <p:nvPr/>
          </p:nvSpPr>
          <p:spPr>
            <a:xfrm>
              <a:off x="2130898" y="6195537"/>
              <a:ext cx="136815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Wireframe</a:t>
              </a:r>
            </a:p>
          </p:txBody>
        </p:sp>
        <p:sp>
          <p:nvSpPr>
            <p:cNvPr id="20" name="Textfeld 19"/>
            <p:cNvSpPr txBox="1"/>
            <p:nvPr/>
          </p:nvSpPr>
          <p:spPr>
            <a:xfrm>
              <a:off x="4622518" y="6212115"/>
              <a:ext cx="1368152"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Style Guide</a:t>
              </a:r>
            </a:p>
          </p:txBody>
        </p:sp>
        <p:sp>
          <p:nvSpPr>
            <p:cNvPr id="21" name="Textfeld 20"/>
            <p:cNvSpPr txBox="1"/>
            <p:nvPr/>
          </p:nvSpPr>
          <p:spPr>
            <a:xfrm>
              <a:off x="4318360" y="4464944"/>
              <a:ext cx="1784203"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Static UI Design</a:t>
              </a:r>
            </a:p>
          </p:txBody>
        </p:sp>
        <p:sp>
          <p:nvSpPr>
            <p:cNvPr id="22" name="Textfeld 21"/>
            <p:cNvSpPr txBox="1"/>
            <p:nvPr/>
          </p:nvSpPr>
          <p:spPr>
            <a:xfrm>
              <a:off x="6803458" y="4461861"/>
              <a:ext cx="2150941"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Components Library</a:t>
              </a:r>
            </a:p>
          </p:txBody>
        </p:sp>
        <p:sp>
          <p:nvSpPr>
            <p:cNvPr id="23" name="Textfeld 22"/>
            <p:cNvSpPr txBox="1"/>
            <p:nvPr/>
          </p:nvSpPr>
          <p:spPr>
            <a:xfrm>
              <a:off x="6663585" y="6183762"/>
              <a:ext cx="2430685"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Set of Microinteractions</a:t>
              </a:r>
            </a:p>
          </p:txBody>
        </p:sp>
        <p:sp>
          <p:nvSpPr>
            <p:cNvPr id="25" name="Textfeld 24"/>
            <p:cNvSpPr txBox="1"/>
            <p:nvPr/>
          </p:nvSpPr>
          <p:spPr>
            <a:xfrm>
              <a:off x="9192344" y="4456687"/>
              <a:ext cx="2150941"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Interactive UI Design</a:t>
              </a:r>
            </a:p>
          </p:txBody>
        </p:sp>
        <p:sp>
          <p:nvSpPr>
            <p:cNvPr id="26" name="Textfeld 25"/>
            <p:cNvSpPr txBox="1"/>
            <p:nvPr/>
          </p:nvSpPr>
          <p:spPr>
            <a:xfrm>
              <a:off x="9406106" y="6116197"/>
              <a:ext cx="2150941" cy="338554"/>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pPr algn="ctr"/>
              <a:r>
                <a:rPr lang="en-US" sz="1600" dirty="0">
                  <a:latin typeface="Arial" pitchFamily="34" charset="0"/>
                </a:rPr>
                <a:t>Code</a:t>
              </a:r>
            </a:p>
          </p:txBody>
        </p:sp>
      </p:grpSp>
      <p:sp>
        <p:nvSpPr>
          <p:cNvPr id="24"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948136876"/>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Pen &amp; Paper, Whiteboard</a:t>
            </a:r>
            <a:r>
              <a:rPr lang="en-US" baseline="30000" dirty="0"/>
              <a:t>7</a:t>
            </a:r>
          </a:p>
        </p:txBody>
      </p:sp>
      <p:sp>
        <p:nvSpPr>
          <p:cNvPr id="3" name="Inhaltsplatzhalter 2"/>
          <p:cNvSpPr>
            <a:spLocks noGrp="1"/>
          </p:cNvSpPr>
          <p:nvPr>
            <p:ph idx="1"/>
          </p:nvPr>
        </p:nvSpPr>
        <p:spPr>
          <a:xfrm>
            <a:off x="332903" y="966019"/>
            <a:ext cx="6627193" cy="2390973"/>
          </a:xfrm>
        </p:spPr>
        <p:txBody>
          <a:bodyPr/>
          <a:lstStyle/>
          <a:p>
            <a:pPr marL="285750" indent="-285750">
              <a:buFont typeface="Arial" panose="020B0604020202020204" pitchFamily="34" charset="0"/>
              <a:buChar char="•"/>
            </a:pPr>
            <a:r>
              <a:rPr lang="en-US" dirty="0"/>
              <a:t>Very early stage of the design process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Does not take long to develop</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Limited interactivity and detail</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r>
              <a:rPr lang="en-US" dirty="0"/>
              <a:t>Can already reveal usability issues</a:t>
            </a:r>
          </a:p>
          <a:p>
            <a:pPr marL="285750" indent="-285750">
              <a:buFont typeface="Arial" panose="020B0604020202020204" pitchFamily="34" charset="0"/>
              <a:buChar char="•"/>
            </a:pPr>
            <a:endParaRPr lang="en-US" dirty="0"/>
          </a:p>
          <a:p>
            <a:pPr marL="285750" indent="-285750">
              <a:buFont typeface="Arial" panose="020B0604020202020204" pitchFamily="34" charset="0"/>
              <a:buChar char="•"/>
            </a:pPr>
            <a:endParaRPr lang="en-US" dirty="0"/>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8</a:t>
            </a:fld>
            <a:endParaRPr lang="de-DE" dirty="0"/>
          </a:p>
        </p:txBody>
      </p:sp>
      <p:pic>
        <p:nvPicPr>
          <p:cNvPr id="8" name="Grafik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60096" y="1361248"/>
            <a:ext cx="1154353" cy="1154353"/>
          </a:xfrm>
          <a:prstGeom prst="rect">
            <a:avLst/>
          </a:prstGeom>
        </p:spPr>
      </p:pic>
      <p:sp>
        <p:nvSpPr>
          <p:cNvPr id="9" name="Titel 1"/>
          <p:cNvSpPr txBox="1">
            <a:spLocks/>
          </p:cNvSpPr>
          <p:nvPr/>
        </p:nvSpPr>
        <p:spPr bwMode="auto">
          <a:xfrm>
            <a:off x="332903" y="3280446"/>
            <a:ext cx="10586099"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rtl="0" eaLnBrk="1" fontAlgn="base" hangingPunct="1">
              <a:spcBef>
                <a:spcPct val="0"/>
              </a:spcBef>
              <a:spcAft>
                <a:spcPct val="0"/>
              </a:spcAft>
              <a:defRPr lang="de-DE" sz="2400" b="0" i="0" baseline="0" smtClean="0">
                <a:solidFill>
                  <a:srgbClr val="0065BD"/>
                </a:solidFill>
                <a:latin typeface="+mj-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a:lstStyle>
          <a:p>
            <a:r>
              <a:rPr lang="en-US" kern="0" dirty="0"/>
              <a:t>Wireframe</a:t>
            </a:r>
            <a:r>
              <a:rPr lang="en-US" kern="0" baseline="30000" dirty="0"/>
              <a:t>8</a:t>
            </a:r>
          </a:p>
        </p:txBody>
      </p:sp>
      <p:sp>
        <p:nvSpPr>
          <p:cNvPr id="11" name="Inhaltsplatzhalter 2"/>
          <p:cNvSpPr txBox="1">
            <a:spLocks/>
          </p:cNvSpPr>
          <p:nvPr/>
        </p:nvSpPr>
        <p:spPr bwMode="auto">
          <a:xfrm>
            <a:off x="346045" y="4121837"/>
            <a:ext cx="6614051" cy="23909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Arial" panose="020B0604020202020204" pitchFamily="34" charset="0"/>
              <a:buChar char="•"/>
            </a:pPr>
            <a:r>
              <a:rPr lang="en-US" kern="0" dirty="0"/>
              <a:t>Presents functionality, features, content, and user flow</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But not the visual design yet</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Drawn on paper or in dedicated software solutions</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p:txBody>
      </p:sp>
      <p:pic>
        <p:nvPicPr>
          <p:cNvPr id="13" name="Grafik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4112" y="3752273"/>
            <a:ext cx="1242787" cy="1242787"/>
          </a:xfrm>
          <a:prstGeom prst="rect">
            <a:avLst/>
          </a:prstGeom>
        </p:spPr>
      </p:pic>
      <p:sp>
        <p:nvSpPr>
          <p:cNvPr id="14" name="Textfeld 13"/>
          <p:cNvSpPr txBox="1"/>
          <p:nvPr/>
        </p:nvSpPr>
        <p:spPr>
          <a:xfrm>
            <a:off x="7104112" y="5671419"/>
            <a:ext cx="5113680" cy="830997"/>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latin typeface="Arial" pitchFamily="34" charset="0"/>
              </a:rPr>
              <a:t>[</a:t>
            </a:r>
            <a:r>
              <a:rPr lang="en-US" sz="1200" dirty="0">
                <a:latin typeface="Arial" pitchFamily="34" charset="0"/>
                <a:hlinkClick r:id="rId5"/>
              </a:rPr>
              <a:t>7</a:t>
            </a:r>
            <a:r>
              <a:rPr lang="en-US" sz="1200" dirty="0">
                <a:latin typeface="Arial" pitchFamily="34" charset="0"/>
              </a:rPr>
              <a:t>] </a:t>
            </a:r>
            <a:r>
              <a:rPr lang="en-US" sz="1200" dirty="0" err="1">
                <a:latin typeface="Arial" pitchFamily="34" charset="0"/>
              </a:rPr>
              <a:t>Sefelin</a:t>
            </a:r>
            <a:r>
              <a:rPr lang="en-US" sz="1200" dirty="0">
                <a:latin typeface="Arial" pitchFamily="34" charset="0"/>
              </a:rPr>
              <a:t>, R., </a:t>
            </a:r>
            <a:r>
              <a:rPr lang="en-US" sz="1200" dirty="0" err="1">
                <a:latin typeface="Arial" pitchFamily="34" charset="0"/>
              </a:rPr>
              <a:t>Tscheligi</a:t>
            </a:r>
            <a:r>
              <a:rPr lang="en-US" sz="1200" dirty="0">
                <a:latin typeface="Arial" pitchFamily="34" charset="0"/>
              </a:rPr>
              <a:t>, M., </a:t>
            </a:r>
            <a:r>
              <a:rPr lang="en-US" sz="1200" dirty="0" err="1">
                <a:latin typeface="Arial" pitchFamily="34" charset="0"/>
              </a:rPr>
              <a:t>Giller</a:t>
            </a:r>
            <a:r>
              <a:rPr lang="en-US" sz="1200" dirty="0">
                <a:latin typeface="Arial" pitchFamily="34" charset="0"/>
              </a:rPr>
              <a:t>, V.: </a:t>
            </a:r>
            <a:r>
              <a:rPr lang="en-CA" sz="1200" dirty="0">
                <a:latin typeface="Arial" pitchFamily="34" charset="0"/>
              </a:rPr>
              <a:t>What is it good for? A Comparison of Paper- and Computer-based Low-fidelity Prototyping.</a:t>
            </a:r>
            <a:endParaRPr lang="en-US" sz="1200" i="1" dirty="0">
              <a:latin typeface="Arial" pitchFamily="34" charset="0"/>
            </a:endParaRPr>
          </a:p>
          <a:p>
            <a:r>
              <a:rPr lang="en-US" sz="1200" dirty="0">
                <a:latin typeface="Arial" pitchFamily="34" charset="0"/>
              </a:rPr>
              <a:t>[</a:t>
            </a:r>
            <a:r>
              <a:rPr lang="en-US" sz="1200" dirty="0">
                <a:latin typeface="Arial" pitchFamily="34" charset="0"/>
                <a:hlinkClick r:id="rId5"/>
              </a:rPr>
              <a:t>8</a:t>
            </a:r>
            <a:r>
              <a:rPr lang="en-US" sz="1200" dirty="0">
                <a:latin typeface="Arial" pitchFamily="34" charset="0"/>
              </a:rPr>
              <a:t>] </a:t>
            </a:r>
            <a:r>
              <a:rPr lang="en-CA" sz="1200" dirty="0">
                <a:latin typeface="Arial" pitchFamily="34" charset="0"/>
              </a:rPr>
              <a:t>Garrett, J.: The Elements of User Experience: User-Centered Design for the Web and Beyond, Chapter “Design Comps and Style Guides” </a:t>
            </a:r>
            <a:endParaRPr lang="en-US" sz="1200" i="1" dirty="0">
              <a:latin typeface="Arial" pitchFamily="34" charset="0"/>
            </a:endParaRPr>
          </a:p>
        </p:txBody>
      </p:sp>
      <p:sp>
        <p:nvSpPr>
          <p:cNvPr id="12"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324721664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en-US" dirty="0"/>
              <a:t>Static UI Design</a:t>
            </a:r>
            <a:r>
              <a:rPr lang="en-US" baseline="30000" dirty="0"/>
              <a:t>9</a:t>
            </a:r>
          </a:p>
        </p:txBody>
      </p:sp>
      <p:sp>
        <p:nvSpPr>
          <p:cNvPr id="4" name="Datumsplatzhalter 3"/>
          <p:cNvSpPr>
            <a:spLocks noGrp="1"/>
          </p:cNvSpPr>
          <p:nvPr>
            <p:ph type="dt" sz="half" idx="10"/>
          </p:nvPr>
        </p:nvSpPr>
        <p:spPr/>
        <p:txBody>
          <a:bodyPr/>
          <a:lstStyle/>
          <a:p>
            <a:pPr>
              <a:defRPr/>
            </a:pPr>
            <a:r>
              <a:rPr lang="de-DE"/>
              <a:t>© sebis</a:t>
            </a:r>
            <a:endParaRPr lang="de-DE" dirty="0"/>
          </a:p>
        </p:txBody>
      </p:sp>
      <p:sp>
        <p:nvSpPr>
          <p:cNvPr id="6" name="Foliennummernplatzhalter 5"/>
          <p:cNvSpPr>
            <a:spLocks noGrp="1"/>
          </p:cNvSpPr>
          <p:nvPr>
            <p:ph type="sldNum" sz="quarter" idx="12"/>
          </p:nvPr>
        </p:nvSpPr>
        <p:spPr/>
        <p:txBody>
          <a:bodyPr/>
          <a:lstStyle/>
          <a:p>
            <a:pPr>
              <a:defRPr/>
            </a:pPr>
            <a:fld id="{05BC9FAB-BDC1-47C0-A8BB-6E12A8205D33}" type="slidenum">
              <a:rPr lang="de-DE" smtClean="0"/>
              <a:pPr>
                <a:defRPr/>
              </a:pPr>
              <a:t>9</a:t>
            </a:fld>
            <a:endParaRPr lang="de-DE" dirty="0"/>
          </a:p>
        </p:txBody>
      </p:sp>
      <p:sp>
        <p:nvSpPr>
          <p:cNvPr id="8" name="Inhaltsplatzhalter 2"/>
          <p:cNvSpPr txBox="1">
            <a:spLocks/>
          </p:cNvSpPr>
          <p:nvPr/>
        </p:nvSpPr>
        <p:spPr bwMode="auto">
          <a:xfrm>
            <a:off x="332903" y="966019"/>
            <a:ext cx="6627193" cy="23909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Arial" panose="020B0604020202020204" pitchFamily="34" charset="0"/>
              <a:buChar char="•"/>
            </a:pPr>
            <a:r>
              <a:rPr lang="en-US" kern="0" dirty="0"/>
              <a:t>Non-interactive image of final UI Design</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First impression on Visual Design (Color, Font,…)</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Covers only a small aspect of the whole UI</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endParaRPr lang="en-US" kern="0" dirty="0"/>
          </a:p>
        </p:txBody>
      </p:sp>
      <p:sp>
        <p:nvSpPr>
          <p:cNvPr id="9" name="Titel 1"/>
          <p:cNvSpPr txBox="1">
            <a:spLocks/>
          </p:cNvSpPr>
          <p:nvPr/>
        </p:nvSpPr>
        <p:spPr bwMode="auto">
          <a:xfrm>
            <a:off x="334437" y="2636267"/>
            <a:ext cx="10586099" cy="720725"/>
          </a:xfrm>
          <a:prstGeom prst="rect">
            <a:avLst/>
          </a:prstGeom>
          <a:noFill/>
          <a:ln w="9525">
            <a:noFill/>
            <a:miter lim="800000"/>
            <a:headEnd/>
            <a:tailEnd/>
          </a:ln>
        </p:spPr>
        <p:txBody>
          <a:bodyPr vert="horz" wrap="square" lIns="90000" tIns="0" rIns="90000" bIns="0" numCol="1" anchor="b" anchorCtr="0" compatLnSpc="1">
            <a:prstTxWarp prst="textNoShape">
              <a:avLst/>
            </a:prstTxWarp>
          </a:bodyPr>
          <a:lstStyle>
            <a:lvl1pPr algn="l" rtl="0" eaLnBrk="1" fontAlgn="base" hangingPunct="1">
              <a:spcBef>
                <a:spcPct val="0"/>
              </a:spcBef>
              <a:spcAft>
                <a:spcPct val="0"/>
              </a:spcAft>
              <a:defRPr lang="de-DE" sz="2400" b="0" i="0" baseline="0" smtClean="0">
                <a:solidFill>
                  <a:srgbClr val="0065BD"/>
                </a:solidFill>
                <a:latin typeface="+mj-lt"/>
                <a:ea typeface="+mj-ea"/>
                <a:cs typeface="Arial Unicode MS" pitchFamily="34" charset="-128"/>
              </a:defRPr>
            </a:lvl1pPr>
            <a:lvl2pPr algn="l" rtl="0" eaLnBrk="1" fontAlgn="base" hangingPunct="1">
              <a:spcBef>
                <a:spcPct val="0"/>
              </a:spcBef>
              <a:spcAft>
                <a:spcPct val="0"/>
              </a:spcAft>
              <a:defRPr sz="2400" b="1">
                <a:solidFill>
                  <a:schemeClr val="tx1"/>
                </a:solidFill>
                <a:latin typeface="Arial" pitchFamily="34" charset="0"/>
                <a:cs typeface="Arial" pitchFamily="34" charset="0"/>
              </a:defRPr>
            </a:lvl2pPr>
            <a:lvl3pPr algn="l" rtl="0" eaLnBrk="1" fontAlgn="base" hangingPunct="1">
              <a:spcBef>
                <a:spcPct val="0"/>
              </a:spcBef>
              <a:spcAft>
                <a:spcPct val="0"/>
              </a:spcAft>
              <a:defRPr sz="2400" b="1">
                <a:solidFill>
                  <a:schemeClr val="tx1"/>
                </a:solidFill>
                <a:latin typeface="Arial" pitchFamily="34" charset="0"/>
                <a:cs typeface="Arial" pitchFamily="34" charset="0"/>
              </a:defRPr>
            </a:lvl3pPr>
            <a:lvl4pPr algn="l" rtl="0" eaLnBrk="1" fontAlgn="base" hangingPunct="1">
              <a:spcBef>
                <a:spcPct val="0"/>
              </a:spcBef>
              <a:spcAft>
                <a:spcPct val="0"/>
              </a:spcAft>
              <a:defRPr sz="2400" b="1">
                <a:solidFill>
                  <a:schemeClr val="tx1"/>
                </a:solidFill>
                <a:latin typeface="Arial" pitchFamily="34" charset="0"/>
                <a:cs typeface="Arial" pitchFamily="34" charset="0"/>
              </a:defRPr>
            </a:lvl4pPr>
            <a:lvl5pPr algn="l" rtl="0" eaLnBrk="1" fontAlgn="base" hangingPunct="1">
              <a:spcBef>
                <a:spcPct val="0"/>
              </a:spcBef>
              <a:spcAft>
                <a:spcPct val="0"/>
              </a:spcAft>
              <a:defRPr sz="2400" b="1">
                <a:solidFill>
                  <a:schemeClr val="tx1"/>
                </a:solidFill>
                <a:latin typeface="Arial" pitchFamily="34" charset="0"/>
                <a:cs typeface="Arial" pitchFamily="34" charset="0"/>
              </a:defRPr>
            </a:lvl5pPr>
            <a:lvl6pPr marL="457200" algn="l" rtl="0" eaLnBrk="1" fontAlgn="base" hangingPunct="1">
              <a:spcBef>
                <a:spcPct val="0"/>
              </a:spcBef>
              <a:spcAft>
                <a:spcPct val="0"/>
              </a:spcAft>
              <a:defRPr sz="2400">
                <a:solidFill>
                  <a:schemeClr val="tx1"/>
                </a:solidFill>
                <a:latin typeface="TUM Neue Helvetica 75 Bold" charset="0"/>
              </a:defRPr>
            </a:lvl6pPr>
            <a:lvl7pPr marL="914400" algn="l" rtl="0" eaLnBrk="1" fontAlgn="base" hangingPunct="1">
              <a:spcBef>
                <a:spcPct val="0"/>
              </a:spcBef>
              <a:spcAft>
                <a:spcPct val="0"/>
              </a:spcAft>
              <a:defRPr sz="2400">
                <a:solidFill>
                  <a:schemeClr val="tx1"/>
                </a:solidFill>
                <a:latin typeface="TUM Neue Helvetica 75 Bold" charset="0"/>
              </a:defRPr>
            </a:lvl7pPr>
            <a:lvl8pPr marL="1371600" algn="l" rtl="0" eaLnBrk="1" fontAlgn="base" hangingPunct="1">
              <a:spcBef>
                <a:spcPct val="0"/>
              </a:spcBef>
              <a:spcAft>
                <a:spcPct val="0"/>
              </a:spcAft>
              <a:defRPr sz="2400">
                <a:solidFill>
                  <a:schemeClr val="tx1"/>
                </a:solidFill>
                <a:latin typeface="TUM Neue Helvetica 75 Bold" charset="0"/>
              </a:defRPr>
            </a:lvl8pPr>
            <a:lvl9pPr marL="1828800" algn="l" rtl="0" eaLnBrk="1" fontAlgn="base" hangingPunct="1">
              <a:spcBef>
                <a:spcPct val="0"/>
              </a:spcBef>
              <a:spcAft>
                <a:spcPct val="0"/>
              </a:spcAft>
              <a:defRPr sz="2400">
                <a:solidFill>
                  <a:schemeClr val="tx1"/>
                </a:solidFill>
                <a:latin typeface="TUM Neue Helvetica 75 Bold" charset="0"/>
              </a:defRPr>
            </a:lvl9pPr>
          </a:lstStyle>
          <a:p>
            <a:r>
              <a:rPr lang="en-US" kern="0" dirty="0"/>
              <a:t>Style Guide</a:t>
            </a:r>
            <a:endParaRPr lang="en-US" kern="0" baseline="30000" dirty="0"/>
          </a:p>
        </p:txBody>
      </p:sp>
      <p:sp>
        <p:nvSpPr>
          <p:cNvPr id="10" name="Inhaltsplatzhalter 2"/>
          <p:cNvSpPr txBox="1">
            <a:spLocks/>
          </p:cNvSpPr>
          <p:nvPr/>
        </p:nvSpPr>
        <p:spPr bwMode="auto">
          <a:xfrm>
            <a:off x="347579" y="3477658"/>
            <a:ext cx="6614051" cy="239097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rmAutofit/>
          </a:bodyPr>
          <a:lstStyle>
            <a:lvl1pPr marL="1588" indent="-1588" algn="l" rtl="0" eaLnBrk="1" fontAlgn="base" hangingPunct="1">
              <a:spcBef>
                <a:spcPct val="20000"/>
              </a:spcBef>
              <a:spcAft>
                <a:spcPct val="0"/>
              </a:spcAft>
              <a:defRPr>
                <a:solidFill>
                  <a:schemeClr val="tx1"/>
                </a:solidFill>
                <a:latin typeface="+mn-lt"/>
                <a:ea typeface="+mn-ea"/>
                <a:cs typeface="Arial Unicode MS" pitchFamily="34" charset="-128"/>
              </a:defRPr>
            </a:lvl1pPr>
            <a:lvl2pPr marL="358775" indent="-260350" algn="l" rtl="0" eaLnBrk="1" fontAlgn="base" hangingPunct="1">
              <a:spcBef>
                <a:spcPct val="20000"/>
              </a:spcBef>
              <a:spcAft>
                <a:spcPct val="0"/>
              </a:spcAft>
              <a:buClr>
                <a:schemeClr val="tx2"/>
              </a:buClr>
              <a:buFont typeface="Wingdings" pitchFamily="2" charset="2"/>
              <a:buChar char="§"/>
              <a:defRPr baseline="0">
                <a:solidFill>
                  <a:schemeClr val="tx1"/>
                </a:solidFill>
                <a:latin typeface="+mn-lt"/>
                <a:cs typeface="Arial Unicode MS" pitchFamily="34" charset="-128"/>
              </a:defRPr>
            </a:lvl2pPr>
            <a:lvl3pPr marL="625475" indent="-176213" algn="l" defTabSz="803275" rtl="0" eaLnBrk="1" fontAlgn="base" hangingPunct="1">
              <a:spcBef>
                <a:spcPct val="20000"/>
              </a:spcBef>
              <a:spcAft>
                <a:spcPct val="0"/>
              </a:spcAft>
              <a:buClr>
                <a:schemeClr val="tx2"/>
              </a:buClr>
              <a:buFont typeface="Wingdings" panose="05000000000000000000" pitchFamily="2" charset="2"/>
              <a:buChar char="§"/>
              <a:defRPr baseline="0">
                <a:solidFill>
                  <a:schemeClr val="tx1"/>
                </a:solidFill>
                <a:latin typeface="+mn-lt"/>
                <a:cs typeface="Arial Unicode MS" pitchFamily="34" charset="-128"/>
              </a:defRPr>
            </a:lvl3pPr>
            <a:lvl4pPr marL="982663" indent="-174625"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4pPr>
            <a:lvl5pPr marL="1257300" indent="-182563" algn="l" rtl="0" eaLnBrk="1" fontAlgn="base" hangingPunct="1">
              <a:spcBef>
                <a:spcPct val="20000"/>
              </a:spcBef>
              <a:spcAft>
                <a:spcPct val="0"/>
              </a:spcAft>
              <a:buClr>
                <a:schemeClr val="tx2"/>
              </a:buClr>
              <a:buFont typeface="Wingdings" panose="05000000000000000000" pitchFamily="2" charset="2"/>
              <a:buChar char="§"/>
              <a:defRPr sz="1600">
                <a:solidFill>
                  <a:schemeClr val="tx1"/>
                </a:solidFill>
                <a:latin typeface="+mn-lt"/>
                <a:cs typeface="Arial Unicode MS" pitchFamily="34" charset="-128"/>
              </a:defRPr>
            </a:lvl5pPr>
            <a:lvl6pPr marL="2438400" indent="-228600" algn="l" rtl="0" eaLnBrk="1" fontAlgn="base" hangingPunct="1">
              <a:spcBef>
                <a:spcPct val="20000"/>
              </a:spcBef>
              <a:spcAft>
                <a:spcPct val="0"/>
              </a:spcAft>
              <a:buChar char="»"/>
              <a:defRPr sz="1400">
                <a:solidFill>
                  <a:schemeClr val="tx2"/>
                </a:solidFill>
                <a:latin typeface="+mn-lt"/>
              </a:defRPr>
            </a:lvl6pPr>
            <a:lvl7pPr marL="2895600" indent="-228600" algn="l" rtl="0" eaLnBrk="1" fontAlgn="base" hangingPunct="1">
              <a:spcBef>
                <a:spcPct val="20000"/>
              </a:spcBef>
              <a:spcAft>
                <a:spcPct val="0"/>
              </a:spcAft>
              <a:buChar char="»"/>
              <a:defRPr sz="1400">
                <a:solidFill>
                  <a:schemeClr val="tx2"/>
                </a:solidFill>
                <a:latin typeface="+mn-lt"/>
              </a:defRPr>
            </a:lvl7pPr>
            <a:lvl8pPr marL="3352800" indent="-228600" algn="l" rtl="0" eaLnBrk="1" fontAlgn="base" hangingPunct="1">
              <a:spcBef>
                <a:spcPct val="20000"/>
              </a:spcBef>
              <a:spcAft>
                <a:spcPct val="0"/>
              </a:spcAft>
              <a:buChar char="»"/>
              <a:defRPr sz="1400">
                <a:solidFill>
                  <a:schemeClr val="tx2"/>
                </a:solidFill>
                <a:latin typeface="+mn-lt"/>
              </a:defRPr>
            </a:lvl8pPr>
            <a:lvl9pPr marL="3810000" indent="-228600" algn="l" rtl="0" eaLnBrk="1" fontAlgn="base" hangingPunct="1">
              <a:spcBef>
                <a:spcPct val="20000"/>
              </a:spcBef>
              <a:spcAft>
                <a:spcPct val="0"/>
              </a:spcAft>
              <a:buChar char="»"/>
              <a:defRPr sz="1400">
                <a:solidFill>
                  <a:schemeClr val="tx2"/>
                </a:solidFill>
                <a:latin typeface="+mn-lt"/>
              </a:defRPr>
            </a:lvl9pPr>
          </a:lstStyle>
          <a:p>
            <a:pPr marL="285750" indent="-285750">
              <a:buFont typeface="Arial" panose="020B0604020202020204" pitchFamily="34" charset="0"/>
              <a:buChar char="•"/>
            </a:pPr>
            <a:r>
              <a:rPr lang="en-US" kern="0" dirty="0"/>
              <a:t>Defines all Visual Design standards and conventions for the domain</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Layout and composition, typography, and color palette</a:t>
            </a:r>
          </a:p>
          <a:p>
            <a:pPr marL="285750" indent="-285750">
              <a:buFont typeface="Arial" panose="020B0604020202020204" pitchFamily="34" charset="0"/>
              <a:buChar char="•"/>
            </a:pPr>
            <a:endParaRPr lang="en-US" kern="0" dirty="0"/>
          </a:p>
          <a:p>
            <a:pPr marL="285750" indent="-285750">
              <a:buFont typeface="Arial" panose="020B0604020202020204" pitchFamily="34" charset="0"/>
              <a:buChar char="•"/>
            </a:pPr>
            <a:r>
              <a:rPr lang="en-US" kern="0" dirty="0"/>
              <a:t>Consistent UI system improves the overall usability</a:t>
            </a:r>
            <a:r>
              <a:rPr lang="en-US" kern="0" baseline="30000" dirty="0"/>
              <a:t>10</a:t>
            </a:r>
          </a:p>
          <a:p>
            <a:pPr marL="0" indent="0"/>
            <a:endParaRPr lang="en-US" kern="0" dirty="0"/>
          </a:p>
          <a:p>
            <a:pPr marL="285750" indent="-285750">
              <a:buFont typeface="Arial" panose="020B0604020202020204" pitchFamily="34" charset="0"/>
              <a:buChar char="•"/>
            </a:pPr>
            <a:endParaRPr lang="en-US" kern="0" dirty="0"/>
          </a:p>
        </p:txBody>
      </p:sp>
      <p:sp>
        <p:nvSpPr>
          <p:cNvPr id="11" name="Textfeld 10"/>
          <p:cNvSpPr txBox="1"/>
          <p:nvPr/>
        </p:nvSpPr>
        <p:spPr>
          <a:xfrm>
            <a:off x="7104112" y="5671419"/>
            <a:ext cx="5113680" cy="646331"/>
          </a:xfrm>
          <a:prstGeom prst="rect">
            <a:avLst/>
          </a:prstGeom>
          <a:noFill/>
          <a:ln>
            <a:noFill/>
          </a:ln>
        </p:spPr>
        <p:style>
          <a:lnRef idx="2">
            <a:schemeClr val="accent3"/>
          </a:lnRef>
          <a:fillRef idx="1">
            <a:schemeClr val="lt1"/>
          </a:fillRef>
          <a:effectRef idx="0">
            <a:schemeClr val="accent3"/>
          </a:effectRef>
          <a:fontRef idx="minor">
            <a:schemeClr val="dk1"/>
          </a:fontRef>
        </p:style>
        <p:txBody>
          <a:bodyPr wrap="square" rtlCol="0">
            <a:spAutoFit/>
          </a:bodyPr>
          <a:lstStyle/>
          <a:p>
            <a:r>
              <a:rPr lang="en-US" sz="1200" dirty="0">
                <a:latin typeface="Arial" pitchFamily="34" charset="0"/>
              </a:rPr>
              <a:t>[</a:t>
            </a:r>
            <a:r>
              <a:rPr lang="en-US" sz="1200" dirty="0">
                <a:latin typeface="Arial" pitchFamily="34" charset="0"/>
                <a:hlinkClick r:id="rId2"/>
              </a:rPr>
              <a:t>9</a:t>
            </a:r>
            <a:r>
              <a:rPr lang="en-US" sz="1200" dirty="0">
                <a:latin typeface="Arial" pitchFamily="34" charset="0"/>
              </a:rPr>
              <a:t>] </a:t>
            </a:r>
            <a:r>
              <a:rPr lang="en-CA" sz="1200" dirty="0">
                <a:latin typeface="Arial" pitchFamily="34" charset="0"/>
              </a:rPr>
              <a:t>Garrett, J.: The Elements of User Experience: User-Centered Design for the Web and Beyond, Chapter “Design Comps and Style Guides”.</a:t>
            </a:r>
          </a:p>
          <a:p>
            <a:r>
              <a:rPr lang="en-CA" sz="1200" dirty="0">
                <a:latin typeface="Arial" pitchFamily="34" charset="0"/>
              </a:rPr>
              <a:t>[</a:t>
            </a:r>
            <a:r>
              <a:rPr lang="en-CA" sz="1200" dirty="0">
                <a:latin typeface="Arial" pitchFamily="34" charset="0"/>
                <a:hlinkClick r:id="rId3"/>
              </a:rPr>
              <a:t>10</a:t>
            </a:r>
            <a:r>
              <a:rPr lang="en-CA" sz="1200" dirty="0">
                <a:latin typeface="Arial" pitchFamily="34" charset="0"/>
              </a:rPr>
              <a:t>] Gale, S.: A collaborative approach to developing style guides.</a:t>
            </a:r>
            <a:endParaRPr lang="en-US" sz="1200" i="1" dirty="0">
              <a:latin typeface="Arial" pitchFamily="34" charset="0"/>
            </a:endParaRPr>
          </a:p>
        </p:txBody>
      </p:sp>
      <p:pic>
        <p:nvPicPr>
          <p:cNvPr id="14" name="Grafik 1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44146" y="1053338"/>
            <a:ext cx="1300593" cy="1300593"/>
          </a:xfrm>
          <a:prstGeom prst="rect">
            <a:avLst/>
          </a:prstGeom>
        </p:spPr>
      </p:pic>
      <p:pic>
        <p:nvPicPr>
          <p:cNvPr id="16" name="Grafik 1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44145" y="3629665"/>
            <a:ext cx="1300593" cy="1300593"/>
          </a:xfrm>
          <a:prstGeom prst="rect">
            <a:avLst/>
          </a:prstGeom>
        </p:spPr>
      </p:pic>
      <p:sp>
        <p:nvSpPr>
          <p:cNvPr id="13" name="Fußzeilenplatzhalter 4"/>
          <p:cNvSpPr>
            <a:spLocks noGrp="1"/>
          </p:cNvSpPr>
          <p:nvPr>
            <p:ph type="ftr" sz="quarter" idx="11"/>
          </p:nvPr>
        </p:nvSpPr>
        <p:spPr>
          <a:xfrm>
            <a:off x="332903" y="6569076"/>
            <a:ext cx="5761567" cy="288925"/>
          </a:xfrm>
        </p:spPr>
        <p:txBody>
          <a:bodyPr/>
          <a:lstStyle/>
          <a:p>
            <a:pPr>
              <a:defRPr/>
            </a:pPr>
            <a:r>
              <a:rPr lang="en-US" dirty="0"/>
              <a:t>Final Presentation Peter Mortimer</a:t>
            </a:r>
            <a:endParaRPr lang="de-DE" dirty="0"/>
          </a:p>
        </p:txBody>
      </p:sp>
    </p:spTree>
    <p:extLst>
      <p:ext uri="{BB962C8B-B14F-4D97-AF65-F5344CB8AC3E}">
        <p14:creationId xmlns:p14="http://schemas.microsoft.com/office/powerpoint/2010/main" val="1708519258"/>
      </p:ext>
    </p:extLst>
  </p:cSld>
  <p:clrMapOvr>
    <a:masterClrMapping/>
  </p:clrMapOvr>
  <p:transition/>
</p:sld>
</file>

<file path=ppt/theme/theme1.xml><?xml version="1.0" encoding="utf-8"?>
<a:theme xmlns:a="http://schemas.openxmlformats.org/drawingml/2006/main" name="Slides sebis 2013 2">
  <a:themeElements>
    <a:clrScheme name="Benutzerdefiniert 2">
      <a:dk1>
        <a:srgbClr val="000000"/>
      </a:dk1>
      <a:lt1>
        <a:srgbClr val="FFFFFF"/>
      </a:lt1>
      <a:dk2>
        <a:srgbClr val="002143"/>
      </a:dk2>
      <a:lt2>
        <a:srgbClr val="EEECE1"/>
      </a:lt2>
      <a:accent1>
        <a:srgbClr val="91A02F"/>
      </a:accent1>
      <a:accent2>
        <a:srgbClr val="E37C4D"/>
      </a:accent2>
      <a:accent3>
        <a:srgbClr val="DAD7CB"/>
      </a:accent3>
      <a:accent4>
        <a:srgbClr val="003359"/>
      </a:accent4>
      <a:accent5>
        <a:srgbClr val="0073CF"/>
      </a:accent5>
      <a:accent6>
        <a:srgbClr val="98C6EA"/>
      </a:accent6>
      <a:hlink>
        <a:srgbClr val="64A0C8"/>
      </a:hlink>
      <a:folHlink>
        <a:srgbClr val="64A0C8"/>
      </a:folHlink>
    </a:clrScheme>
    <a:fontScheme name="Larissa Klassisch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marL="0" marR="0" indent="0" algn="ctr" defTabSz="914400" rtl="0" eaLnBrk="0" fontAlgn="base" latinLnBrk="0" hangingPunct="0">
          <a:lnSpc>
            <a:spcPct val="100000"/>
          </a:lnSpc>
          <a:spcBef>
            <a:spcPct val="0"/>
          </a:spcBef>
          <a:spcAft>
            <a:spcPct val="0"/>
          </a:spcAft>
          <a:buClrTx/>
          <a:buSzTx/>
          <a:buFontTx/>
          <a:buNone/>
          <a:tabLst/>
          <a:defRPr dirty="0" smtClean="0">
            <a:solidFill>
              <a:schemeClr val="tx1"/>
            </a:solidFill>
            <a:cs typeface="Arial" pitchFamily="34" charset="0"/>
          </a:defRPr>
        </a:defPPr>
      </a:lstStyle>
      <a:style>
        <a:lnRef idx="1">
          <a:schemeClr val="accent3"/>
        </a:lnRef>
        <a:fillRef idx="2">
          <a:schemeClr val="accent3"/>
        </a:fillRef>
        <a:effectRef idx="1">
          <a:schemeClr val="accent3"/>
        </a:effectRef>
        <a:fontRef idx="minor">
          <a:schemeClr val="dk1"/>
        </a:fontRef>
      </a:style>
    </a:spDef>
    <a:lnDef>
      <a:spPr bwMode="auto">
        <a:ln>
          <a:headEnd type="none" w="med" len="med"/>
          <a:tailEnd type="arrow"/>
        </a:ln>
      </a:spPr>
      <a:bodyPr/>
      <a:lstStyle/>
      <a:style>
        <a:lnRef idx="3">
          <a:schemeClr val="dk1"/>
        </a:lnRef>
        <a:fillRef idx="0">
          <a:schemeClr val="dk1"/>
        </a:fillRef>
        <a:effectRef idx="2">
          <a:schemeClr val="dk1"/>
        </a:effectRef>
        <a:fontRef idx="minor">
          <a:schemeClr val="tx1"/>
        </a:fontRef>
      </a:style>
    </a:lnDef>
    <a:txDef>
      <a:spPr>
        <a:noFill/>
        <a:ln>
          <a:noFill/>
        </a:ln>
      </a:spPr>
      <a:bodyPr wrap="none" rtlCol="0">
        <a:spAutoFit/>
      </a:bodyPr>
      <a:lstStyle>
        <a:defPPr>
          <a:defRPr dirty="0" smtClean="0">
            <a:latin typeface="Arial" pitchFamily="34" charset="0"/>
          </a:defRPr>
        </a:defPPr>
      </a:lstStyle>
      <a:style>
        <a:lnRef idx="2">
          <a:schemeClr val="accent3"/>
        </a:lnRef>
        <a:fillRef idx="1">
          <a:schemeClr val="lt1"/>
        </a:fillRef>
        <a:effectRef idx="0">
          <a:schemeClr val="accent3"/>
        </a:effectRef>
        <a:fontRef idx="minor">
          <a:schemeClr val="dk1"/>
        </a:fontRef>
      </a:style>
    </a:txDef>
  </a:objectDefaults>
  <a:extraClrSchemeLst>
    <a:extraClrScheme>
      <a:clrScheme name="Leere Prä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Leere Prä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Leere Prä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Leere Prä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Leere Prä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Leere Prä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Leere Prä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Leere Prä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Leere Prä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Leere Prä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Leere Prä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Leere Prä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161211 Matthes English Master Slide Deck (wide).potx" id="{4D364B63-B18C-4277-AAF9-60B33C155DAF}" vid="{486260EC-4064-4B52-A9CC-870AEA2DF30A}"/>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sebis_slides_template</Template>
  <TotalTime>0</TotalTime>
  <Words>1927</Words>
  <Application>Microsoft Office PowerPoint</Application>
  <PresentationFormat>Breitbild</PresentationFormat>
  <Paragraphs>424</Paragraphs>
  <Slides>30</Slides>
  <Notes>13</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30</vt:i4>
      </vt:variant>
    </vt:vector>
  </HeadingPairs>
  <TitlesOfParts>
    <vt:vector size="37" baseType="lpstr">
      <vt:lpstr>Arial Unicode MS</vt:lpstr>
      <vt:lpstr>Arial</vt:lpstr>
      <vt:lpstr>Cambria Math</vt:lpstr>
      <vt:lpstr>Helvetica Neue</vt:lpstr>
      <vt:lpstr>TUM Neue Helvetica 75 Bold</vt:lpstr>
      <vt:lpstr>Wingdings</vt:lpstr>
      <vt:lpstr>Slides sebis 2013 2</vt:lpstr>
      <vt:lpstr>Towards Understanding the User Interface Designer's Environment: An Empirical Approach</vt:lpstr>
      <vt:lpstr>Outline</vt:lpstr>
      <vt:lpstr>Motivation</vt:lpstr>
      <vt:lpstr>Motivation</vt:lpstr>
      <vt:lpstr>Research Questions</vt:lpstr>
      <vt:lpstr>State of the Art</vt:lpstr>
      <vt:lpstr>Prototypes</vt:lpstr>
      <vt:lpstr>Pen &amp; Paper, Whiteboard7</vt:lpstr>
      <vt:lpstr>Static UI Design9</vt:lpstr>
      <vt:lpstr>Components Library</vt:lpstr>
      <vt:lpstr>Interactive UI Design</vt:lpstr>
      <vt:lpstr>Software Solutions</vt:lpstr>
      <vt:lpstr>Software Solutions – Overview</vt:lpstr>
      <vt:lpstr>Research Process</vt:lpstr>
      <vt:lpstr>Survey Goals</vt:lpstr>
      <vt:lpstr>Selection</vt:lpstr>
      <vt:lpstr>Survey – Company Selection</vt:lpstr>
      <vt:lpstr>Survey – Freelancer Selection</vt:lpstr>
      <vt:lpstr>Respondents</vt:lpstr>
      <vt:lpstr>Survey Distribution</vt:lpstr>
      <vt:lpstr>Survey Results</vt:lpstr>
      <vt:lpstr>What type of prototypes do you produce in your design process?</vt:lpstr>
      <vt:lpstr>Which tools do you use to create your prototype?</vt:lpstr>
      <vt:lpstr>What are in your opinion the main limitations of the current UI design tools?</vt:lpstr>
      <vt:lpstr>Conclusions</vt:lpstr>
      <vt:lpstr>Conclusions</vt:lpstr>
      <vt:lpstr>Future Work</vt:lpstr>
      <vt:lpstr>Progress</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dc:description>Copyright sebis</dc:description>
  <cp:lastModifiedBy/>
  <cp:revision>1</cp:revision>
  <dcterms:created xsi:type="dcterms:W3CDTF">2017-07-23T12:49:57Z</dcterms:created>
  <dcterms:modified xsi:type="dcterms:W3CDTF">2017-07-31T07:08:39Z</dcterms:modified>
</cp:coreProperties>
</file>