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13" r:id="rId4"/>
    <p:sldId id="314" r:id="rId5"/>
    <p:sldId id="315" r:id="rId6"/>
    <p:sldId id="316" r:id="rId7"/>
    <p:sldId id="272" r:id="rId8"/>
    <p:sldId id="264" r:id="rId9"/>
    <p:sldId id="269" r:id="rId10"/>
    <p:sldId id="319" r:id="rId11"/>
    <p:sldId id="320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Sutterer" initials="PS" lastIdx="1" clrIdx="0">
    <p:extLst>
      <p:ext uri="{19B8F6BF-5375-455C-9EA6-DF929625EA0E}">
        <p15:presenceInfo xmlns:p15="http://schemas.microsoft.com/office/powerpoint/2012/main" userId="66ced997c66ba7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0B3"/>
    <a:srgbClr val="83B0DD"/>
    <a:srgbClr val="898989"/>
    <a:srgbClr val="A4C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0" autoAdjust="0"/>
    <p:restoredTop sz="80588" autoAdjust="0"/>
  </p:normalViewPr>
  <p:slideViewPr>
    <p:cSldViewPr snapToGrid="0">
      <p:cViewPr varScale="1">
        <p:scale>
          <a:sx n="128" d="100"/>
          <a:sy n="128" d="100"/>
        </p:scale>
        <p:origin x="3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1390C-1C16-4EB8-8BDF-CA878FC5355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9BF8A-04A9-4A6B-9101-6F8C10F65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5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Welcome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Today it’s me and Dima (BA), but colleagues will also join the seminar  (everybody supervises ~3 topics)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Quick intro?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Close to our research -&gt; passionate about the 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Agenda for today (intro to broader topic, intro to organization and registration)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9BF8A-04A9-4A6B-9101-6F8C10F65E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3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Go through different game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Dilemma: Cooperate for mutual reward (silent) or defect (betray) for individual reward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Betray is the dominant strategy (best response) which is the unique NE, although the players would be strictly better of staying silent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9BF8A-04A9-4A6B-9101-6F8C10F65E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0" i="0" u="none" strike="noStrike" baseline="0" dirty="0">
                <a:latin typeface="+mn-lt"/>
              </a:rPr>
              <a:t>Play </a:t>
            </a:r>
            <a:r>
              <a:rPr lang="en-US" sz="1800" b="0" i="0" u="none" strike="noStrike" baseline="0" dirty="0">
                <a:latin typeface="NimbusSanL-Regu"/>
              </a:rPr>
              <a:t>pure BR strategy</a:t>
            </a:r>
          </a:p>
          <a:p>
            <a:pPr algn="l"/>
            <a:endParaRPr lang="en-US" sz="1800" b="0" i="0" u="none" strike="noStrike" baseline="0" dirty="0">
              <a:latin typeface="NimbusSanL-Regu"/>
            </a:endParaRPr>
          </a:p>
          <a:p>
            <a:pPr algn="l"/>
            <a:r>
              <a:rPr lang="en-US" sz="1200" b="0" i="0" u="none" strike="noStrike" baseline="0" dirty="0">
                <a:latin typeface="+mn-lt"/>
              </a:rPr>
              <a:t>Reformulated: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en-US" sz="1200" b="0" i="0" u="none" strike="noStrike" baseline="0" dirty="0">
                <a:latin typeface="+mn-lt"/>
              </a:rPr>
              <a:t>Imagine the game was already played some rounds and players kept a statistic of which actions the opponent played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en-US" sz="1200" b="0" i="0" u="none" strike="noStrike" baseline="0" dirty="0">
                <a:latin typeface="+mn-lt"/>
              </a:rPr>
              <a:t>As if players believe that the opponent is always playing according to a random draw from a fixed distribution</a:t>
            </a:r>
          </a:p>
          <a:p>
            <a:pPr algn="l"/>
            <a:endParaRPr lang="en-US" sz="1200" b="0" i="0" u="none" strike="noStrike" baseline="0" dirty="0">
              <a:latin typeface="+mn-lt"/>
            </a:endParaRPr>
          </a:p>
          <a:p>
            <a:pPr algn="l"/>
            <a:r>
              <a:rPr lang="en-US" sz="1200" dirty="0">
                <a:latin typeface="+mn-lt"/>
              </a:rPr>
              <a:t>Question: Does FP converge in the prisoner’s dilemma?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It’s not zero-sum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But: Betraying is strictly dominating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So, it does converge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9BF8A-04A9-4A6B-9101-6F8C10F65E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1250-6027-49ED-9274-77114C87C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F5D22F-9247-40AA-B565-E8F70C0F1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66EEF9-E538-4CF8-952A-309D63DE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F6D4-9238-4B91-A962-CC29712B478A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87054-7621-4C5D-8A07-25C98E64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096C9C-E0E1-4744-A46E-CA5A47BA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3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B8853F-776D-4728-B713-CD956B6A5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0775E9-8F3E-4B89-A3FA-45484D664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66C9B-23FE-44BD-8707-41D5EFC4C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4625-5C11-46B2-BA09-EEAC47281048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FB49C9-FDD4-4E53-A7D5-DA0C5B2E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BC95EA-D09D-453A-B52D-504C6355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1BD7F30-ECA3-4B49-8752-19A249504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CA3E1D-701D-429F-8126-4BBF70E58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E75EE8-D505-4DBE-990A-8A6E810A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A015-EDB1-4A54-A24F-A8121AAE3C53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5C9622-1FE5-49CC-BC3B-FB9DE0C7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3895A7-BAE9-4FD9-8C74-B7000CFEE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73481-B022-447F-9617-670BBE09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818DF-AA6C-4CAB-9886-9A83D11E8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3693D4-1259-41CF-805F-3217959D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F17E-199D-4823-AF3F-32E18CFF78CA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40895C-406D-4D19-98E8-764C5773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CC0560-175C-4A8C-8D8F-BEF90AC2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C42C0-946B-4D39-9383-B68DCDD99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281CA1-BA7A-47DF-9FA5-79416744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6E6516-C19C-438F-836F-E8A485BC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FF62-C16A-4032-A440-3A608432EE7D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BA0A0C-6AA2-4FD2-9FAE-95248AE1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C58ADB-043E-4043-9270-DF51794B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83503-9695-45EB-BE97-52D893A8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B259BA-26F5-4B8A-BA24-7D36395B5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6489DA-8D34-4EC0-B883-2AEB71DF8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19DAAB-FE5B-4B64-A915-7E4BCC18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6BE-E4C7-4814-BCD4-B4D820C7FE8C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D67E02-3909-4800-86FC-E1A801AB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C3571E-9BF2-4432-BC61-37415ABF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9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A8595-F4EA-422C-B3C1-497E8F8C5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74F776-A36E-4972-AFC8-212A43BC5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AAC1FF-9F86-4F1C-BC01-2A5E5D081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7564EC-6D4B-40D1-955B-998432457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1C4BA26-43B2-4E97-913C-4DA85CC88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4C6B748-5EC6-4C16-A2B0-FF8A4736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702E-D005-4A20-8322-93CB7518F88F}" type="datetime1">
              <a:rPr lang="en-US" smtClean="0"/>
              <a:t>2/6/2024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9D2CA7-D94C-4763-A145-5B48F992C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BB4FB4-7829-451B-B32B-278F3CED8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3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B93A7-2ADC-44B4-9EBF-64897168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1237F4-F971-4116-AE9C-E95731D1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FBE-301E-4023-925F-0084F6AE8760}" type="datetime1">
              <a:rPr lang="en-US" smtClean="0"/>
              <a:t>2/6/2024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6BFE8F-6194-49E8-9AB9-4F0716F1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B36A18-26A6-403F-A8EA-AD30E4DB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00F5566-A0EA-44EA-AB82-7BAD67C2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B69E-15A7-4307-914E-D31656028742}" type="datetime1">
              <a:rPr lang="en-US" smtClean="0"/>
              <a:t>2/6/2024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18CBB54-6466-46F9-9388-9476C06F2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8C1E27-25B4-4EED-95E2-984E8CA3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4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F9646-DA61-4017-AD09-86137BA3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CB460-782E-494C-8C03-3759B9C90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ABF2089-3FBE-4325-B9D2-F14582162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AF5AE2-21E1-4644-A34A-4BFB94666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78B2-EBB0-4E6F-8F76-192E62A786A2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135B39-1B8D-44BF-942B-71E614C2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B78B03-3E46-48F3-85C2-94952AB2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4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4DC86-6A35-43B7-BA9E-0988CF88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7895F1-30F5-4154-B538-316E1D0AB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3B9EE8-F515-4440-8E50-5D91C7F31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1F8F5C-3672-4EA2-B92B-804C6BAB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A235-BAB6-4AAF-9E18-CFFFF4CB52D5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F520E2-0CC8-4C49-944B-D89FA166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CF4D62-3951-4FD2-8B60-20B9246B9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814397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25" imgH="424" progId="TCLayout.ActiveDocument.1">
                  <p:embed/>
                </p:oleObj>
              </mc:Choice>
              <mc:Fallback>
                <p:oleObj name="think-cell Slide" r:id="rId14" imgW="425" imgH="42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D8DA56-7DEE-4B61-9FE5-01D81BF2F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82634B-00C6-4565-AB31-BAEDB3232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09D390-5182-44C0-BA83-3C20B5D6F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95883-03EE-4327-909F-6C710341E7CA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50FDC6-04D4-48FF-98FF-7308C4EDF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Chair of Decision Sciences &amp; Systems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001A22-321D-47EF-A282-CB77BC5D9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F3CEE-BAB0-4C0F-9B2F-42866B83D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hyperlink" Target="https://www.cs.cit.tum.de/en/dss/teaching/summer-semester-2024/seminar-learning-in-games-ss-2024/" TargetMode="Externa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hyperlink" Target="mailto:mete.ahunbay@cit.tum.de" TargetMode="Externa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NUL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://www.incompleteideas.net/book/the-book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2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2.emf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82342-F635-4202-B7BC-276A38B72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DM Serif Display" pitchFamily="2" charset="0"/>
              </a:rPr>
              <a:t>Learning in Games Seminar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0ACCE2-66D1-4785-ACF9-A33B0F0F3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Introductory Meeting and Q&amp;A –  6th February, 2024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FE7331AE-6D7A-6B13-AFE8-325D7E53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Chair of Decision Sciences &amp; Systems</a:t>
            </a:r>
          </a:p>
        </p:txBody>
      </p:sp>
    </p:spTree>
    <p:extLst>
      <p:ext uri="{BB962C8B-B14F-4D97-AF65-F5344CB8AC3E}">
        <p14:creationId xmlns:p14="http://schemas.microsoft.com/office/powerpoint/2010/main" val="337805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D841-8479-4B60-8678-5CAA6F086E71}"/>
              </a:ext>
            </a:extLst>
          </p:cNvPr>
          <p:cNvSpPr>
            <a:spLocks/>
          </p:cNvSpPr>
          <p:nvPr>
            <p:ph idx="1"/>
          </p:nvPr>
        </p:nvSpPr>
        <p:spPr/>
        <p:txBody>
          <a:bodyPr lIns="0" rIns="0">
            <a:normAutofit/>
          </a:bodyPr>
          <a:lstStyle/>
          <a:p>
            <a:r>
              <a:rPr lang="en-US" sz="1800" dirty="0"/>
              <a:t>All students must apply for the seminar</a:t>
            </a:r>
          </a:p>
          <a:p>
            <a:pPr lvl="1"/>
            <a:r>
              <a:rPr lang="en-US" sz="1400" dirty="0"/>
              <a:t>via email and</a:t>
            </a:r>
          </a:p>
          <a:p>
            <a:pPr lvl="1"/>
            <a:r>
              <a:rPr lang="en-US" sz="1400" dirty="0"/>
              <a:t>the matching system</a:t>
            </a:r>
          </a:p>
          <a:p>
            <a:r>
              <a:rPr lang="en-US" sz="1800" dirty="0"/>
              <a:t>Further information (including the application procedure) can be found on the </a:t>
            </a:r>
            <a:r>
              <a:rPr lang="en-US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homepage</a:t>
            </a:r>
            <a:endParaRPr lang="en-US" sz="5400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4E287-7F96-4CCC-9B01-27AFD126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D6FE8-55B6-42D0-9D8A-E46CF376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0010828B-6673-5BEF-5CC6-57057C515A1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Registration</a:t>
            </a:r>
          </a:p>
        </p:txBody>
      </p:sp>
    </p:spTree>
    <p:extLst>
      <p:ext uri="{BB962C8B-B14F-4D97-AF65-F5344CB8AC3E}">
        <p14:creationId xmlns:p14="http://schemas.microsoft.com/office/powerpoint/2010/main" val="210007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D71DEF8-C58F-17AF-0940-EB795309F4AE}"/>
              </a:ext>
            </a:extLst>
          </p:cNvPr>
          <p:cNvSpPr/>
          <p:nvPr/>
        </p:nvSpPr>
        <p:spPr>
          <a:xfrm>
            <a:off x="4584000" y="1662740"/>
            <a:ext cx="3024000" cy="353252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180000" rtlCol="0" anchor="b"/>
          <a:lstStyle/>
          <a:p>
            <a:pPr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</a:rPr>
              <a:t>Contact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mete.ahunbay@cit.tum.de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5" imgH="424" progId="TCLayout.ActiveDocument.1">
                  <p:embed/>
                </p:oleObj>
              </mc:Choice>
              <mc:Fallback>
                <p:oleObj name="think-cell Slide" r:id="rId4" imgW="425" imgH="42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6D21F8F7-7006-4115-8DB2-8C804E2EC7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pic>
        <p:nvPicPr>
          <p:cNvPr id="5" name="Graphic 4" descr="Questions with solid fill">
            <a:extLst>
              <a:ext uri="{FF2B5EF4-FFF2-40B4-BE49-F238E27FC236}">
                <a16:creationId xmlns:a16="http://schemas.microsoft.com/office/drawing/2014/main" id="{722324B3-2939-49DD-9924-DFF6A70C99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09695" y="2126950"/>
            <a:ext cx="1972609" cy="1972609"/>
          </a:xfrm>
          <a:prstGeom prst="rect">
            <a:avLst/>
          </a:prstGeom>
          <a:effectLst>
            <a:innerShdw blurRad="63500" dist="38100" dir="16200000">
              <a:prstClr val="black">
                <a:alpha val="50000"/>
              </a:prstClr>
            </a:inn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460BFC-F58D-4FB6-ADA1-6F2911A9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0250F-EEB9-4566-97F4-C8ADE671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C706520-4D7E-8F73-ABDA-0FBE1C35336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53773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8F3F1B3E-5C3F-4B0A-B31C-6020C163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rIns="0" anchor="ctr"/>
          <a:lstStyle/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Course Content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D841-8479-4B60-8678-5CAA6F08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rIns="0">
            <a:normAutofit/>
          </a:bodyPr>
          <a:lstStyle/>
          <a:p>
            <a:r>
              <a:rPr lang="en-US" sz="1800" dirty="0"/>
              <a:t>Game Theory: strategic interactions of multiple decision-makers</a:t>
            </a:r>
          </a:p>
          <a:p>
            <a:r>
              <a:rPr lang="en-US" sz="1800" dirty="0"/>
              <a:t>This seminar: will explore the subfield of </a:t>
            </a:r>
            <a:r>
              <a:rPr lang="en-US" sz="1800" b="1" dirty="0"/>
              <a:t>Learning in Games, </a:t>
            </a:r>
            <a:r>
              <a:rPr lang="en-US" sz="1800" dirty="0"/>
              <a:t>where these decision-makers are agents that learn to adapt their strategies in order to maximize their own expected utility</a:t>
            </a:r>
          </a:p>
          <a:p>
            <a:pPr lvl="1"/>
            <a:r>
              <a:rPr lang="en-US" sz="1400" dirty="0"/>
              <a:t>The topics are located at the intersection of </a:t>
            </a:r>
            <a:r>
              <a:rPr lang="en-US" sz="1400" b="1" dirty="0"/>
              <a:t>Game Theory </a:t>
            </a:r>
            <a:r>
              <a:rPr lang="en-US" sz="1400" dirty="0"/>
              <a:t>and </a:t>
            </a:r>
            <a:r>
              <a:rPr lang="en-US" sz="1400" b="1" dirty="0"/>
              <a:t>Machine Learning</a:t>
            </a:r>
            <a:r>
              <a:rPr lang="en-US" sz="1400" dirty="0"/>
              <a:t>, particularly Multi-Agent Learning</a:t>
            </a:r>
          </a:p>
          <a:p>
            <a:r>
              <a:rPr lang="en-US" sz="1800" dirty="0"/>
              <a:t>In recent years, there has been renewed interest as well as big breakthroughs in this field, fueled by</a:t>
            </a:r>
          </a:p>
          <a:p>
            <a:pPr lvl="1"/>
            <a:r>
              <a:rPr lang="en-US" sz="1400" dirty="0"/>
              <a:t>more powerful computation and deep learning</a:t>
            </a:r>
          </a:p>
          <a:p>
            <a:pPr lvl="1"/>
            <a:r>
              <a:rPr lang="en-US" sz="1400" dirty="0"/>
              <a:t>increasing deployment of autonomous systems (bots) in the economy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498AA848-4DC0-9D93-13C7-F044B160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23F3CEE-BAB0-4C0F-9B2F-42866B83DD54}" type="slidenum">
              <a:rPr lang="en-US" smtClean="0"/>
              <a:t>2</a:t>
            </a:fld>
            <a:endParaRPr lang="en-US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6DCED091-085C-BF7C-F61A-9581BA5B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8E098A85-F791-933C-AC89-EE03B90568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4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D841-8479-4B60-8678-5CAA6F08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rIns="0">
            <a:normAutofit/>
          </a:bodyPr>
          <a:lstStyle/>
          <a:p>
            <a:pPr marL="0" indent="0">
              <a:buNone/>
            </a:pPr>
            <a:r>
              <a:rPr lang="en-US" sz="1800" dirty="0"/>
              <a:t>Topics explored in this seminar may include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674BCE-598E-4CF1-9994-6AB136BF652D}"/>
              </a:ext>
            </a:extLst>
          </p:cNvPr>
          <p:cNvSpPr/>
          <p:nvPr/>
        </p:nvSpPr>
        <p:spPr>
          <a:xfrm>
            <a:off x="838201" y="2611756"/>
            <a:ext cx="2916000" cy="33651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2700000" scaled="0"/>
                </a:gradFill>
                <a:latin typeface="DM Serif Display" pitchFamily="2" charset="0"/>
              </a:rPr>
              <a:t>Theory</a:t>
            </a:r>
            <a:endParaRPr lang="en-US" sz="1600" dirty="0">
              <a:gradFill>
                <a:gsLst>
                  <a:gs pos="100000">
                    <a:srgbClr val="3070B3"/>
                  </a:gs>
                  <a:gs pos="0">
                    <a:srgbClr val="7030A0"/>
                  </a:gs>
                </a:gsLst>
                <a:lin ang="2700000" scaled="0"/>
              </a:gradFill>
              <a:latin typeface="DM Serif Display" pitchFamily="2" charset="0"/>
            </a:endParaRP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E.g.: Equilibria and Game</a:t>
            </a: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Dynamics, Complexity, Evaluation</a:t>
            </a: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Agent Strength</a:t>
            </a:r>
          </a:p>
          <a:p>
            <a:pPr marL="0" lvl="1"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2FE34A-E4EA-4DA5-820B-44C1766961E9}"/>
              </a:ext>
            </a:extLst>
          </p:cNvPr>
          <p:cNvSpPr/>
          <p:nvPr/>
        </p:nvSpPr>
        <p:spPr>
          <a:xfrm>
            <a:off x="4599000" y="2611756"/>
            <a:ext cx="2916000" cy="33651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2700000" scaled="0"/>
                </a:gradFill>
                <a:latin typeface="DM Serif Display" pitchFamily="2" charset="0"/>
              </a:rPr>
              <a:t>Algorithms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E.g.: Counterfactual</a:t>
            </a: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Regret Minimization,</a:t>
            </a: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AlphaZero</a:t>
            </a:r>
          </a:p>
          <a:p>
            <a:pPr marL="0" lvl="1" algn="ctr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E87718-EBC9-4D1D-9F2D-CAC185689885}"/>
              </a:ext>
            </a:extLst>
          </p:cNvPr>
          <p:cNvSpPr/>
          <p:nvPr/>
        </p:nvSpPr>
        <p:spPr>
          <a:xfrm>
            <a:off x="8437800" y="2611756"/>
            <a:ext cx="2916000" cy="33651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2700000" scaled="0"/>
                </a:gradFill>
                <a:latin typeface="DM Serif Display" pitchFamily="2" charset="0"/>
              </a:rPr>
              <a:t>Applications</a:t>
            </a:r>
            <a:endParaRPr lang="en-US" sz="1600" dirty="0">
              <a:gradFill>
                <a:gsLst>
                  <a:gs pos="100000">
                    <a:srgbClr val="3070B3"/>
                  </a:gs>
                  <a:gs pos="0">
                    <a:srgbClr val="7030A0"/>
                  </a:gs>
                </a:gsLst>
                <a:lin ang="2700000" scaled="0"/>
              </a:gradFill>
              <a:latin typeface="DM Serif Display" pitchFamily="2" charset="0"/>
            </a:endParaRP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E.g.: AI for Board Games; economical applications such as Equilibrium Computation in Auctions</a:t>
            </a:r>
          </a:p>
          <a:p>
            <a:pPr marL="0" lvl="1"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Graphic 11" descr="Chess pieces with solid fill">
            <a:extLst>
              <a:ext uri="{FF2B5EF4-FFF2-40B4-BE49-F238E27FC236}">
                <a16:creationId xmlns:a16="http://schemas.microsoft.com/office/drawing/2014/main" id="{3145078C-4357-4FDC-ABD5-70B1B65D75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98200" y="3117269"/>
            <a:ext cx="1368000" cy="1368000"/>
          </a:xfrm>
          <a:prstGeom prst="rect">
            <a:avLst/>
          </a:prstGeom>
          <a:effectLst>
            <a:innerShdw blurRad="50800" dist="25400" dir="16200000">
              <a:prstClr val="black">
                <a:alpha val="50000"/>
              </a:prstClr>
            </a:innerShdw>
          </a:effectLst>
        </p:spPr>
      </p:pic>
      <p:pic>
        <p:nvPicPr>
          <p:cNvPr id="20" name="Graphic 19" descr="Processor with solid fill">
            <a:extLst>
              <a:ext uri="{FF2B5EF4-FFF2-40B4-BE49-F238E27FC236}">
                <a16:creationId xmlns:a16="http://schemas.microsoft.com/office/drawing/2014/main" id="{EF29A705-CE7C-41D5-A931-705B8E43A7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73000" y="3117269"/>
            <a:ext cx="1368000" cy="1368000"/>
          </a:xfrm>
          <a:prstGeom prst="rect">
            <a:avLst/>
          </a:prstGeom>
          <a:effectLst>
            <a:innerShdw blurRad="50800" dist="25400" dir="16200000">
              <a:prstClr val="black">
                <a:alpha val="50000"/>
              </a:prstClr>
            </a:innerShdw>
          </a:effectLst>
        </p:spPr>
      </p:pic>
      <p:pic>
        <p:nvPicPr>
          <p:cNvPr id="5" name="Graphic 4" descr="Circles with arrows with solid fill">
            <a:extLst>
              <a:ext uri="{FF2B5EF4-FFF2-40B4-BE49-F238E27FC236}">
                <a16:creationId xmlns:a16="http://schemas.microsoft.com/office/drawing/2014/main" id="{55AC9710-F787-4499-9D0D-A6C28B3D910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06878" y="3117269"/>
            <a:ext cx="1368000" cy="1368000"/>
          </a:xfrm>
          <a:prstGeom prst="rect">
            <a:avLst/>
          </a:prstGeom>
          <a:effectLst>
            <a:innerShdw blurRad="50800" dist="25400" dir="16200000">
              <a:prstClr val="black">
                <a:alpha val="50000"/>
              </a:prstClr>
            </a:inn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8F0BB-B543-43D9-BAB8-514E025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E3087C-A6D5-4766-AC04-CC817595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F12B9C8C-9807-E72D-0240-0417BBBFC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0" rIns="0" anchor="ctr"/>
          <a:lstStyle/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Course Content</a:t>
            </a:r>
          </a:p>
        </p:txBody>
      </p:sp>
    </p:spTree>
    <p:extLst>
      <p:ext uri="{BB962C8B-B14F-4D97-AF65-F5344CB8AC3E}">
        <p14:creationId xmlns:p14="http://schemas.microsoft.com/office/powerpoint/2010/main" val="244782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D841-8479-4B60-8678-5CAA6F08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rIns="0">
            <a:normAutofit/>
          </a:bodyPr>
          <a:lstStyle/>
          <a:p>
            <a:r>
              <a:rPr lang="en-US" sz="1800" dirty="0"/>
              <a:t>Learnability</a:t>
            </a:r>
          </a:p>
          <a:p>
            <a:pPr lvl="1"/>
            <a:r>
              <a:rPr lang="en-US" sz="1400" dirty="0"/>
              <a:t>What concepts can be learned in presence of strategic and adversarial behavior?</a:t>
            </a:r>
          </a:p>
          <a:p>
            <a:pPr lvl="1"/>
            <a:r>
              <a:rPr lang="en-US" sz="1400" dirty="0"/>
              <a:t>How to design learning in such scenarios?</a:t>
            </a:r>
          </a:p>
          <a:p>
            <a:r>
              <a:rPr lang="en-US" sz="1800" dirty="0"/>
              <a:t> Types of games</a:t>
            </a:r>
          </a:p>
          <a:p>
            <a:pPr lvl="1"/>
            <a:r>
              <a:rPr lang="en-US" sz="1400" dirty="0"/>
              <a:t>Normal-form game or extensive-form game</a:t>
            </a:r>
          </a:p>
          <a:p>
            <a:pPr lvl="1"/>
            <a:r>
              <a:rPr lang="en-US" sz="1400" dirty="0"/>
              <a:t>Zero-Sum games or  general-sum games</a:t>
            </a:r>
          </a:p>
          <a:p>
            <a:pPr lvl="1"/>
            <a:r>
              <a:rPr lang="en-US" sz="1400" dirty="0"/>
              <a:t>Two-player games</a:t>
            </a:r>
          </a:p>
          <a:p>
            <a:r>
              <a:rPr lang="en-US" sz="1800" dirty="0"/>
              <a:t>Learning environments</a:t>
            </a:r>
          </a:p>
          <a:p>
            <a:pPr lvl="1"/>
            <a:r>
              <a:rPr lang="en-US" sz="1400" dirty="0"/>
              <a:t>Offline (Stochastic) Learning</a:t>
            </a:r>
          </a:p>
          <a:p>
            <a:pPr lvl="1"/>
            <a:r>
              <a:rPr lang="en-US" sz="1400" dirty="0"/>
              <a:t>Online (Adversarial) Learning</a:t>
            </a:r>
          </a:p>
          <a:p>
            <a:r>
              <a:rPr lang="en-US" sz="1800" dirty="0"/>
              <a:t>Different solution concepts</a:t>
            </a:r>
          </a:p>
          <a:p>
            <a:pPr lvl="1"/>
            <a:r>
              <a:rPr lang="en-US" sz="1400" dirty="0"/>
              <a:t>Nash equilibria</a:t>
            </a:r>
          </a:p>
          <a:p>
            <a:pPr lvl="1"/>
            <a:r>
              <a:rPr lang="en-US" sz="1400" dirty="0"/>
              <a:t>Correlated equilibria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2D72-3733-46A2-96EF-B4A52501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855B6-EB50-4409-914E-6E36C88B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91BB6C83-73E2-07E7-2D82-916A159D7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0" rIns="0" anchor="ctr"/>
          <a:lstStyle/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Course Content</a:t>
            </a:r>
          </a:p>
        </p:txBody>
      </p:sp>
    </p:spTree>
    <p:extLst>
      <p:ext uri="{BB962C8B-B14F-4D97-AF65-F5344CB8AC3E}">
        <p14:creationId xmlns:p14="http://schemas.microsoft.com/office/powerpoint/2010/main" val="324403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28" imgH="328" progId="TCLayout.ActiveDocument.1">
                  <p:embed/>
                </p:oleObj>
              </mc:Choice>
              <mc:Fallback>
                <p:oleObj name="think-cell Slide" r:id="rId4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6FAD841-8479-4B60-8678-5CAA6F086E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lIns="0" rIns="0">
                <a:normAutofit/>
              </a:bodyPr>
              <a:lstStyle/>
              <a:p>
                <a:r>
                  <a:rPr lang="en-US" sz="2000" dirty="0"/>
                  <a:t>Let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be an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bimatrix game, i.e., a finite two-player game</a:t>
                </a:r>
              </a:p>
              <a:p>
                <a:pPr lvl="1"/>
                <a:r>
                  <a:rPr lang="en-US" sz="1400" dirty="0"/>
                  <a:t>player 1, the row player, has pure strategies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={1, …,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1400" dirty="0"/>
              </a:p>
              <a:p>
                <a:pPr lvl="1"/>
                <a:r>
                  <a:rPr lang="en-US" sz="1400" dirty="0"/>
                  <a:t>player 2, the column player, has pure strategies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={1,…,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1400" dirty="0"/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are the payoff matrices for players 1 and 2</a:t>
                </a:r>
              </a:p>
              <a:p>
                <a:pPr lvl="1"/>
                <a:r>
                  <a:rPr lang="en-US" sz="1400" dirty="0"/>
                  <a:t>If player 1 chooses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/>
                  <a:t> and player 2 chooses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400" dirty="0"/>
                  <a:t>, the payoffs to players 1 and 2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400" dirty="0"/>
                  <a:t>, respectively.</a:t>
                </a:r>
              </a:p>
              <a:p>
                <a:r>
                  <a:rPr lang="en-US" sz="2000" dirty="0"/>
                  <a:t>Prisoner's dilemma: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6FAD841-8479-4B60-8678-5CAA6F086E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391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2D72-3733-46A2-96EF-B4A52501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855B6-EB50-4409-914E-6E36C88B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286E5B3-B26E-49C3-ADAD-8C458550C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62733"/>
              </p:ext>
            </p:extLst>
          </p:nvPr>
        </p:nvGraphicFramePr>
        <p:xfrm>
          <a:off x="4800000" y="3584963"/>
          <a:ext cx="2592000" cy="26140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413808986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96801931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036875803"/>
                    </a:ext>
                  </a:extLst>
                </a:gridCol>
              </a:tblGrid>
              <a:tr h="895551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B</a:t>
                      </a:r>
                    </a:p>
                    <a:p>
                      <a:pPr algn="r"/>
                      <a:endParaRPr lang="de-DE" sz="1600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  <a:p>
                      <a:pPr algn="l"/>
                      <a:r>
                        <a:rPr lang="de-DE" sz="1600" dirty="0">
                          <a:solidFill>
                            <a:srgbClr val="3070B3"/>
                          </a:solidFill>
                          <a:effectLst/>
                          <a:latin typeface="+mj-lt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  <a:t>B</a:t>
                      </a:r>
                      <a:b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</a:br>
                      <a: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  <a:t>silent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  <a:t>B</a:t>
                      </a:r>
                      <a:b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</a:br>
                      <a:r>
                        <a:rPr lang="de-DE" sz="1600" dirty="0" err="1">
                          <a:solidFill>
                            <a:srgbClr val="7030A0"/>
                          </a:solidFill>
                          <a:latin typeface="+mj-lt"/>
                        </a:rPr>
                        <a:t>betrays</a:t>
                      </a:r>
                      <a:r>
                        <a:rPr lang="de-DE" sz="1600" dirty="0">
                          <a:solidFill>
                            <a:srgbClr val="7030A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60323"/>
                  </a:ext>
                </a:extLst>
              </a:tr>
              <a:tr h="800898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  <a:t>A</a:t>
                      </a:r>
                      <a:b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</a:br>
                      <a: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  <a:t>silent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rgbClr val="7030A0"/>
                          </a:solidFill>
                          <a:effectLst/>
                        </a:rPr>
                        <a:t>-1</a:t>
                      </a:r>
                    </a:p>
                    <a:p>
                      <a:pPr algn="r"/>
                      <a:endParaRPr lang="de-DE" sz="16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l"/>
                      <a:r>
                        <a:rPr lang="de-DE" sz="1600" dirty="0">
                          <a:solidFill>
                            <a:srgbClr val="3070B3"/>
                          </a:solidFill>
                          <a:effectLst/>
                        </a:rPr>
                        <a:t>-1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</a:p>
                    <a:p>
                      <a:pPr algn="l"/>
                      <a:endParaRPr lang="de-DE" sz="1600" dirty="0">
                        <a:solidFill>
                          <a:schemeClr val="accent6"/>
                        </a:solidFill>
                        <a:effectLst/>
                      </a:endParaRPr>
                    </a:p>
                    <a:p>
                      <a:pPr algn="l"/>
                      <a:r>
                        <a:rPr lang="de-DE" sz="1600" dirty="0">
                          <a:solidFill>
                            <a:srgbClr val="3070B3"/>
                          </a:solidFill>
                          <a:effectLst/>
                        </a:rPr>
                        <a:t>-3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457"/>
                  </a:ext>
                </a:extLst>
              </a:tr>
              <a:tr h="895551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  <a:t>A</a:t>
                      </a:r>
                      <a:b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</a:br>
                      <a:r>
                        <a:rPr lang="de-DE" sz="1600" dirty="0">
                          <a:solidFill>
                            <a:srgbClr val="3070B3"/>
                          </a:solidFill>
                          <a:latin typeface="+mj-lt"/>
                        </a:rPr>
                        <a:t>betrays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rgbClr val="7030A0"/>
                          </a:solidFill>
                          <a:effectLst/>
                        </a:rPr>
                        <a:t>-3</a:t>
                      </a:r>
                    </a:p>
                    <a:p>
                      <a:pPr algn="r"/>
                      <a:endParaRPr lang="de-DE" sz="16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l"/>
                      <a:r>
                        <a:rPr lang="de-DE" sz="1600" dirty="0">
                          <a:solidFill>
                            <a:srgbClr val="3070B3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rgbClr val="7030A0"/>
                          </a:solidFill>
                          <a:effectLst/>
                        </a:rPr>
                        <a:t>-2</a:t>
                      </a:r>
                    </a:p>
                    <a:p>
                      <a:pPr algn="r"/>
                      <a:endParaRPr lang="de-DE" sz="16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l"/>
                      <a:r>
                        <a:rPr lang="de-DE" sz="1600" dirty="0">
                          <a:solidFill>
                            <a:srgbClr val="3070B3"/>
                          </a:solidFill>
                          <a:effectLst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68361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62AD462A-4880-1EDE-BCCB-CD1DB34B015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Introductory Example: Matrix Game</a:t>
            </a:r>
          </a:p>
        </p:txBody>
      </p:sp>
    </p:spTree>
    <p:extLst>
      <p:ext uri="{BB962C8B-B14F-4D97-AF65-F5344CB8AC3E}">
        <p14:creationId xmlns:p14="http://schemas.microsoft.com/office/powerpoint/2010/main" val="294394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28" imgH="328" progId="TCLayout.ActiveDocument.1">
                  <p:embed/>
                </p:oleObj>
              </mc:Choice>
              <mc:Fallback>
                <p:oleObj name="think-cell Slide" r:id="rId4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6FAD841-8479-4B60-8678-5CAA6F086E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lIns="0" rIns="0">
                <a:normAutofit/>
              </a:bodyPr>
              <a:lstStyle/>
              <a:p>
                <a:r>
                  <a:rPr lang="en-US" sz="2000" dirty="0"/>
                  <a:t>The classical learning process known introduced by Brown (1951)</a:t>
                </a:r>
              </a:p>
              <a:p>
                <a:pPr algn="l"/>
                <a:r>
                  <a:rPr lang="en-US" sz="2000" b="0" i="0" u="none" strike="noStrike" baseline="0" dirty="0"/>
                  <a:t>Two players playing a finite game with repeatedly</a:t>
                </a:r>
              </a:p>
              <a:p>
                <a:pPr lvl="1"/>
                <a:r>
                  <a:rPr lang="en-US" sz="1400" b="0" i="0" u="none" strike="noStrike" baseline="0" dirty="0"/>
                  <a:t>After arbitrary initial moves, in every round each player plays a pure best response against the empirical strategy distribution of the opponent</a:t>
                </a:r>
              </a:p>
              <a:p>
                <a:pPr lvl="1"/>
                <a:r>
                  <a:rPr lang="en-US" sz="1400" b="0" i="0" u="none" strike="noStrike" baseline="0" dirty="0"/>
                  <a:t>In zero-sum games, the empirical strategy distributions always converge to the set of Nash equilibria; however, this does not hold for other types of games</a:t>
                </a:r>
                <a:endParaRPr lang="en-US" sz="2000" dirty="0"/>
              </a:p>
              <a:p>
                <a:r>
                  <a:rPr lang="en-US" sz="2000" dirty="0"/>
                  <a:t>For the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bimatrix game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the action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de-DE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sub>
                    </m:sSub>
                  </m:oMath>
                </a14:m>
                <a:r>
                  <a:rPr lang="en-US" sz="2000" dirty="0"/>
                  <a:t> is a fictitious play process</a:t>
                </a:r>
              </a:p>
              <a:p>
                <a:pPr lvl="1"/>
                <a:r>
                  <a:rPr lang="en-US" sz="1400" dirty="0"/>
                  <a:t>if</a:t>
                </a:r>
                <a:r>
                  <a:rPr lang="en-US" sz="14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∈{1,…,</m:t>
                    </m:r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400" i="1" dirty="0"/>
                  <a:t> </a:t>
                </a:r>
                <a:r>
                  <a:rPr lang="en-US" sz="1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de-DE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1,…,</m:t>
                        </m:r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1400" dirty="0"/>
                  <a:t> and for all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de-DE" sz="1400" i="1" dirty="0"/>
              </a:p>
              <a:p>
                <a:pPr marL="0" lvl="2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de-DE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1400" i="0" dirty="0">
                            <a:latin typeface="Cambria Math" panose="02040503050406030204" pitchFamily="18" charset="0"/>
                          </a:rPr>
                          <m:t>BR</m:t>
                        </m:r>
                      </m:e>
                      <m:sub>
                        <m:r>
                          <a:rPr lang="fr-FR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sz="14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1400" i="1" dirty="0">
                            <a:latin typeface="Cambria Math" panose="020405030504060302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1400" i="1" dirty="0"/>
                  <a:t>  </a:t>
                </a:r>
                <a:r>
                  <a:rPr lang="de-DE" sz="1400" dirty="0"/>
                  <a:t>and </a:t>
                </a:r>
                <a:r>
                  <a:rPr lang="de-DE" sz="14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 dirty="0" err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fr-FR" sz="14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de-DE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1400" i="0" dirty="0">
                            <a:latin typeface="Cambria Math" panose="02040503050406030204" pitchFamily="18" charset="0"/>
                          </a:rPr>
                          <m:t>BR</m:t>
                        </m:r>
                      </m:e>
                      <m:sub>
                        <m:r>
                          <a:rPr lang="fr-FR" sz="1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sz="14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1400" i="1" dirty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de-DE" sz="1400" i="1" dirty="0"/>
              </a:p>
              <a:p>
                <a:pPr lvl="1"/>
                <a:r>
                  <a:rPr lang="en-US" sz="1400" dirty="0"/>
                  <a:t>where the beliefs are given by </a:t>
                </a:r>
                <a:endParaRPr lang="de-DE" sz="1400" i="1" dirty="0"/>
              </a:p>
              <a:p>
                <a:pPr marL="0" lvl="1" indent="0" algn="ctr">
                  <a:buNone/>
                </a:pPr>
                <a:r>
                  <a:rPr lang="en-US" sz="1400" i="1" dirty="0"/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nary>
                      <m:naryPr>
                        <m:chr m:val="∑"/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400" i="1" dirty="0"/>
                  <a:t>  </a:t>
                </a:r>
                <a:r>
                  <a:rPr lang="en-US" sz="1400" dirty="0"/>
                  <a:t>and</a:t>
                </a:r>
                <a:r>
                  <a:rPr lang="en-US" sz="1400" i="1" dirty="0"/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nary>
                      <m:naryPr>
                        <m:chr m:val="∑"/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endParaRPr lang="en-US" sz="1400" i="1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6FAD841-8479-4B60-8678-5CAA6F086E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391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2D72-3733-46A2-96EF-B4A52501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855B6-EB50-4409-914E-6E36C88B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Chair of Decision Sciences &amp; Systems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FAEB979-2B3B-3024-327F-DB1B1BF6A98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Introductory Example: Fictitious Play</a:t>
            </a:r>
          </a:p>
        </p:txBody>
      </p:sp>
    </p:spTree>
    <p:extLst>
      <p:ext uri="{BB962C8B-B14F-4D97-AF65-F5344CB8AC3E}">
        <p14:creationId xmlns:p14="http://schemas.microsoft.com/office/powerpoint/2010/main" val="382519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7414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C98C8-86C3-4964-AE01-DDFC34BC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A17D5-09D0-4B8C-A729-08738B2D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Chair of Decision Sciences &amp; Systems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BAE1FB0-8281-42AD-878F-1DC1295AF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lIns="0" rIns="0">
            <a:normAutofit/>
          </a:bodyPr>
          <a:lstStyle/>
          <a:p>
            <a:r>
              <a:rPr lang="en-US" sz="1800" dirty="0" err="1"/>
              <a:t>Fudenberg</a:t>
            </a:r>
            <a:r>
              <a:rPr lang="en-US" sz="1800" dirty="0"/>
              <a:t>, et al. (1998): </a:t>
            </a:r>
            <a:r>
              <a:rPr lang="en-US" sz="1800" i="1" dirty="0"/>
              <a:t>The theory of learning in games</a:t>
            </a:r>
            <a:endParaRPr lang="en-US" sz="1800" dirty="0"/>
          </a:p>
          <a:p>
            <a:pPr lvl="1"/>
            <a:r>
              <a:rPr lang="en-US" sz="1400" dirty="0"/>
              <a:t>Foundation for equilibrium theory, replicator dynamics and fictious play, normal and extensive form games</a:t>
            </a:r>
          </a:p>
          <a:p>
            <a:pPr lvl="1"/>
            <a:r>
              <a:rPr lang="en-US" sz="1400" dirty="0"/>
              <a:t>Can be borrowed at chair, TUM library has a few hard-copies</a:t>
            </a:r>
          </a:p>
          <a:p>
            <a:r>
              <a:rPr lang="en-US" sz="1800" dirty="0"/>
              <a:t>Young (2004): </a:t>
            </a:r>
            <a:r>
              <a:rPr lang="en-US" sz="1800" i="1" dirty="0"/>
              <a:t>Strategic learning and its limits</a:t>
            </a:r>
            <a:endParaRPr lang="en-US" sz="1800" dirty="0"/>
          </a:p>
          <a:p>
            <a:pPr lvl="1"/>
            <a:r>
              <a:rPr lang="en-US" sz="1400" dirty="0"/>
              <a:t>Regret and no-regret learning, equilibrium concepts, fictious play</a:t>
            </a:r>
          </a:p>
          <a:p>
            <a:pPr lvl="1"/>
            <a:r>
              <a:rPr lang="en-US" sz="1400" dirty="0"/>
              <a:t>Can be borrowed at chair</a:t>
            </a:r>
          </a:p>
          <a:p>
            <a:r>
              <a:rPr lang="en-US" sz="1800" dirty="0"/>
              <a:t>Shalev-</a:t>
            </a:r>
            <a:r>
              <a:rPr lang="en-US" sz="1800" dirty="0" err="1"/>
              <a:t>Shwartz</a:t>
            </a:r>
            <a:r>
              <a:rPr lang="en-US" sz="1800" dirty="0"/>
              <a:t> (2011): </a:t>
            </a:r>
            <a:r>
              <a:rPr lang="en-US" sz="1800" i="1" dirty="0"/>
              <a:t>Online learning and online convex optimization</a:t>
            </a:r>
          </a:p>
          <a:p>
            <a:pPr lvl="1"/>
            <a:r>
              <a:rPr lang="en-US" sz="1400" dirty="0"/>
              <a:t>Survey paper on online learning that introduces , among other, FTL and FTRL, …</a:t>
            </a:r>
          </a:p>
          <a:p>
            <a:pPr lvl="1"/>
            <a:r>
              <a:rPr lang="en-US" sz="1400" dirty="0"/>
              <a:t>Available online</a:t>
            </a:r>
          </a:p>
          <a:p>
            <a:r>
              <a:rPr lang="en-US" sz="1800" dirty="0"/>
              <a:t>Nisan, </a:t>
            </a:r>
            <a:r>
              <a:rPr lang="en-US" sz="1800" dirty="0" err="1"/>
              <a:t>Roughgarden</a:t>
            </a:r>
            <a:r>
              <a:rPr lang="en-US" sz="1800" dirty="0"/>
              <a:t>, </a:t>
            </a:r>
            <a:r>
              <a:rPr lang="en-US" sz="1800" dirty="0" err="1"/>
              <a:t>Tardos</a:t>
            </a:r>
            <a:r>
              <a:rPr lang="en-US" sz="1800" dirty="0"/>
              <a:t>, </a:t>
            </a:r>
            <a:r>
              <a:rPr lang="en-US" sz="1800" dirty="0" err="1"/>
              <a:t>Vazirani</a:t>
            </a:r>
            <a:r>
              <a:rPr lang="en-US" sz="1800" dirty="0"/>
              <a:t> (2007): </a:t>
            </a:r>
            <a:r>
              <a:rPr lang="en-US" sz="1800" i="1" dirty="0"/>
              <a:t>Algorithmic Game Theory</a:t>
            </a:r>
          </a:p>
          <a:p>
            <a:pPr lvl="1"/>
            <a:r>
              <a:rPr lang="en-US" sz="1400" dirty="0"/>
              <a:t>Collection of guest chapters on different topics in AGT, e.g., complexity, learning, applications, …</a:t>
            </a:r>
          </a:p>
          <a:p>
            <a:r>
              <a:rPr lang="en-US" sz="1800" dirty="0"/>
              <a:t>Sutton &amp; </a:t>
            </a:r>
            <a:r>
              <a:rPr lang="en-US" sz="1800" dirty="0" err="1"/>
              <a:t>Barto</a:t>
            </a:r>
            <a:r>
              <a:rPr lang="en-US" sz="1800" dirty="0"/>
              <a:t> (2018): </a:t>
            </a:r>
            <a:r>
              <a:rPr lang="en-US" sz="1800" i="1" dirty="0"/>
              <a:t>Reinforcement Learning. An Introduction (2</a:t>
            </a:r>
            <a:r>
              <a:rPr lang="en-US" sz="1800" i="1" baseline="30000" dirty="0"/>
              <a:t>nd</a:t>
            </a:r>
            <a:r>
              <a:rPr lang="en-US" sz="1800" i="1" dirty="0"/>
              <a:t> edition)</a:t>
            </a:r>
          </a:p>
          <a:p>
            <a:pPr lvl="1"/>
            <a:r>
              <a:rPr lang="en-US" sz="1400" dirty="0"/>
              <a:t>The standard reference for (single-agent) reinforcement learning.</a:t>
            </a:r>
          </a:p>
          <a:p>
            <a:pPr lvl="1"/>
            <a:r>
              <a:rPr lang="en-US" sz="1400" dirty="0"/>
              <a:t>Latest edition available for free at </a:t>
            </a: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http://www.incompleteideas.net/book/the-book.html</a:t>
            </a:r>
            <a:r>
              <a:rPr lang="en-US" sz="1400" dirty="0"/>
              <a:t> 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E23B8CF4-57BA-BA3C-EBC6-E4D764D22CE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General Literature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38388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D841-8479-4B60-8678-5CAA6F086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lIns="0" rIns="0">
            <a:normAutofit/>
          </a:bodyPr>
          <a:lstStyle/>
          <a:p>
            <a:pPr marL="0" indent="0">
              <a:buNone/>
            </a:pPr>
            <a:r>
              <a:rPr lang="en-US" sz="1800" dirty="0"/>
              <a:t>Each student will be assigned an individual topic and prepare a presentation as well as a short summary paper</a:t>
            </a:r>
          </a:p>
          <a:p>
            <a:pPr lvl="1"/>
            <a:endParaRPr lang="en-US" sz="14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4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We will have </a:t>
            </a:r>
            <a:r>
              <a:rPr lang="en-US" sz="1800" b="1" dirty="0"/>
              <a:t>biweekly meetings </a:t>
            </a:r>
            <a:r>
              <a:rPr lang="en-US" sz="1800" dirty="0"/>
              <a:t>throughout the semester with two topics being presented in each meeting</a:t>
            </a:r>
          </a:p>
          <a:p>
            <a:r>
              <a:rPr lang="en-US" sz="1800" dirty="0"/>
              <a:t>Attendance of all meetings is mandatory</a:t>
            </a:r>
          </a:p>
          <a:p>
            <a:pPr lvl="1"/>
            <a:r>
              <a:rPr lang="en-US" sz="1400" dirty="0"/>
              <a:t>interaction with the other students' work is expected: E.g., answering prepared mini-quizzes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F8A0F2B-B3E0-498F-B04F-07ED9FB30149}"/>
              </a:ext>
            </a:extLst>
          </p:cNvPr>
          <p:cNvSpPr/>
          <p:nvPr/>
        </p:nvSpPr>
        <p:spPr>
          <a:xfrm>
            <a:off x="845820" y="2141537"/>
            <a:ext cx="3024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180000"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</a:rPr>
              <a:t>Presentation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45 min presentation</a:t>
            </a:r>
          </a:p>
          <a:p>
            <a:pPr marL="0" lvl="1"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topic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7334A-9D96-4B98-8D75-77932A27624A}"/>
              </a:ext>
            </a:extLst>
          </p:cNvPr>
          <p:cNvSpPr/>
          <p:nvPr/>
        </p:nvSpPr>
        <p:spPr>
          <a:xfrm>
            <a:off x="4606621" y="2141536"/>
            <a:ext cx="3024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180000"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</a:rPr>
              <a:t>Handout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Short handout (extended abstract) of maximal 2 pages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966051-5E78-4AA2-9357-93DFF5E09B09}"/>
              </a:ext>
            </a:extLst>
          </p:cNvPr>
          <p:cNvSpPr/>
          <p:nvPr/>
        </p:nvSpPr>
        <p:spPr>
          <a:xfrm>
            <a:off x="8322180" y="2127755"/>
            <a:ext cx="3024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180000" rtlCol="0" anchor="b"/>
          <a:lstStyle/>
          <a:p>
            <a:pPr marL="0" lvl="1" algn="ctr"/>
            <a:r>
              <a:rPr lang="en-US" sz="2400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</a:rPr>
              <a:t>Quiz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Mini-quiz for the audience: &lt; 1 min with MC or single-word responses</a:t>
            </a:r>
          </a:p>
        </p:txBody>
      </p:sp>
      <p:pic>
        <p:nvPicPr>
          <p:cNvPr id="12" name="Graphic 11" descr="Badge Question Mark with solid fill">
            <a:extLst>
              <a:ext uri="{FF2B5EF4-FFF2-40B4-BE49-F238E27FC236}">
                <a16:creationId xmlns:a16="http://schemas.microsoft.com/office/drawing/2014/main" id="{D0D356E4-5803-4BF9-ADDF-A3A9390E72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53990" y="2368604"/>
            <a:ext cx="1368000" cy="1368000"/>
          </a:xfrm>
          <a:prstGeom prst="rect">
            <a:avLst/>
          </a:prstGeom>
          <a:effectLst>
            <a:innerShdw blurRad="50800" dist="12700" dir="16200000">
              <a:prstClr val="black">
                <a:alpha val="50000"/>
              </a:prstClr>
            </a:innerShdw>
          </a:effectLst>
        </p:spPr>
      </p:pic>
      <p:pic>
        <p:nvPicPr>
          <p:cNvPr id="13" name="Graphic 12" descr="Closed book with solid fill">
            <a:extLst>
              <a:ext uri="{FF2B5EF4-FFF2-40B4-BE49-F238E27FC236}">
                <a16:creationId xmlns:a16="http://schemas.microsoft.com/office/drawing/2014/main" id="{85B9D64E-982A-4A97-9FB5-56ED4B3647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5434621" y="2368604"/>
            <a:ext cx="1368000" cy="1368000"/>
          </a:xfrm>
          <a:prstGeom prst="rect">
            <a:avLst/>
          </a:prstGeom>
          <a:effectLst>
            <a:innerShdw blurRad="50800" dist="12700" dir="16200000">
              <a:prstClr val="black">
                <a:alpha val="50000"/>
              </a:prstClr>
            </a:innerShdw>
          </a:effectLst>
        </p:spPr>
      </p:pic>
      <p:pic>
        <p:nvPicPr>
          <p:cNvPr id="14" name="Graphic 13" descr="Classroom">
            <a:extLst>
              <a:ext uri="{FF2B5EF4-FFF2-40B4-BE49-F238E27FC236}">
                <a16:creationId xmlns:a16="http://schemas.microsoft.com/office/drawing/2014/main" id="{DE8B409A-BB4A-48FE-8A49-FDD39B2D22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72170" y="2368604"/>
            <a:ext cx="1368000" cy="1368000"/>
          </a:xfrm>
          <a:prstGeom prst="rect">
            <a:avLst/>
          </a:prstGeom>
          <a:effectLst>
            <a:innerShdw blurRad="50800" dist="12700" dir="16200000">
              <a:prstClr val="black">
                <a:alpha val="50000"/>
              </a:prstClr>
            </a:innerShdw>
          </a:effec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9BBF993-EB80-4154-B734-BC4A2A03695C}"/>
              </a:ext>
            </a:extLst>
          </p:cNvPr>
          <p:cNvSpPr/>
          <p:nvPr/>
        </p:nvSpPr>
        <p:spPr>
          <a:xfrm rot="732787">
            <a:off x="6738541" y="2041656"/>
            <a:ext cx="1440000" cy="144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glow rad="63500">
              <a:srgbClr val="3070B3">
                <a:alpha val="40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should be shared at least 3 days before presentation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4DA239D-CC1A-4868-BE0E-FB4821DE9715}"/>
              </a:ext>
            </a:extLst>
          </p:cNvPr>
          <p:cNvSpPr/>
          <p:nvPr/>
        </p:nvSpPr>
        <p:spPr>
          <a:xfrm rot="732787">
            <a:off x="10527759" y="2041656"/>
            <a:ext cx="1440000" cy="144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glow rad="63500">
              <a:srgbClr val="3070B3">
                <a:alpha val="40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reading handout should suffice for full score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76945-34EB-41BE-B14F-486C6EF6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t>8</a:t>
            </a:fld>
            <a:endParaRPr lang="en-US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DBDA00B6-CA0C-47A3-AFC7-FE915C0EE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Chair of Decision Sciences &amp; Systems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055851AF-04A3-AFB0-F72B-0DE2A363FB7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Format</a:t>
            </a:r>
          </a:p>
        </p:txBody>
      </p:sp>
    </p:spTree>
    <p:extLst>
      <p:ext uri="{BB962C8B-B14F-4D97-AF65-F5344CB8AC3E}">
        <p14:creationId xmlns:p14="http://schemas.microsoft.com/office/powerpoint/2010/main" val="414540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175EEDC-F09D-4526-8AB4-0C2366C14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900" y="365125"/>
            <a:ext cx="867800" cy="45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C98C8-86C3-4964-AE01-DDFC34BC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CEE-BAB0-4C0F-9B2F-42866B83DD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A17D5-09D0-4B8C-A729-08738B2D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Chair of Decision Sciences &amp; Systems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1B108A2-F117-4F82-ABA8-56026CC9CA7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gradFill>
                  <a:gsLst>
                    <a:gs pos="100000">
                      <a:srgbClr val="3070B3"/>
                    </a:gs>
                    <a:gs pos="0">
                      <a:srgbClr val="7030A0"/>
                    </a:gs>
                  </a:gsLst>
                  <a:lin ang="0" scaled="0"/>
                </a:gradFill>
                <a:latin typeface="DM Serif Display" pitchFamily="2" charset="0"/>
                <a:cs typeface="Times New Roman" panose="02020603050405020304" pitchFamily="18" charset="0"/>
              </a:rPr>
              <a:t>Impression: Last Year’s Topics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B094ED-8514-0CF1-A609-4848FAC34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1627"/>
              </p:ext>
            </p:extLst>
          </p:nvPr>
        </p:nvGraphicFramePr>
        <p:xfrm>
          <a:off x="838200" y="1802473"/>
          <a:ext cx="8572018" cy="4101944"/>
        </p:xfrm>
        <a:graphic>
          <a:graphicData uri="http://schemas.openxmlformats.org/drawingml/2006/table">
            <a:tbl>
              <a:tblPr/>
              <a:tblGrid>
                <a:gridCol w="631785">
                  <a:extLst>
                    <a:ext uri="{9D8B030D-6E8A-4147-A177-3AD203B41FA5}">
                      <a16:colId xmlns:a16="http://schemas.microsoft.com/office/drawing/2014/main" val="205383951"/>
                    </a:ext>
                  </a:extLst>
                </a:gridCol>
                <a:gridCol w="7940233">
                  <a:extLst>
                    <a:ext uri="{9D8B030D-6E8A-4147-A177-3AD203B41FA5}">
                      <a16:colId xmlns:a16="http://schemas.microsoft.com/office/drawing/2014/main" val="2002760621"/>
                    </a:ext>
                  </a:extLst>
                </a:gridCol>
              </a:tblGrid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01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Normal </a:t>
                      </a:r>
                      <a:r>
                        <a:rPr lang="fr-FR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Form</a:t>
                      </a:r>
                      <a:r>
                        <a:rPr lang="fr-FR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Games &amp; </a:t>
                      </a:r>
                      <a:r>
                        <a:rPr lang="fr-FR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Equilibria</a:t>
                      </a:r>
                      <a:endParaRPr lang="fr-FR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148650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02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Regret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Matching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&amp;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Convergence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176187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03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Zero-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Sum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,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Fictitious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Play,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MiniMax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71205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04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MDP + Q-Learning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9164583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05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Policy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Gradients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03464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06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Stochastic Games + Solution Concepts + Shapley Algorithm</a:t>
                      </a:r>
                      <a:endParaRPr lang="en-US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1703469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07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Lemke-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Howson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Algorithm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04233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08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Multiplicative Weights &amp; Replicator Dynamics</a:t>
                      </a:r>
                      <a:endParaRPr lang="en-US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917947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09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Regret</a:t>
                      </a: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Policy </a:t>
                      </a: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Gradients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112584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10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 err="1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Collusion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5851056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11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Policy Space Response Oracles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10232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12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Sophisticated / Bayesian Learning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8213629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13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Inverse Reinforcement Learning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855928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0" i="1" u="none" dirty="0">
                          <a:solidFill>
                            <a:srgbClr val="3070B3"/>
                          </a:solidFill>
                          <a:effectLst/>
                        </a:rPr>
                        <a:t>14</a:t>
                      </a: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i="0" u="none" dirty="0">
                          <a:solidFill>
                            <a:schemeClr val="tx1"/>
                          </a:solidFill>
                          <a:effectLst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Neural Equilibrum Solvers</a:t>
                      </a:r>
                      <a:endParaRPr lang="de-DE" sz="180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006" marR="14006" marT="9338" marB="9338" anchor="b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586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380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1139</Words>
  <Application>Microsoft Office PowerPoint</Application>
  <PresentationFormat>Widescreen</PresentationFormat>
  <Paragraphs>182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DM Serif Display</vt:lpstr>
      <vt:lpstr>NimbusSanL-Regu</vt:lpstr>
      <vt:lpstr>Office</vt:lpstr>
      <vt:lpstr>think-cell Slide</vt:lpstr>
      <vt:lpstr>Learning in Games Seminar</vt:lpstr>
      <vt:lpstr>Course Content</vt:lpstr>
      <vt:lpstr>Course Content</vt:lpstr>
      <vt:lpstr>Course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Learing in Games - Intro</dc:title>
  <dc:creator>Nils Kohring</dc:creator>
  <cp:lastModifiedBy>Mete Şeref Ahunbay</cp:lastModifiedBy>
  <cp:revision>264</cp:revision>
  <dcterms:created xsi:type="dcterms:W3CDTF">2020-02-18T15:36:14Z</dcterms:created>
  <dcterms:modified xsi:type="dcterms:W3CDTF">2024-02-06T11:26:09Z</dcterms:modified>
</cp:coreProperties>
</file>