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3" r:id="rId2"/>
  </p:sldMasterIdLst>
  <p:notesMasterIdLst>
    <p:notesMasterId r:id="rId52"/>
  </p:notesMasterIdLst>
  <p:sldIdLst>
    <p:sldId id="256" r:id="rId3"/>
    <p:sldId id="277" r:id="rId4"/>
    <p:sldId id="278" r:id="rId5"/>
    <p:sldId id="279" r:id="rId6"/>
    <p:sldId id="257" r:id="rId7"/>
    <p:sldId id="259" r:id="rId8"/>
    <p:sldId id="281" r:id="rId9"/>
    <p:sldId id="312" r:id="rId10"/>
    <p:sldId id="283" r:id="rId11"/>
    <p:sldId id="282" r:id="rId12"/>
    <p:sldId id="273" r:id="rId13"/>
    <p:sldId id="274" r:id="rId14"/>
    <p:sldId id="261" r:id="rId15"/>
    <p:sldId id="262" r:id="rId16"/>
    <p:sldId id="260" r:id="rId17"/>
    <p:sldId id="289" r:id="rId18"/>
    <p:sldId id="290" r:id="rId19"/>
    <p:sldId id="291" r:id="rId20"/>
    <p:sldId id="292" r:id="rId21"/>
    <p:sldId id="263" r:id="rId22"/>
    <p:sldId id="287" r:id="rId23"/>
    <p:sldId id="264" r:id="rId24"/>
    <p:sldId id="265" r:id="rId25"/>
    <p:sldId id="293" r:id="rId26"/>
    <p:sldId id="294" r:id="rId27"/>
    <p:sldId id="295" r:id="rId28"/>
    <p:sldId id="296" r:id="rId29"/>
    <p:sldId id="297" r:id="rId30"/>
    <p:sldId id="301" r:id="rId31"/>
    <p:sldId id="298" r:id="rId32"/>
    <p:sldId id="299" r:id="rId33"/>
    <p:sldId id="300" r:id="rId34"/>
    <p:sldId id="303" r:id="rId35"/>
    <p:sldId id="304" r:id="rId36"/>
    <p:sldId id="305" r:id="rId37"/>
    <p:sldId id="310" r:id="rId38"/>
    <p:sldId id="311" r:id="rId39"/>
    <p:sldId id="308" r:id="rId40"/>
    <p:sldId id="309" r:id="rId41"/>
    <p:sldId id="266" r:id="rId42"/>
    <p:sldId id="267" r:id="rId43"/>
    <p:sldId id="268" r:id="rId44"/>
    <p:sldId id="269" r:id="rId45"/>
    <p:sldId id="284" r:id="rId46"/>
    <p:sldId id="313" r:id="rId47"/>
    <p:sldId id="314" r:id="rId48"/>
    <p:sldId id="270" r:id="rId49"/>
    <p:sldId id="271" r:id="rId50"/>
    <p:sldId id="272" r:id="rId51"/>
  </p:sldIdLst>
  <p:sldSz cx="9144000" cy="6858000" type="screen4x3"/>
  <p:notesSz cx="6858000" cy="9144000"/>
  <p:custDataLst>
    <p:tags r:id="rId5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6" autoAdjust="0"/>
    <p:restoredTop sz="76500" autoAdjust="0"/>
  </p:normalViewPr>
  <p:slideViewPr>
    <p:cSldViewPr>
      <p:cViewPr varScale="1">
        <p:scale>
          <a:sx n="38" d="100"/>
          <a:sy n="38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CECF-954B-4ECB-8EF4-7013F9BD82D8}" type="datetimeFigureOut">
              <a:rPr lang="de-DE" smtClean="0"/>
              <a:pPr/>
              <a:t>05.02.2009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6DC9-3911-4539-85D7-F28E4AB585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Euclidean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Transform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Discrete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runtime</a:t>
            </a:r>
            <a:r>
              <a:rPr lang="de-DE" baseline="0" dirty="0" smtClean="0"/>
              <a:t> = </a:t>
            </a:r>
            <a:r>
              <a:rPr lang="de-DE" baseline="0" dirty="0" err="1" smtClean="0"/>
              <a:t>runtime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rasterized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images</a:t>
            </a:r>
            <a:r>
              <a:rPr lang="de-DE" baseline="0" dirty="0" smtClean="0"/>
              <a:t>. Maurer: Tensor-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harder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parallelize</a:t>
            </a:r>
            <a:r>
              <a:rPr lang="de-DE" baseline="0" dirty="0" smtClean="0"/>
              <a:t>, Danielsson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hereafter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hear</a:t>
            </a:r>
            <a:r>
              <a:rPr lang="de-DE" baseline="0" dirty="0" smtClean="0"/>
              <a:t> GPUs,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games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!</a:t>
            </a:r>
          </a:p>
          <a:p>
            <a:r>
              <a:rPr lang="de-DE" baseline="0" dirty="0" err="1" smtClean="0"/>
              <a:t>Typical</a:t>
            </a:r>
            <a:r>
              <a:rPr lang="de-DE" baseline="0" dirty="0" smtClean="0"/>
              <a:t> Game: 2Mpixel </a:t>
            </a:r>
            <a:r>
              <a:rPr lang="de-DE" baseline="0" dirty="0" err="1" smtClean="0"/>
              <a:t>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port</a:t>
            </a:r>
            <a:r>
              <a:rPr lang="de-DE" baseline="0" dirty="0" smtClean="0"/>
              <a:t>, 60Hz </a:t>
            </a:r>
            <a:r>
              <a:rPr lang="de-DE" baseline="0" dirty="0" err="1" smtClean="0"/>
              <a:t>refresh</a:t>
            </a:r>
            <a:r>
              <a:rPr lang="de-DE" baseline="0" dirty="0" smtClean="0"/>
              <a:t> rate, </a:t>
            </a:r>
            <a:r>
              <a:rPr lang="de-DE" baseline="0" dirty="0" err="1" smtClean="0"/>
              <a:t>overdraw</a:t>
            </a:r>
            <a:r>
              <a:rPr lang="de-DE" baseline="0" dirty="0" smtClean="0"/>
              <a:t>&gt;5, </a:t>
            </a:r>
            <a:r>
              <a:rPr lang="de-DE" baseline="0" dirty="0" err="1" smtClean="0"/>
              <a:t>trilinearly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mipmap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~5 </a:t>
            </a:r>
            <a:r>
              <a:rPr lang="de-DE" baseline="0" dirty="0" err="1" smtClean="0">
                <a:sym typeface="Wingdings" pitchFamily="2" charset="2"/>
              </a:rPr>
              <a:t>billion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texture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accesses</a:t>
            </a:r>
            <a:r>
              <a:rPr lang="de-DE" baseline="0" dirty="0" smtClean="0">
                <a:sym typeface="Wingdings" pitchFamily="2" charset="2"/>
              </a:rPr>
              <a:t> per </a:t>
            </a:r>
            <a:r>
              <a:rPr lang="de-DE" baseline="0" dirty="0" err="1" smtClean="0">
                <a:sym typeface="Wingdings" pitchFamily="2" charset="2"/>
              </a:rPr>
              <a:t>second</a:t>
            </a:r>
            <a:r>
              <a:rPr lang="de-DE" baseline="0" dirty="0" smtClean="0">
                <a:sym typeface="Wingdings" pitchFamily="2" charset="2"/>
              </a:rPr>
              <a:t>, not </a:t>
            </a:r>
            <a:r>
              <a:rPr lang="de-DE" baseline="0" dirty="0" err="1" smtClean="0">
                <a:sym typeface="Wingdings" pitchFamily="2" charset="2"/>
              </a:rPr>
              <a:t>counting</a:t>
            </a:r>
            <a:r>
              <a:rPr lang="de-DE" baseline="0" dirty="0" smtClean="0">
                <a:sym typeface="Wingdings" pitchFamily="2" charset="2"/>
              </a:rPr>
              <a:t> multi-</a:t>
            </a:r>
            <a:r>
              <a:rPr lang="de-DE" baseline="0" dirty="0" err="1" smtClean="0">
                <a:sym typeface="Wingdings" pitchFamily="2" charset="2"/>
              </a:rPr>
              <a:t>texturing</a:t>
            </a:r>
            <a:r>
              <a:rPr lang="de-DE" baseline="0" dirty="0" smtClean="0">
                <a:sym typeface="Wingdings" pitchFamily="2" charset="2"/>
              </a:rPr>
              <a:t>!</a:t>
            </a:r>
          </a:p>
          <a:p>
            <a:r>
              <a:rPr lang="de-DE" baseline="0" dirty="0" smtClean="0">
                <a:sym typeface="Wingdings" pitchFamily="2" charset="2"/>
              </a:rPr>
              <a:t>GPU </a:t>
            </a:r>
            <a:r>
              <a:rPr lang="de-DE" baseline="0" dirty="0" err="1" smtClean="0">
                <a:sym typeface="Wingdings" pitchFamily="2" charset="2"/>
              </a:rPr>
              <a:t>highly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optimized</a:t>
            </a:r>
            <a:r>
              <a:rPr lang="de-DE" baseline="0" dirty="0" smtClean="0">
                <a:sym typeface="Wingdings" pitchFamily="2" charset="2"/>
              </a:rPr>
              <a:t>, </a:t>
            </a:r>
            <a:r>
              <a:rPr lang="de-DE" baseline="0" dirty="0" err="1" smtClean="0">
                <a:sym typeface="Wingdings" pitchFamily="2" charset="2"/>
              </a:rPr>
              <a:t>high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parallelism</a:t>
            </a:r>
            <a:r>
              <a:rPr lang="de-DE" baseline="0" dirty="0" smtClean="0">
                <a:sym typeface="Wingdings" pitchFamily="2" charset="2"/>
              </a:rPr>
              <a:t>, </a:t>
            </a:r>
            <a:r>
              <a:rPr lang="de-DE" baseline="0" dirty="0" err="1" smtClean="0">
                <a:sym typeface="Wingdings" pitchFamily="2" charset="2"/>
              </a:rPr>
              <a:t>high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bandwidths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General </a:t>
            </a:r>
            <a:r>
              <a:rPr lang="de-DE" baseline="0" dirty="0" err="1" smtClean="0"/>
              <a:t>Purpose</a:t>
            </a:r>
            <a:r>
              <a:rPr lang="de-DE" baseline="0" dirty="0" smtClean="0"/>
              <a:t> GPU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strong plus! In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: DirectX 10,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immediate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feedback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desirable</a:t>
            </a:r>
            <a:r>
              <a:rPr lang="de-DE" baseline="0" dirty="0" smtClean="0"/>
              <a:t> – but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API.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countours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different…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NOTE: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themselves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IDs </a:t>
            </a:r>
            <a:r>
              <a:rPr lang="de-DE" baseline="0" dirty="0" err="1" smtClean="0"/>
              <a:t>easier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Phi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variation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Mapping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Diagram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discrete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Diagram</a:t>
            </a:r>
            <a:r>
              <a:rPr lang="de-DE" baseline="0" dirty="0" smtClean="0"/>
              <a:t> just </a:t>
            </a:r>
            <a:r>
              <a:rPr lang="de-DE" baseline="0" dirty="0" err="1" smtClean="0"/>
              <a:t>analogously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Mapping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Diagram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discrete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Diagram</a:t>
            </a:r>
            <a:r>
              <a:rPr lang="de-DE" baseline="0" dirty="0" smtClean="0"/>
              <a:t> just </a:t>
            </a:r>
            <a:r>
              <a:rPr lang="de-DE" baseline="0" dirty="0" err="1" smtClean="0"/>
              <a:t>analogously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generalized</a:t>
            </a:r>
            <a:r>
              <a:rPr lang="de-DE" dirty="0" smtClean="0"/>
              <a:t> </a:t>
            </a:r>
            <a:r>
              <a:rPr lang="de-DE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Diagram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computed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60Mpixels/sec. 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Voronoi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bounded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arbitrary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Variational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closest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roots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arbitrary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polynomials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6DC9-3911-4539-85D7-F28E4AB585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 flipH="1">
            <a:off x="390525" y="6137275"/>
            <a:ext cx="8331200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None/>
            </a:pPr>
            <a:endParaRPr lang="de-DE" b="0">
              <a:effectLst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528763" y="5511800"/>
            <a:ext cx="6086475" cy="549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3000" b="0" dirty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de-DE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9276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444874" name="Freeform 10"/>
          <p:cNvSpPr>
            <a:spLocks noEditPoints="1"/>
          </p:cNvSpPr>
          <p:nvPr/>
        </p:nvSpPr>
        <p:spPr bwMode="auto">
          <a:xfrm>
            <a:off x="1647825" y="3571875"/>
            <a:ext cx="3611563" cy="193992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4875" name="Freeform 11"/>
          <p:cNvSpPr>
            <a:spLocks noEditPoints="1"/>
          </p:cNvSpPr>
          <p:nvPr/>
        </p:nvSpPr>
        <p:spPr bwMode="auto">
          <a:xfrm>
            <a:off x="5033963" y="4168775"/>
            <a:ext cx="2505075" cy="1325563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71966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138642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 flipH="1">
            <a:off x="390525" y="6137275"/>
            <a:ext cx="8331200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528763" y="5511800"/>
            <a:ext cx="6086475" cy="549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3000" b="0" dirty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de-DE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714512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5033963" y="4168775"/>
            <a:ext cx="2505075" cy="1325563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647825" y="3571875"/>
            <a:ext cx="3611563" cy="193992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71966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138642" cy="4983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 flipH="1">
            <a:off x="390525" y="6137275"/>
            <a:ext cx="8331200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None/>
            </a:pPr>
            <a:endParaRPr lang="de-DE" b="0">
              <a:effectLst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528763" y="5511800"/>
            <a:ext cx="6086475" cy="549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3000" b="0" dirty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de-DE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9276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444874" name="Freeform 10"/>
          <p:cNvSpPr>
            <a:spLocks noEditPoints="1"/>
          </p:cNvSpPr>
          <p:nvPr/>
        </p:nvSpPr>
        <p:spPr bwMode="auto">
          <a:xfrm>
            <a:off x="1647825" y="3571875"/>
            <a:ext cx="3611563" cy="193992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4875" name="Freeform 11"/>
          <p:cNvSpPr>
            <a:spLocks noEditPoints="1"/>
          </p:cNvSpPr>
          <p:nvPr/>
        </p:nvSpPr>
        <p:spPr bwMode="auto">
          <a:xfrm>
            <a:off x="5033963" y="4168775"/>
            <a:ext cx="2505075" cy="1325563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 flipH="1">
            <a:off x="390525" y="6137275"/>
            <a:ext cx="8331200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528763" y="5511800"/>
            <a:ext cx="6086475" cy="549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3000" b="0" dirty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de-DE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714512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5033963" y="4168775"/>
            <a:ext cx="2505075" cy="1325563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647825" y="3571875"/>
            <a:ext cx="3611563" cy="193992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1108075"/>
            <a:ext cx="8377238" cy="0"/>
          </a:xfrm>
          <a:prstGeom prst="line">
            <a:avLst/>
          </a:prstGeom>
          <a:noFill/>
          <a:ln w="381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flipH="1">
            <a:off x="390525" y="6137275"/>
            <a:ext cx="6777038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026191" y="6478588"/>
            <a:ext cx="1920560" cy="2308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computer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graphics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&amp;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visualization</a:t>
            </a:r>
            <a:endParaRPr lang="de-DE" sz="900" b="0" dirty="0">
              <a:solidFill>
                <a:schemeClr val="bg2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57158" y="6143644"/>
            <a:ext cx="671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INSTICC VISAPP 09 –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Lisboa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Portugal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 Schneider – Computer Graphics and Visualization Group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5893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589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rgbClr val="0067C6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9800g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2928934"/>
            <a:ext cx="4191000" cy="3219450"/>
          </a:xfrm>
          <a:prstGeom prst="rect">
            <a:avLst/>
          </a:prstGeom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1108075"/>
            <a:ext cx="8377238" cy="0"/>
          </a:xfrm>
          <a:prstGeom prst="line">
            <a:avLst/>
          </a:prstGeom>
          <a:noFill/>
          <a:ln w="381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flipH="1">
            <a:off x="390525" y="6137275"/>
            <a:ext cx="6777038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026191" y="6478588"/>
            <a:ext cx="1920560" cy="2308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computer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graphics</a:t>
            </a:r>
            <a:r>
              <a:rPr lang="de-DE" sz="900" b="0" dirty="0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 &amp; </a:t>
            </a:r>
            <a:r>
              <a:rPr lang="de-DE" sz="900" b="0" dirty="0" err="1">
                <a:solidFill>
                  <a:schemeClr val="bg2">
                    <a:alpha val="100000"/>
                  </a:schemeClr>
                </a:solidFill>
                <a:effectLst/>
                <a:latin typeface="Tahoma"/>
              </a:rPr>
              <a:t>visualization</a:t>
            </a:r>
            <a:endParaRPr lang="de-DE" sz="900" b="0" dirty="0">
              <a:solidFill>
                <a:schemeClr val="bg2">
                  <a:alpha val="100000"/>
                </a:schemeClr>
              </a:solidFill>
              <a:effectLst/>
              <a:latin typeface="Tahom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57158" y="6143644"/>
            <a:ext cx="671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INSTICC VISAPP 09 –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Lisboa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Portugal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 Schneider – Computer Graphics and Visualization Group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5893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589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rgbClr val="0067C6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7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9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4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GPU-</a:t>
            </a:r>
            <a:r>
              <a:rPr lang="de-DE" sz="3600" dirty="0" err="1" smtClean="0"/>
              <a:t>Based</a:t>
            </a:r>
            <a:r>
              <a:rPr lang="de-DE" sz="3600" dirty="0" smtClean="0"/>
              <a:t> Real-Time</a:t>
            </a:r>
            <a:br>
              <a:rPr lang="de-DE" sz="3600" dirty="0" smtClean="0"/>
            </a:br>
            <a:r>
              <a:rPr lang="de-DE" sz="3600" dirty="0" err="1" smtClean="0"/>
              <a:t>Discrete</a:t>
            </a:r>
            <a:r>
              <a:rPr lang="de-DE" sz="3600" dirty="0" smtClean="0"/>
              <a:t> </a:t>
            </a:r>
            <a:r>
              <a:rPr lang="de-DE" sz="3600" dirty="0" err="1" smtClean="0"/>
              <a:t>Euclidean</a:t>
            </a:r>
            <a:r>
              <a:rPr lang="de-DE" sz="3600" dirty="0" smtClean="0"/>
              <a:t> </a:t>
            </a:r>
            <a:r>
              <a:rPr lang="de-DE" sz="3600" dirty="0" err="1" smtClean="0"/>
              <a:t>Distance</a:t>
            </a:r>
            <a:r>
              <a:rPr lang="de-DE" sz="3600" dirty="0" smtClean="0"/>
              <a:t> Transforms</a:t>
            </a:r>
            <a:br>
              <a:rPr lang="de-DE" sz="3600" dirty="0" smtClean="0"/>
            </a:b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Precise</a:t>
            </a:r>
            <a:r>
              <a:rPr lang="de-DE" sz="3600" dirty="0" smtClean="0"/>
              <a:t> Error </a:t>
            </a:r>
            <a:r>
              <a:rPr lang="de-DE" sz="3600" dirty="0" err="1" smtClean="0"/>
              <a:t>Bounds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Jens Schneider</a:t>
            </a:r>
          </a:p>
          <a:p>
            <a:r>
              <a:rPr lang="de-DE" sz="2400" dirty="0" smtClean="0"/>
              <a:t>Martin Kraus</a:t>
            </a:r>
          </a:p>
          <a:p>
            <a:r>
              <a:rPr lang="de-DE" sz="2400" dirty="0" smtClean="0"/>
              <a:t>Rüdiger Westermann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 (</a:t>
            </a:r>
            <a:r>
              <a:rPr lang="de-DE" sz="2800" dirty="0" smtClean="0"/>
              <a:t>e.g. Fortune 1986</a:t>
            </a:r>
            <a:r>
              <a:rPr lang="de-DE" dirty="0" smtClean="0"/>
              <a:t>):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BUT: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generalizations</a:t>
            </a:r>
            <a:r>
              <a:rPr lang="de-DE" dirty="0" smtClean="0"/>
              <a:t>!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047750" y="1673225"/>
          <a:ext cx="4332288" cy="731838"/>
        </p:xfrm>
        <a:graphic>
          <a:graphicData uri="http://schemas.openxmlformats.org/presentationml/2006/ole">
            <p:oleObj spid="_x0000_s31746" name="Equation" r:id="rId4" imgW="1726920" imgH="2919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 (</a:t>
            </a:r>
            <a:r>
              <a:rPr lang="de-DE" sz="2800" dirty="0" smtClean="0"/>
              <a:t>e.g. Fortune 1986</a:t>
            </a:r>
            <a:r>
              <a:rPr lang="de-DE" dirty="0" smtClean="0"/>
              <a:t>):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BUT: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generalizations</a:t>
            </a:r>
            <a:r>
              <a:rPr lang="de-DE" dirty="0" smtClean="0"/>
              <a:t>!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Discrete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 (</a:t>
            </a:r>
            <a:r>
              <a:rPr lang="de-DE" sz="2800" dirty="0" smtClean="0"/>
              <a:t>e.g. Maurer 2003, Danielsson 1980</a:t>
            </a:r>
            <a:r>
              <a:rPr lang="de-DE" dirty="0" smtClean="0"/>
              <a:t>)</a:t>
            </a:r>
          </a:p>
          <a:p>
            <a:pPr>
              <a:buNone/>
            </a:pPr>
            <a:r>
              <a:rPr lang="de-DE" dirty="0" smtClean="0"/>
              <a:t>                         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pixels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Generalizations</a:t>
            </a:r>
            <a:r>
              <a:rPr lang="de-DE" dirty="0" smtClean="0"/>
              <a:t> trivial – </a:t>
            </a:r>
            <a:r>
              <a:rPr lang="de-DE" dirty="0" err="1" smtClean="0"/>
              <a:t>curves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rasterized</a:t>
            </a:r>
            <a:r>
              <a:rPr lang="de-DE" dirty="0" smtClean="0"/>
              <a:t>!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79500" y="4133859"/>
          <a:ext cx="1719263" cy="509587"/>
        </p:xfrm>
        <a:graphic>
          <a:graphicData uri="http://schemas.openxmlformats.org/presentationml/2006/ole">
            <p:oleObj spid="_x0000_s20483" name="Equation" r:id="rId4" imgW="685800" imgH="203040" progId="Equation.DSMT4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47750" y="1673225"/>
          <a:ext cx="4332288" cy="731838"/>
        </p:xfrm>
        <a:graphic>
          <a:graphicData uri="http://schemas.openxmlformats.org/presentationml/2006/ole">
            <p:oleObj spid="_x0000_s20484" name="Equation" r:id="rId5" imgW="1726920" imgH="2919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oom-3.jpg"/>
          <p:cNvPicPr>
            <a:picLocks noChangeAspect="1"/>
          </p:cNvPicPr>
          <p:nvPr/>
        </p:nvPicPr>
        <p:blipFill>
          <a:blip r:embed="rId4" cstate="print">
            <a:lum bright="15000"/>
          </a:blip>
          <a:stretch>
            <a:fillRect/>
          </a:stretch>
        </p:blipFill>
        <p:spPr>
          <a:xfrm>
            <a:off x="357158" y="1214423"/>
            <a:ext cx="4643470" cy="3714775"/>
          </a:xfrm>
          <a:prstGeom prst="rect">
            <a:avLst/>
          </a:prstGeom>
        </p:spPr>
      </p:pic>
      <p:pic>
        <p:nvPicPr>
          <p:cNvPr id="6" name="Grafik 5" descr="far-cry-2-03-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4" y="1214422"/>
            <a:ext cx="4929190" cy="30229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GPUs?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         </a:t>
            </a:r>
            <a:r>
              <a:rPr lang="de-DE" sz="2400" dirty="0" err="1" smtClean="0"/>
              <a:t>Far</a:t>
            </a:r>
            <a:r>
              <a:rPr lang="de-DE" sz="2400" dirty="0" smtClean="0"/>
              <a:t> Cry 2, © </a:t>
            </a:r>
            <a:r>
              <a:rPr lang="de-DE" sz="2400" dirty="0" err="1" smtClean="0"/>
              <a:t>Crytek</a:t>
            </a:r>
            <a:r>
              <a:rPr lang="de-DE" sz="2400" dirty="0" smtClean="0"/>
              <a:t> 2008</a:t>
            </a:r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r>
              <a:rPr lang="de-DE" sz="2400" dirty="0" smtClean="0"/>
              <a:t>       </a:t>
            </a:r>
            <a:r>
              <a:rPr lang="de-DE" sz="2400" dirty="0" err="1" smtClean="0"/>
              <a:t>Doom</a:t>
            </a:r>
            <a:r>
              <a:rPr lang="de-DE" sz="2400" dirty="0" smtClean="0"/>
              <a:t> 3, © </a:t>
            </a:r>
            <a:r>
              <a:rPr lang="de-DE" sz="2400" dirty="0" err="1" smtClean="0"/>
              <a:t>id</a:t>
            </a:r>
            <a:r>
              <a:rPr lang="de-DE" sz="2400" dirty="0" smtClean="0"/>
              <a:t> Software 2004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095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(NVIDIA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GeForce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240 parallel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processors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159 GB/s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bandwidth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                    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TFlops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cheap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(&lt;600 €)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Parallelism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req‘d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1GB RAM (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Programming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„Think CG“…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79475" y="2928934"/>
          <a:ext cx="1878013" cy="604837"/>
        </p:xfrm>
        <a:graphic>
          <a:graphicData uri="http://schemas.openxmlformats.org/presentationml/2006/ole">
            <p:oleObj spid="_x0000_s25602" name="Equation" r:id="rId6" imgW="74916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9579E-6 C 0.11163 -0.06755 0.22326 -0.13486 0.32153 -0.16077 C 0.41979 -0.18668 0.50486 -0.17141 0.5901 -0.15591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11427E-6 C 0.08889 -0.02221 0.17882 -0.04257 0.24775 -0.04904 C 0.31632 -0.05483 0.36337 -0.0502 0.41181 -0.04418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GPUs 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Existence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entirely</a:t>
            </a:r>
            <a:r>
              <a:rPr lang="de-DE" dirty="0" smtClean="0"/>
              <a:t> GPU-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pipes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!</a:t>
            </a:r>
          </a:p>
          <a:p>
            <a:pPr lvl="1">
              <a:buFontTx/>
              <a:buChar char="-"/>
            </a:pPr>
            <a:r>
              <a:rPr lang="de-DE" dirty="0" smtClean="0"/>
              <a:t>Adobe </a:t>
            </a:r>
            <a:r>
              <a:rPr lang="de-DE" dirty="0" err="1" smtClean="0"/>
              <a:t>Photoshop</a:t>
            </a:r>
            <a:r>
              <a:rPr lang="de-DE" dirty="0" smtClean="0"/>
              <a:t> CS 4 </a:t>
            </a:r>
            <a:r>
              <a:rPr lang="de-DE" dirty="0" err="1" smtClean="0"/>
              <a:t>completely</a:t>
            </a:r>
            <a:r>
              <a:rPr lang="de-DE" dirty="0" smtClean="0"/>
              <a:t> GPU-</a:t>
            </a:r>
            <a:r>
              <a:rPr lang="de-DE" dirty="0" err="1" smtClean="0"/>
              <a:t>based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smtClean="0"/>
              <a:t>„Classic“ Image </a:t>
            </a:r>
            <a:r>
              <a:rPr lang="de-DE" dirty="0" err="1" smtClean="0"/>
              <a:t>processing</a:t>
            </a:r>
            <a:r>
              <a:rPr lang="de-DE" dirty="0" smtClean="0"/>
              <a:t> 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port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speed-ups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GPGPU</a:t>
            </a:r>
          </a:p>
          <a:p>
            <a:pPr>
              <a:buFontTx/>
              <a:buChar char="-"/>
            </a:pP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</a:p>
          <a:p>
            <a:pPr lvl="1">
              <a:buFontTx/>
              <a:buChar char="-"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Limitations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GPUs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err="1" smtClean="0"/>
              <a:t>Programming</a:t>
            </a:r>
            <a:r>
              <a:rPr lang="de-DE" dirty="0" smtClean="0"/>
              <a:t>:</a:t>
            </a:r>
          </a:p>
          <a:p>
            <a:pPr>
              <a:buFontTx/>
              <a:buChar char="-"/>
            </a:pPr>
            <a:r>
              <a:rPr lang="de-DE" dirty="0" smtClean="0"/>
              <a:t>Graphics APIs</a:t>
            </a:r>
          </a:p>
          <a:p>
            <a:pPr lvl="1">
              <a:buFontTx/>
              <a:buChar char="-"/>
            </a:pPr>
            <a:r>
              <a:rPr lang="de-DE" dirty="0" err="1" smtClean="0"/>
              <a:t>OpenGL</a:t>
            </a:r>
            <a:r>
              <a:rPr lang="de-DE" dirty="0" smtClean="0"/>
              <a:t> 2.1, DirectX 10</a:t>
            </a:r>
          </a:p>
          <a:p>
            <a:pPr>
              <a:buFontTx/>
              <a:buChar char="-"/>
            </a:pPr>
            <a:r>
              <a:rPr lang="de-DE" dirty="0" smtClean="0"/>
              <a:t>GPGPU APIs</a:t>
            </a:r>
          </a:p>
          <a:p>
            <a:pPr lvl="1">
              <a:buFontTx/>
              <a:buChar char="-"/>
            </a:pPr>
            <a:r>
              <a:rPr lang="de-DE" dirty="0" smtClean="0"/>
              <a:t>CUDA, CTM, </a:t>
            </a:r>
            <a:r>
              <a:rPr lang="de-DE" dirty="0" err="1" smtClean="0"/>
              <a:t>OpenCL</a:t>
            </a:r>
            <a:r>
              <a:rPr lang="de-DE" dirty="0" smtClean="0"/>
              <a:t>, DirectX 11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Shaders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Caveats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Data (SIMD) </a:t>
            </a:r>
            <a:r>
              <a:rPr lang="de-DE" dirty="0" err="1" smtClean="0"/>
              <a:t>Parallelism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Concurrent</a:t>
            </a:r>
            <a:r>
              <a:rPr lang="de-DE" dirty="0" smtClean="0"/>
              <a:t> Read/Write </a:t>
            </a:r>
            <a:r>
              <a:rPr lang="de-DE" dirty="0" err="1" smtClean="0"/>
              <a:t>access</a:t>
            </a:r>
            <a:r>
              <a:rPr lang="de-DE" dirty="0" smtClean="0"/>
              <a:t> 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Closest</a:t>
            </a:r>
            <a:r>
              <a:rPr lang="de-DE" dirty="0" smtClean="0"/>
              <a:t> Feature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, i.e.</a:t>
            </a:r>
          </a:p>
          <a:p>
            <a:pPr lvl="2"/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5786" y="1649405"/>
          <a:ext cx="6562725" cy="636587"/>
        </p:xfrm>
        <a:graphic>
          <a:graphicData uri="http://schemas.openxmlformats.org/presentationml/2006/ole">
            <p:oleObj spid="_x0000_s72705" name="Equation" r:id="rId3" imgW="2616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dirty="0" err="1" smtClean="0"/>
              <a:t>Closest</a:t>
            </a:r>
            <a:r>
              <a:rPr lang="de-DE" dirty="0" smtClean="0"/>
              <a:t> Feature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, i.e.</a:t>
            </a:r>
          </a:p>
          <a:p>
            <a:pPr lvl="2">
              <a:buNone/>
            </a:pP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Initialize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infinity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5786" y="1649405"/>
          <a:ext cx="6562725" cy="636587"/>
        </p:xfrm>
        <a:graphic>
          <a:graphicData uri="http://schemas.openxmlformats.org/presentationml/2006/ole">
            <p:oleObj spid="_x0000_s89090" name="Equation" r:id="rId3" imgW="2616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Closest</a:t>
            </a:r>
            <a:r>
              <a:rPr lang="de-DE" dirty="0" smtClean="0"/>
              <a:t> Feature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, i.e.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Initialize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infinity</a:t>
            </a:r>
            <a:endParaRPr lang="de-DE" dirty="0" smtClean="0"/>
          </a:p>
          <a:p>
            <a:r>
              <a:rPr lang="de-DE" dirty="0" err="1" smtClean="0"/>
              <a:t>Perform</a:t>
            </a:r>
            <a:r>
              <a:rPr lang="de-DE" dirty="0" smtClean="0"/>
              <a:t> „</a:t>
            </a:r>
            <a:r>
              <a:rPr lang="de-DE" dirty="0" err="1" smtClean="0"/>
              <a:t>Sweeps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update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5786" y="1649405"/>
          <a:ext cx="6562725" cy="636587"/>
        </p:xfrm>
        <a:graphic>
          <a:graphicData uri="http://schemas.openxmlformats.org/presentationml/2006/ole">
            <p:oleObj spid="_x0000_s90114" name="Equation" r:id="rId3" imgW="2616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Closest</a:t>
            </a:r>
            <a:r>
              <a:rPr lang="de-DE" dirty="0" smtClean="0"/>
              <a:t> Feature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, i.e.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Initialize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infinity</a:t>
            </a:r>
            <a:endParaRPr lang="de-DE" dirty="0" smtClean="0"/>
          </a:p>
          <a:p>
            <a:r>
              <a:rPr lang="de-DE" dirty="0" err="1" smtClean="0"/>
              <a:t>Perform</a:t>
            </a:r>
            <a:r>
              <a:rPr lang="de-DE" dirty="0" smtClean="0"/>
              <a:t> „</a:t>
            </a:r>
            <a:r>
              <a:rPr lang="de-DE" dirty="0" err="1" smtClean="0"/>
              <a:t>Sweeps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update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endParaRPr lang="de-DE" dirty="0" smtClean="0"/>
          </a:p>
          <a:p>
            <a:pPr lvl="1"/>
            <a:r>
              <a:rPr lang="de-DE" dirty="0" smtClean="0"/>
              <a:t>Check </a:t>
            </a:r>
            <a:r>
              <a:rPr lang="de-DE" dirty="0" err="1" smtClean="0"/>
              <a:t>candidates</a:t>
            </a:r>
            <a:r>
              <a:rPr lang="de-DE" dirty="0" smtClean="0"/>
              <a:t> (</a:t>
            </a:r>
            <a:r>
              <a:rPr lang="de-DE" dirty="0" err="1" smtClean="0"/>
              <a:t>neighboring</a:t>
            </a:r>
            <a:r>
              <a:rPr lang="de-DE" dirty="0" smtClean="0"/>
              <a:t> </a:t>
            </a:r>
            <a:r>
              <a:rPr lang="de-DE" dirty="0" err="1" smtClean="0"/>
              <a:t>pixels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b="1" i="1" dirty="0" smtClean="0"/>
              <a:t>so </a:t>
            </a:r>
            <a:r>
              <a:rPr lang="de-DE" b="1" i="1" dirty="0" err="1" smtClean="0"/>
              <a:t>far</a:t>
            </a:r>
            <a:endParaRPr lang="de-DE" b="1" i="1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5786" y="1649405"/>
          <a:ext cx="6562725" cy="636587"/>
        </p:xfrm>
        <a:graphic>
          <a:graphicData uri="http://schemas.openxmlformats.org/presentationml/2006/ole">
            <p:oleObj spid="_x0000_s91138" name="Equation" r:id="rId3" imgW="2616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Closest</a:t>
            </a:r>
            <a:r>
              <a:rPr lang="de-DE" dirty="0" smtClean="0"/>
              <a:t> Feature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, i.e.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Initialize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itself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pointer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infinity</a:t>
            </a:r>
            <a:endParaRPr lang="de-DE" dirty="0" smtClean="0"/>
          </a:p>
          <a:p>
            <a:r>
              <a:rPr lang="de-DE" dirty="0" err="1" smtClean="0"/>
              <a:t>Perform</a:t>
            </a:r>
            <a:r>
              <a:rPr lang="de-DE" dirty="0" smtClean="0"/>
              <a:t> „</a:t>
            </a:r>
            <a:r>
              <a:rPr lang="de-DE" dirty="0" err="1" smtClean="0"/>
              <a:t>Sweeps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update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endParaRPr lang="de-DE" dirty="0" smtClean="0"/>
          </a:p>
          <a:p>
            <a:pPr lvl="1"/>
            <a:r>
              <a:rPr lang="de-DE" dirty="0" smtClean="0"/>
              <a:t>Check </a:t>
            </a:r>
            <a:r>
              <a:rPr lang="de-DE" dirty="0" err="1" smtClean="0"/>
              <a:t>candidates</a:t>
            </a:r>
            <a:r>
              <a:rPr lang="de-DE" dirty="0" smtClean="0"/>
              <a:t> (</a:t>
            </a:r>
            <a:r>
              <a:rPr lang="de-DE" dirty="0" err="1" smtClean="0"/>
              <a:t>neighboring</a:t>
            </a:r>
            <a:r>
              <a:rPr lang="de-DE" dirty="0" smtClean="0"/>
              <a:t> </a:t>
            </a:r>
            <a:r>
              <a:rPr lang="de-DE" dirty="0" err="1" smtClean="0"/>
              <a:t>pixels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b="1" i="1" dirty="0" smtClean="0"/>
              <a:t>so </a:t>
            </a:r>
            <a:r>
              <a:rPr lang="de-DE" b="1" i="1" dirty="0" err="1" smtClean="0"/>
              <a:t>far</a:t>
            </a:r>
            <a:endParaRPr lang="de-DE" b="1" i="1" dirty="0" smtClean="0"/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closer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guess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, update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5786" y="1649405"/>
          <a:ext cx="6562725" cy="636587"/>
        </p:xfrm>
        <a:graphic>
          <a:graphicData uri="http://schemas.openxmlformats.org/presentationml/2006/ole">
            <p:oleObj spid="_x0000_s92162" name="Equation" r:id="rId3" imgW="2616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O:\Papers and Talks\2008\VMV2008\LeBunn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1843" y="1142984"/>
            <a:ext cx="3282157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58" y="1142984"/>
            <a:ext cx="8443914" cy="4954591"/>
          </a:xfrm>
        </p:spPr>
        <p:txBody>
          <a:bodyPr>
            <a:normAutofit/>
          </a:bodyPr>
          <a:lstStyle/>
          <a:p>
            <a:pPr eaLnBrk="0"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 </a:t>
            </a:r>
            <a:r>
              <a:rPr lang="de-DE" dirty="0" err="1" smtClean="0"/>
              <a:t>points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 		</a:t>
            </a:r>
            <a:r>
              <a:rPr lang="pt-BR" dirty="0" smtClean="0"/>
              <a:t>                    ,</a:t>
            </a:r>
            <a:endParaRPr lang="de-DE" dirty="0" smtClean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26" name="Formel" r:id="rId6" imgW="114120" imgH="2156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55638" y="1714500"/>
          <a:ext cx="2609850" cy="604838"/>
        </p:xfrm>
        <a:graphic>
          <a:graphicData uri="http://schemas.openxmlformats.org/presentationml/2006/ole">
            <p:oleObj spid="_x0000_s26627" name="Equation" r:id="rId7" imgW="104112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8-SED (2D </a:t>
            </a:r>
            <a:r>
              <a:rPr lang="de-DE" dirty="0" err="1" smtClean="0"/>
              <a:t>images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8 </a:t>
            </a:r>
            <a:r>
              <a:rPr lang="de-DE" dirty="0" err="1" smtClean="0"/>
              <a:t>neighbors</a:t>
            </a:r>
            <a:r>
              <a:rPr lang="de-DE" dirty="0" smtClean="0"/>
              <a:t> </a:t>
            </a:r>
            <a:r>
              <a:rPr lang="de-DE" dirty="0" err="1" smtClean="0"/>
              <a:t>Signed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</a:t>
            </a:r>
          </a:p>
          <a:p>
            <a:pPr lvl="1"/>
            <a:r>
              <a:rPr lang="de-DE" dirty="0" smtClean="0"/>
              <a:t>4 </a:t>
            </a:r>
            <a:r>
              <a:rPr lang="de-DE" dirty="0" err="1" smtClean="0"/>
              <a:t>sweeps</a:t>
            </a:r>
            <a:r>
              <a:rPr lang="de-DE" dirty="0" smtClean="0"/>
              <a:t>,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rise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„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templates</a:t>
            </a:r>
            <a:r>
              <a:rPr lang="de-DE" dirty="0" smtClean="0"/>
              <a:t>“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8" name="Grafik 7" descr="8SEDTempl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6" y="3296355"/>
            <a:ext cx="8754109" cy="19185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Vector</a:t>
            </a:r>
            <a:r>
              <a:rPr lang="de-DE" dirty="0" smtClean="0"/>
              <a:t> Propagation (</a:t>
            </a:r>
            <a:r>
              <a:rPr lang="de-DE" sz="3600" dirty="0" smtClean="0"/>
              <a:t>Danielsson 1980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Fast (</a:t>
            </a:r>
            <a:r>
              <a:rPr lang="de-DE" dirty="0" err="1" smtClean="0"/>
              <a:t>even</a:t>
            </a:r>
            <a:r>
              <a:rPr lang="de-DE" dirty="0" smtClean="0"/>
              <a:t> on CPUs)</a:t>
            </a:r>
          </a:p>
          <a:p>
            <a:r>
              <a:rPr lang="de-DE" dirty="0" smtClean="0"/>
              <a:t>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endParaRPr lang="de-DE" dirty="0" smtClean="0"/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endParaRPr lang="de-DE" dirty="0" smtClean="0"/>
          </a:p>
          <a:p>
            <a:pPr lvl="1"/>
            <a:r>
              <a:rPr lang="de-DE" dirty="0" smtClean="0"/>
              <a:t>Analysis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VP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vs. Error rate </a:t>
            </a:r>
            <a:r>
              <a:rPr lang="de-DE" dirty="0" err="1" smtClean="0"/>
              <a:t>trade</a:t>
            </a:r>
            <a:r>
              <a:rPr lang="de-DE" dirty="0" smtClean="0"/>
              <a:t>-off </a:t>
            </a:r>
            <a:r>
              <a:rPr lang="de-DE" dirty="0" err="1" smtClean="0"/>
              <a:t>of</a:t>
            </a:r>
            <a:r>
              <a:rPr lang="de-DE" dirty="0" smtClean="0"/>
              <a:t> all approximative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</a:p>
          <a:p>
            <a:pPr lvl="1">
              <a:buNone/>
            </a:pPr>
            <a:r>
              <a:rPr lang="de-DE" dirty="0" smtClean="0"/>
              <a:t>	(</a:t>
            </a:r>
            <a:r>
              <a:rPr lang="de-DE" sz="2400" dirty="0" smtClean="0"/>
              <a:t>Jones et al. 2006</a:t>
            </a:r>
            <a:r>
              <a:rPr lang="de-DE" dirty="0" smtClean="0"/>
              <a:t>)</a:t>
            </a:r>
          </a:p>
          <a:p>
            <a:r>
              <a:rPr lang="de-DE" dirty="0" smtClean="0"/>
              <a:t>BUT: Data </a:t>
            </a:r>
            <a:r>
              <a:rPr lang="de-DE" dirty="0" err="1" smtClean="0"/>
              <a:t>parallelism</a:t>
            </a:r>
            <a:r>
              <a:rPr lang="de-DE" dirty="0" smtClean="0"/>
              <a:t> </a:t>
            </a:r>
            <a:r>
              <a:rPr lang="de-DE" dirty="0" err="1" smtClean="0"/>
              <a:t>problematic</a:t>
            </a:r>
            <a:endParaRPr lang="de-DE" dirty="0" smtClean="0"/>
          </a:p>
          <a:p>
            <a:pPr lvl="1"/>
            <a:r>
              <a:rPr lang="de-DE" dirty="0" err="1" smtClean="0"/>
              <a:t>Reason</a:t>
            </a:r>
            <a:r>
              <a:rPr lang="de-DE" dirty="0" smtClean="0"/>
              <a:t>: L-</a:t>
            </a:r>
            <a:r>
              <a:rPr lang="de-DE" dirty="0" err="1" smtClean="0"/>
              <a:t>shaped</a:t>
            </a:r>
            <a:r>
              <a:rPr lang="de-DE" dirty="0" smtClean="0"/>
              <a:t> </a:t>
            </a:r>
            <a:r>
              <a:rPr lang="de-DE" dirty="0" err="1" smtClean="0"/>
              <a:t>template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in </a:t>
            </a:r>
            <a:r>
              <a:rPr lang="de-DE" dirty="0" err="1" smtClean="0"/>
              <a:t>complicated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 Propagation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err="1" smtClean="0"/>
              <a:t>Modified</a:t>
            </a:r>
            <a:r>
              <a:rPr lang="de-DE" dirty="0" smtClean="0"/>
              <a:t> Templates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Advantages:</a:t>
            </a:r>
          </a:p>
          <a:p>
            <a:pPr lvl="1"/>
            <a:r>
              <a:rPr lang="de-DE" dirty="0" err="1" smtClean="0"/>
              <a:t>Sweeps</a:t>
            </a:r>
            <a:r>
              <a:rPr lang="de-DE" dirty="0" smtClean="0"/>
              <a:t> </a:t>
            </a:r>
            <a:r>
              <a:rPr lang="de-DE" dirty="0" err="1" smtClean="0"/>
              <a:t>perfectly</a:t>
            </a:r>
            <a:r>
              <a:rPr lang="de-DE" dirty="0" smtClean="0"/>
              <a:t> </a:t>
            </a:r>
            <a:r>
              <a:rPr lang="de-DE" dirty="0" err="1" smtClean="0"/>
              <a:t>separated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X- </a:t>
            </a:r>
            <a:r>
              <a:rPr lang="de-DE" dirty="0" err="1" smtClean="0"/>
              <a:t>and</a:t>
            </a:r>
            <a:r>
              <a:rPr lang="de-DE" dirty="0" smtClean="0"/>
              <a:t> Y-</a:t>
            </a:r>
            <a:r>
              <a:rPr lang="de-DE" dirty="0" err="1" smtClean="0"/>
              <a:t>axes</a:t>
            </a:r>
            <a:endParaRPr lang="de-DE" dirty="0" smtClean="0"/>
          </a:p>
          <a:p>
            <a:pPr lvl="1"/>
            <a:r>
              <a:rPr lang="de-DE" dirty="0" smtClean="0"/>
              <a:t>SIMD Parallel</a:t>
            </a:r>
          </a:p>
          <a:p>
            <a:pPr lvl="1"/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mutual </a:t>
            </a:r>
            <a:r>
              <a:rPr lang="de-DE" dirty="0" err="1" smtClean="0"/>
              <a:t>exclusive</a:t>
            </a:r>
            <a:r>
              <a:rPr lang="de-DE" dirty="0" smtClean="0"/>
              <a:t> Read/Write </a:t>
            </a:r>
            <a:r>
              <a:rPr lang="de-DE" dirty="0" err="1" smtClean="0"/>
              <a:t>operations</a:t>
            </a:r>
            <a:endParaRPr lang="de-DE" dirty="0" smtClean="0"/>
          </a:p>
        </p:txBody>
      </p:sp>
      <p:pic>
        <p:nvPicPr>
          <p:cNvPr id="4" name="Grafik 3" descr="8SED_GP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2" y="1877826"/>
            <a:ext cx="8621996" cy="1979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1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7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3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6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9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2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52" name="Gruppieren 251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53" name="Rechteck 252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Rechteck 26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1142976" y="2500306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2786058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3071810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3357562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3643314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3929066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4214818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O:\Papers and Talks\2008\VMV2008\LeBunn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1843" y="1142984"/>
            <a:ext cx="3282157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58" y="1142984"/>
            <a:ext cx="8443914" cy="4954591"/>
          </a:xfrm>
        </p:spPr>
        <p:txBody>
          <a:bodyPr>
            <a:normAutofit/>
          </a:bodyPr>
          <a:lstStyle/>
          <a:p>
            <a:pPr eaLnBrk="0"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 </a:t>
            </a:r>
            <a:r>
              <a:rPr lang="de-DE" dirty="0" err="1" smtClean="0"/>
              <a:t>points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 		</a:t>
            </a:r>
            <a:r>
              <a:rPr lang="pt-BR" dirty="0" smtClean="0"/>
              <a:t>                    ,</a:t>
            </a:r>
            <a:endParaRPr lang="de-DE" dirty="0" smtClean="0"/>
          </a:p>
          <a:p>
            <a:pPr eaLnBrk="0">
              <a:buNone/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 </a:t>
            </a:r>
            <a:r>
              <a:rPr lang="de-DE" i="1" dirty="0" err="1" smtClean="0"/>
              <a:t>features</a:t>
            </a:r>
            <a:r>
              <a:rPr lang="de-DE" i="1" dirty="0" smtClean="0"/>
              <a:t>,</a:t>
            </a:r>
          </a:p>
          <a:p>
            <a:pPr eaLnBrk="0">
              <a:buNone/>
            </a:pPr>
            <a:r>
              <a:rPr lang="de-DE" dirty="0" smtClean="0"/>
              <a:t> 		                         ,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650" name="Formel" r:id="rId6" imgW="114120" imgH="2156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55638" y="1714500"/>
          <a:ext cx="2609850" cy="604838"/>
        </p:xfrm>
        <a:graphic>
          <a:graphicData uri="http://schemas.openxmlformats.org/presentationml/2006/ole">
            <p:oleObj spid="_x0000_s27651" name="Equation" r:id="rId7" imgW="1041120" imgH="2412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19138" y="2857500"/>
          <a:ext cx="3008312" cy="633413"/>
        </p:xfrm>
        <a:graphic>
          <a:graphicData uri="http://schemas.openxmlformats.org/presentationml/2006/ole">
            <p:oleObj spid="_x0000_s27652" name="Equation" r:id="rId8" imgW="120636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4500570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6" name="Rechteck 26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4786322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Store all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 err="1" smtClean="0"/>
              <a:t>textures</a:t>
            </a:r>
            <a:r>
              <a:rPr lang="de-DE" dirty="0" smtClean="0"/>
              <a:t> / </a:t>
            </a:r>
            <a:r>
              <a:rPr lang="de-DE" dirty="0" err="1" smtClean="0"/>
              <a:t>buffers</a:t>
            </a:r>
            <a:r>
              <a:rPr lang="de-DE" dirty="0" smtClean="0"/>
              <a:t> (int16-tuples)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857752" y="392906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857752" y="364331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57752" y="335756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857752" y="307181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857752" y="250030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857752" y="278605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857752" y="421481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57752" y="4500570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857752" y="4786322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857752" y="5072074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57752" y="5357826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57752" y="5643578"/>
            <a:ext cx="285752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6" name="Gruppieren 265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68" name="Rechteck 26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76"/>
          <p:cNvGrpSpPr/>
          <p:nvPr/>
        </p:nvGrpSpPr>
        <p:grpSpPr>
          <a:xfrm>
            <a:off x="1142976" y="5072074"/>
            <a:ext cx="3929090" cy="857256"/>
            <a:chOff x="1142976" y="2500306"/>
            <a:chExt cx="3929090" cy="857256"/>
          </a:xfrm>
        </p:grpSpPr>
        <p:sp>
          <p:nvSpPr>
            <p:cNvPr id="8" name="Rechteck 7"/>
            <p:cNvSpPr/>
            <p:nvPr/>
          </p:nvSpPr>
          <p:spPr>
            <a:xfrm>
              <a:off x="1428728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1142976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2976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42976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>
              <a:off x="1571604" y="2643159"/>
              <a:ext cx="350046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</p:cNvCxnSpPr>
            <p:nvPr/>
          </p:nvCxnSpPr>
          <p:spPr>
            <a:xfrm flipH="1" flipV="1">
              <a:off x="1285852" y="2643182"/>
              <a:ext cx="285752" cy="28025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>
              <a:off x="1285852" y="2928934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endCxn id="259" idx="0"/>
            </p:cNvCxnSpPr>
            <p:nvPr/>
          </p:nvCxnSpPr>
          <p:spPr>
            <a:xfrm rot="5400000" flipH="1" flipV="1">
              <a:off x="1283105" y="2926187"/>
              <a:ext cx="291246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>
              <a:off x="1214414" y="25717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1441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>
              <a:off x="1214414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>
              <a:off x="1500166" y="28574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Rechteck 14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" name="Rechteck 131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Swap Read </a:t>
            </a:r>
            <a:r>
              <a:rPr lang="de-DE" dirty="0" err="1" smtClean="0"/>
              <a:t>and</a:t>
            </a:r>
            <a:r>
              <a:rPr lang="de-DE" dirty="0" smtClean="0"/>
              <a:t> Write </a:t>
            </a:r>
            <a:r>
              <a:rPr lang="de-DE" dirty="0" err="1" smtClean="0"/>
              <a:t>Buffers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advance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hteck 1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Rechteck 2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Rechteck 4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5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Rechteck 5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0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Rechteck 6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0" name="Rechteck 7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Rechteck 9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3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hteck 10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4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9" name="Rechteck 11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5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Rechteck 15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6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1" name="Rechteck 17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7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4" name="Rechteck 18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7" name="Rechteck 19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0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0" name="Rechteck 20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1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3" name="Rechteck 22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6" name="Rechteck 23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8" name="Textfeld 247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249" name="Textfeld 248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266" name="Gruppieren 265"/>
          <p:cNvGrpSpPr/>
          <p:nvPr/>
        </p:nvGrpSpPr>
        <p:grpSpPr>
          <a:xfrm>
            <a:off x="1714480" y="2500306"/>
            <a:ext cx="285752" cy="3429024"/>
            <a:chOff x="4857752" y="2500306"/>
            <a:chExt cx="285752" cy="3429024"/>
          </a:xfrm>
        </p:grpSpPr>
        <p:sp>
          <p:nvSpPr>
            <p:cNvPr id="268" name="Rechteck 26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5" name="Gruppieren 284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</p:grpSpPr>
        <p:sp>
          <p:nvSpPr>
            <p:cNvPr id="286" name="Rechteck 28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Rechteck 289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Rechteck 290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6" name="Gruppieren 295"/>
          <p:cNvGrpSpPr/>
          <p:nvPr/>
        </p:nvGrpSpPr>
        <p:grpSpPr>
          <a:xfrm>
            <a:off x="1752604" y="2500306"/>
            <a:ext cx="3674229" cy="857256"/>
            <a:chOff x="1752604" y="2500306"/>
            <a:chExt cx="3674229" cy="857256"/>
          </a:xfrm>
        </p:grpSpPr>
        <p:sp>
          <p:nvSpPr>
            <p:cNvPr id="8" name="Rechteck 7"/>
            <p:cNvSpPr/>
            <p:nvPr/>
          </p:nvSpPr>
          <p:spPr>
            <a:xfrm flipH="1">
              <a:off x="5138658" y="2786058"/>
              <a:ext cx="288175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 flipH="1">
              <a:off x="4857752" y="3071810"/>
              <a:ext cx="288175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 flipH="1">
              <a:off x="4857752" y="2786058"/>
              <a:ext cx="288175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 flipH="1">
              <a:off x="4857752" y="2500306"/>
              <a:ext cx="288175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Freihandform 258"/>
            <p:cNvSpPr/>
            <p:nvPr/>
          </p:nvSpPr>
          <p:spPr>
            <a:xfrm flipH="1">
              <a:off x="1752604" y="2643159"/>
              <a:ext cx="3530142" cy="357214"/>
            </a:xfrm>
            <a:custGeom>
              <a:avLst/>
              <a:gdLst>
                <a:gd name="connsiteX0" fmla="*/ 0 w 3162300"/>
                <a:gd name="connsiteY0" fmla="*/ 314325 h 371475"/>
                <a:gd name="connsiteX1" fmla="*/ 2076450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74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560098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314325 h 371475"/>
                <a:gd name="connsiteX1" fmla="*/ 1818216 w 3162300"/>
                <a:gd name="connsiteY1" fmla="*/ 9525 h 371475"/>
                <a:gd name="connsiteX2" fmla="*/ 3162300 w 3162300"/>
                <a:gd name="connsiteY2" fmla="*/ 371475 h 371475"/>
                <a:gd name="connsiteX0" fmla="*/ 0 w 3162300"/>
                <a:gd name="connsiteY0" fmla="*/ 208207 h 265357"/>
                <a:gd name="connsiteX1" fmla="*/ 1818216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  <a:gd name="connsiteX0" fmla="*/ 0 w 3162300"/>
                <a:gd name="connsiteY0" fmla="*/ 208207 h 265357"/>
                <a:gd name="connsiteX1" fmla="*/ 1689114 w 3162300"/>
                <a:gd name="connsiteY1" fmla="*/ 9525 h 265357"/>
                <a:gd name="connsiteX2" fmla="*/ 3162300 w 3162300"/>
                <a:gd name="connsiteY2" fmla="*/ 265357 h 2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265357">
                  <a:moveTo>
                    <a:pt x="0" y="208207"/>
                  </a:moveTo>
                  <a:cubicBezTo>
                    <a:pt x="774700" y="51044"/>
                    <a:pt x="1162064" y="0"/>
                    <a:pt x="1689114" y="9525"/>
                  </a:cubicBezTo>
                  <a:cubicBezTo>
                    <a:pt x="2173142" y="1366"/>
                    <a:pt x="2882900" y="89144"/>
                    <a:pt x="3162300" y="265357"/>
                  </a:cubicBezTo>
                </a:path>
              </a:pathLst>
            </a:custGeom>
            <a:ln w="3810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3" name="Gerade Verbindung 262"/>
            <p:cNvCxnSpPr>
              <a:stCxn id="259" idx="0"/>
              <a:endCxn id="273" idx="3"/>
            </p:cNvCxnSpPr>
            <p:nvPr/>
          </p:nvCxnSpPr>
          <p:spPr>
            <a:xfrm rot="10800000">
              <a:off x="5052176" y="2693696"/>
              <a:ext cx="230570" cy="22974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>
              <a:stCxn id="275" idx="6"/>
            </p:cNvCxnSpPr>
            <p:nvPr/>
          </p:nvCxnSpPr>
          <p:spPr>
            <a:xfrm rot="10800000" flipH="1" flipV="1">
              <a:off x="4929189" y="2928934"/>
              <a:ext cx="35355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>
              <a:stCxn id="274" idx="1"/>
              <a:endCxn id="259" idx="0"/>
            </p:cNvCxnSpPr>
            <p:nvPr/>
          </p:nvCxnSpPr>
          <p:spPr>
            <a:xfrm rot="5400000" flipH="1" flipV="1">
              <a:off x="5047095" y="2928521"/>
              <a:ext cx="240732" cy="23057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 flipH="1">
              <a:off x="4929190" y="2571744"/>
              <a:ext cx="144087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Ellipse 273"/>
            <p:cNvSpPr/>
            <p:nvPr/>
          </p:nvSpPr>
          <p:spPr>
            <a:xfrm flipH="1">
              <a:off x="4929190" y="3143248"/>
              <a:ext cx="144087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Ellipse 274"/>
            <p:cNvSpPr/>
            <p:nvPr/>
          </p:nvSpPr>
          <p:spPr>
            <a:xfrm flipH="1">
              <a:off x="4929190" y="2857496"/>
              <a:ext cx="144087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Ellipse 275"/>
            <p:cNvSpPr/>
            <p:nvPr/>
          </p:nvSpPr>
          <p:spPr>
            <a:xfrm flipH="1">
              <a:off x="5210702" y="2857496"/>
              <a:ext cx="144087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9" name="Gruppieren 298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300" name="Rechteck 29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Rechteck 30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Rechteck 30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139 L 0.00105 0.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Repeat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endParaRPr lang="de-DE" dirty="0" smtClean="0"/>
          </a:p>
          <a:p>
            <a:r>
              <a:rPr lang="de-DE" dirty="0" err="1" smtClean="0"/>
              <a:t>Alternating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R/W Swaps </a:t>
            </a:r>
            <a:r>
              <a:rPr lang="de-DE" dirty="0" err="1" smtClean="0"/>
              <a:t>yields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hteck 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hteck 1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hteck 3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Rechteck 4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echteck 5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Rechteck 8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Rechteck 9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echteck 10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1714480" y="2500306"/>
            <a:ext cx="285752" cy="3429024"/>
            <a:chOff x="4857752" y="2500306"/>
            <a:chExt cx="285752" cy="3429024"/>
          </a:xfrm>
        </p:grpSpPr>
        <p:sp>
          <p:nvSpPr>
            <p:cNvPr id="122" name="Rechteck 12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3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6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5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8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250"/>
          <p:cNvGrpSpPr/>
          <p:nvPr/>
        </p:nvGrpSpPr>
        <p:grpSpPr>
          <a:xfrm>
            <a:off x="2285984" y="2500306"/>
            <a:ext cx="285752" cy="3429024"/>
            <a:chOff x="4857752" y="2500306"/>
            <a:chExt cx="285752" cy="3429024"/>
          </a:xfrm>
        </p:grpSpPr>
        <p:sp>
          <p:nvSpPr>
            <p:cNvPr id="252" name="Rechteck 25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5429256" y="2500306"/>
            <a:ext cx="285752" cy="3429024"/>
            <a:chOff x="4857752" y="2500306"/>
            <a:chExt cx="285752" cy="3429024"/>
          </a:xfrm>
        </p:grpSpPr>
        <p:sp>
          <p:nvSpPr>
            <p:cNvPr id="265" name="Rechteck 26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Rechteck 26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Rechteck 26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Rechteck 27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Rechteck 27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Rechteck 27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</p:grpSpPr>
        <p:sp>
          <p:nvSpPr>
            <p:cNvPr id="278" name="Rechteck 27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Rechteck 284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Rechteck 285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0" name="Gruppieren 289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91" name="Rechteck 290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Rechteck 295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3" name="Gruppieren 302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04" name="Rechteck 30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6" name="Gruppieren 315"/>
          <p:cNvGrpSpPr/>
          <p:nvPr/>
        </p:nvGrpSpPr>
        <p:grpSpPr>
          <a:xfrm>
            <a:off x="2857488" y="2500306"/>
            <a:ext cx="285752" cy="3429024"/>
            <a:chOff x="4857752" y="2500306"/>
            <a:chExt cx="285752" cy="3429024"/>
          </a:xfrm>
        </p:grpSpPr>
        <p:sp>
          <p:nvSpPr>
            <p:cNvPr id="317" name="Rechteck 316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Rechteck 31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Rechteck 31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Rechteck 320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Rechteck 321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Rechteck 325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Rechteck 326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Rechteck 327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9" name="Gruppieren 328"/>
          <p:cNvGrpSpPr/>
          <p:nvPr/>
        </p:nvGrpSpPr>
        <p:grpSpPr>
          <a:xfrm>
            <a:off x="6000760" y="2500306"/>
            <a:ext cx="285752" cy="3429024"/>
            <a:chOff x="4857752" y="2500306"/>
            <a:chExt cx="285752" cy="3429024"/>
          </a:xfrm>
        </p:grpSpPr>
        <p:sp>
          <p:nvSpPr>
            <p:cNvPr id="330" name="Rechteck 32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Rechteck 33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Rechteck 33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Rechteck 33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Rechteck 33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Rechteck 33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Rechteck 33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3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Rechteck 34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5" name="Gruppieren 354"/>
          <p:cNvGrpSpPr/>
          <p:nvPr/>
        </p:nvGrpSpPr>
        <p:grpSpPr>
          <a:xfrm>
            <a:off x="6572264" y="2500306"/>
            <a:ext cx="285752" cy="3429024"/>
            <a:chOff x="4857752" y="2500306"/>
            <a:chExt cx="285752" cy="3429024"/>
          </a:xfrm>
        </p:grpSpPr>
        <p:sp>
          <p:nvSpPr>
            <p:cNvPr id="356" name="Rechteck 35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Rechteck 357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hteck 358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hteck 364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hteck 365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hteck 366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Merging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after „+X“ </a:t>
            </a:r>
            <a:r>
              <a:rPr lang="de-DE" dirty="0" err="1" smtClean="0"/>
              <a:t>Sweep</a:t>
            </a:r>
            <a:r>
              <a:rPr lang="de-DE" dirty="0" smtClean="0"/>
              <a:t>,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„-X“</a:t>
            </a:r>
          </a:p>
          <a:p>
            <a:endParaRPr lang="de-DE" dirty="0" smtClean="0"/>
          </a:p>
        </p:txBody>
      </p:sp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hteck 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hteck 1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hteck 3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Rechteck 4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echteck 5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Rechteck 8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Rechteck 9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echteck 10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1714480" y="2500306"/>
            <a:ext cx="285752" cy="3429024"/>
            <a:chOff x="4857752" y="2500306"/>
            <a:chExt cx="285752" cy="3429024"/>
          </a:xfrm>
        </p:grpSpPr>
        <p:sp>
          <p:nvSpPr>
            <p:cNvPr id="122" name="Rechteck 12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3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6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5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8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250"/>
          <p:cNvGrpSpPr/>
          <p:nvPr/>
        </p:nvGrpSpPr>
        <p:grpSpPr>
          <a:xfrm>
            <a:off x="2285984" y="2500306"/>
            <a:ext cx="285752" cy="3429024"/>
            <a:chOff x="4857752" y="2500306"/>
            <a:chExt cx="285752" cy="3429024"/>
          </a:xfrm>
        </p:grpSpPr>
        <p:sp>
          <p:nvSpPr>
            <p:cNvPr id="252" name="Rechteck 25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5429256" y="2500306"/>
            <a:ext cx="285752" cy="3429024"/>
            <a:chOff x="4857752" y="2500306"/>
            <a:chExt cx="285752" cy="3429024"/>
          </a:xfrm>
        </p:grpSpPr>
        <p:sp>
          <p:nvSpPr>
            <p:cNvPr id="265" name="Rechteck 26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Rechteck 26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Rechteck 26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Rechteck 27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Rechteck 27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Rechteck 27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</p:grpSpPr>
        <p:sp>
          <p:nvSpPr>
            <p:cNvPr id="278" name="Rechteck 27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Rechteck 284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Rechteck 285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0" name="Gruppieren 289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91" name="Rechteck 290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Rechteck 295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3" name="Gruppieren 302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04" name="Rechteck 30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6" name="Gruppieren 315"/>
          <p:cNvGrpSpPr/>
          <p:nvPr/>
        </p:nvGrpSpPr>
        <p:grpSpPr>
          <a:xfrm>
            <a:off x="2857488" y="2500306"/>
            <a:ext cx="285752" cy="3429024"/>
            <a:chOff x="4857752" y="2500306"/>
            <a:chExt cx="285752" cy="3429024"/>
          </a:xfrm>
        </p:grpSpPr>
        <p:sp>
          <p:nvSpPr>
            <p:cNvPr id="317" name="Rechteck 316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Rechteck 31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Rechteck 31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Rechteck 320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Rechteck 321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Rechteck 325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Rechteck 326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Rechteck 327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9" name="Gruppieren 328"/>
          <p:cNvGrpSpPr/>
          <p:nvPr/>
        </p:nvGrpSpPr>
        <p:grpSpPr>
          <a:xfrm>
            <a:off x="6000760" y="2500306"/>
            <a:ext cx="285752" cy="3429024"/>
            <a:chOff x="4857752" y="2500306"/>
            <a:chExt cx="285752" cy="3429024"/>
          </a:xfrm>
        </p:grpSpPr>
        <p:sp>
          <p:nvSpPr>
            <p:cNvPr id="330" name="Rechteck 32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Rechteck 33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Rechteck 33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Rechteck 33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Rechteck 33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Rechteck 33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Rechteck 33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3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Rechteck 34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2" name="Gruppieren 354"/>
          <p:cNvGrpSpPr/>
          <p:nvPr/>
        </p:nvGrpSpPr>
        <p:grpSpPr>
          <a:xfrm>
            <a:off x="6572264" y="2500306"/>
            <a:ext cx="285752" cy="3429024"/>
            <a:chOff x="4857752" y="2500306"/>
            <a:chExt cx="285752" cy="3429024"/>
          </a:xfrm>
        </p:grpSpPr>
        <p:sp>
          <p:nvSpPr>
            <p:cNvPr id="356" name="Rechteck 35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Rechteck 357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hteck 358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hteck 364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hteck 365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hteck 366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5" name="Textfeld 354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368" name="Textfeld 367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369" name="Gruppieren 368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70" name="Rechteck 36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hteck 37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hteck 37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hteck 37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37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hteck 37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hteck 37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4" name="Rechteck 383"/>
          <p:cNvSpPr/>
          <p:nvPr/>
        </p:nvSpPr>
        <p:spPr>
          <a:xfrm flipH="1">
            <a:off x="4857752" y="3071810"/>
            <a:ext cx="288175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5" name="Rechteck 384"/>
          <p:cNvSpPr/>
          <p:nvPr/>
        </p:nvSpPr>
        <p:spPr>
          <a:xfrm flipH="1">
            <a:off x="4857752" y="2786058"/>
            <a:ext cx="288175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6" name="Rechteck 385"/>
          <p:cNvSpPr/>
          <p:nvPr/>
        </p:nvSpPr>
        <p:spPr>
          <a:xfrm flipH="1">
            <a:off x="4857752" y="2500306"/>
            <a:ext cx="288175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7" name="Freihandform 386"/>
          <p:cNvSpPr/>
          <p:nvPr/>
        </p:nvSpPr>
        <p:spPr>
          <a:xfrm>
            <a:off x="3571868" y="2643159"/>
            <a:ext cx="3500462" cy="357213"/>
          </a:xfrm>
          <a:custGeom>
            <a:avLst/>
            <a:gdLst>
              <a:gd name="connsiteX0" fmla="*/ 0 w 3162300"/>
              <a:gd name="connsiteY0" fmla="*/ 314325 h 371475"/>
              <a:gd name="connsiteX1" fmla="*/ 2076450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74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74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560098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560098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16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16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16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16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314325 h 371475"/>
              <a:gd name="connsiteX1" fmla="*/ 1818216 w 3162300"/>
              <a:gd name="connsiteY1" fmla="*/ 9525 h 371475"/>
              <a:gd name="connsiteX2" fmla="*/ 3162300 w 3162300"/>
              <a:gd name="connsiteY2" fmla="*/ 371475 h 371475"/>
              <a:gd name="connsiteX0" fmla="*/ 0 w 3162300"/>
              <a:gd name="connsiteY0" fmla="*/ 208207 h 265357"/>
              <a:gd name="connsiteX1" fmla="*/ 1818216 w 3162300"/>
              <a:gd name="connsiteY1" fmla="*/ 9525 h 265357"/>
              <a:gd name="connsiteX2" fmla="*/ 3162300 w 3162300"/>
              <a:gd name="connsiteY2" fmla="*/ 265357 h 265357"/>
              <a:gd name="connsiteX0" fmla="*/ 0 w 3162300"/>
              <a:gd name="connsiteY0" fmla="*/ 208207 h 265357"/>
              <a:gd name="connsiteX1" fmla="*/ 1689114 w 3162300"/>
              <a:gd name="connsiteY1" fmla="*/ 9525 h 265357"/>
              <a:gd name="connsiteX2" fmla="*/ 3162300 w 3162300"/>
              <a:gd name="connsiteY2" fmla="*/ 265357 h 265357"/>
              <a:gd name="connsiteX0" fmla="*/ 0 w 3162300"/>
              <a:gd name="connsiteY0" fmla="*/ 208207 h 265357"/>
              <a:gd name="connsiteX1" fmla="*/ 1689114 w 3162300"/>
              <a:gd name="connsiteY1" fmla="*/ 9525 h 265357"/>
              <a:gd name="connsiteX2" fmla="*/ 3162300 w 3162300"/>
              <a:gd name="connsiteY2" fmla="*/ 265357 h 26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65357">
                <a:moveTo>
                  <a:pt x="0" y="208207"/>
                </a:moveTo>
                <a:cubicBezTo>
                  <a:pt x="774700" y="51044"/>
                  <a:pt x="1162064" y="0"/>
                  <a:pt x="1689114" y="9525"/>
                </a:cubicBezTo>
                <a:cubicBezTo>
                  <a:pt x="2173142" y="1366"/>
                  <a:pt x="2882900" y="89144"/>
                  <a:pt x="3162300" y="265357"/>
                </a:cubicBezTo>
              </a:path>
            </a:pathLst>
          </a:custGeom>
          <a:ln w="38100"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5" name="Textfeld 394"/>
          <p:cNvSpPr txBox="1"/>
          <p:nvPr/>
        </p:nvSpPr>
        <p:spPr>
          <a:xfrm>
            <a:off x="3571868" y="3000373"/>
            <a:ext cx="342902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Copy</a:t>
            </a:r>
            <a:r>
              <a:rPr lang="de-DE" sz="3600" dirty="0" smtClean="0"/>
              <a:t> </a:t>
            </a:r>
            <a:r>
              <a:rPr lang="de-DE" sz="3600" dirty="0" err="1" smtClean="0"/>
              <a:t>Column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7605 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 animBg="1"/>
      <p:bldP spid="387" grpId="1" animBg="1"/>
      <p:bldP spid="395" grpId="0"/>
      <p:bldP spid="39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Merging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after „+X“ </a:t>
            </a:r>
            <a:r>
              <a:rPr lang="de-DE" dirty="0" err="1" smtClean="0"/>
              <a:t>Sweep</a:t>
            </a:r>
            <a:r>
              <a:rPr lang="de-DE" dirty="0" smtClean="0"/>
              <a:t>,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„-X“</a:t>
            </a:r>
          </a:p>
        </p:txBody>
      </p:sp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hteck 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hteck 1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hteck 3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Rechteck 4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echteck 5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Rechteck 8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Rechteck 9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echteck 10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1714480" y="2500306"/>
            <a:ext cx="285752" cy="3429024"/>
            <a:chOff x="4857752" y="2500306"/>
            <a:chExt cx="285752" cy="3429024"/>
          </a:xfrm>
        </p:grpSpPr>
        <p:sp>
          <p:nvSpPr>
            <p:cNvPr id="122" name="Rechteck 12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3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6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5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8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1" name="Gruppieren 250"/>
          <p:cNvGrpSpPr/>
          <p:nvPr/>
        </p:nvGrpSpPr>
        <p:grpSpPr>
          <a:xfrm>
            <a:off x="2285984" y="2500306"/>
            <a:ext cx="285752" cy="3429024"/>
            <a:chOff x="4857752" y="2500306"/>
            <a:chExt cx="285752" cy="3429024"/>
          </a:xfrm>
        </p:grpSpPr>
        <p:sp>
          <p:nvSpPr>
            <p:cNvPr id="252" name="Rechteck 25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5429256" y="2500306"/>
            <a:ext cx="285752" cy="3429024"/>
            <a:chOff x="4857752" y="2500306"/>
            <a:chExt cx="285752" cy="3429024"/>
          </a:xfrm>
        </p:grpSpPr>
        <p:sp>
          <p:nvSpPr>
            <p:cNvPr id="265" name="Rechteck 26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Rechteck 26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Rechteck 26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Rechteck 27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Rechteck 27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Rechteck 27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7" name="Gruppieren 276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</p:grpSpPr>
        <p:sp>
          <p:nvSpPr>
            <p:cNvPr id="278" name="Rechteck 27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Rechteck 284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Rechteck 285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0" name="Gruppieren 289"/>
          <p:cNvGrpSpPr/>
          <p:nvPr/>
        </p:nvGrpSpPr>
        <p:grpSpPr>
          <a:xfrm>
            <a:off x="1142976" y="2500306"/>
            <a:ext cx="285752" cy="3429024"/>
            <a:chOff x="4857752" y="2500306"/>
            <a:chExt cx="285752" cy="3429024"/>
          </a:xfrm>
        </p:grpSpPr>
        <p:sp>
          <p:nvSpPr>
            <p:cNvPr id="291" name="Rechteck 290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Rechteck 295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3" name="Gruppieren 302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04" name="Rechteck 30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6" name="Gruppieren 315"/>
          <p:cNvGrpSpPr/>
          <p:nvPr/>
        </p:nvGrpSpPr>
        <p:grpSpPr>
          <a:xfrm>
            <a:off x="2857488" y="2500306"/>
            <a:ext cx="285752" cy="3429024"/>
            <a:chOff x="4857752" y="2500306"/>
            <a:chExt cx="285752" cy="3429024"/>
          </a:xfrm>
        </p:grpSpPr>
        <p:sp>
          <p:nvSpPr>
            <p:cNvPr id="317" name="Rechteck 316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Rechteck 31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Rechteck 31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Rechteck 320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Rechteck 321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Rechteck 325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Rechteck 326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Rechteck 327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9" name="Gruppieren 328"/>
          <p:cNvGrpSpPr/>
          <p:nvPr/>
        </p:nvGrpSpPr>
        <p:grpSpPr>
          <a:xfrm>
            <a:off x="6000760" y="2500306"/>
            <a:ext cx="285752" cy="3429024"/>
            <a:chOff x="4857752" y="2500306"/>
            <a:chExt cx="285752" cy="3429024"/>
          </a:xfrm>
        </p:grpSpPr>
        <p:sp>
          <p:nvSpPr>
            <p:cNvPr id="330" name="Rechteck 32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Rechteck 33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Rechteck 33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Rechteck 33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Rechteck 33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Rechteck 33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Rechteck 33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3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Rechteck 34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2" name="Gruppieren 354"/>
          <p:cNvGrpSpPr/>
          <p:nvPr/>
        </p:nvGrpSpPr>
        <p:grpSpPr>
          <a:xfrm>
            <a:off x="6572264" y="2500306"/>
            <a:ext cx="285752" cy="3429024"/>
            <a:chOff x="4857752" y="2500306"/>
            <a:chExt cx="285752" cy="3429024"/>
          </a:xfrm>
        </p:grpSpPr>
        <p:sp>
          <p:nvSpPr>
            <p:cNvPr id="356" name="Rechteck 35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Rechteck 357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hteck 358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hteck 364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hteck 365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hteck 366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5" name="Textfeld 354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368" name="Textfeld 367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343" name="Gruppieren 368"/>
          <p:cNvGrpSpPr/>
          <p:nvPr/>
        </p:nvGrpSpPr>
        <p:grpSpPr>
          <a:xfrm>
            <a:off x="6858016" y="2500306"/>
            <a:ext cx="285752" cy="3429024"/>
            <a:chOff x="4857752" y="2500306"/>
            <a:chExt cx="285752" cy="3429024"/>
          </a:xfrm>
        </p:grpSpPr>
        <p:sp>
          <p:nvSpPr>
            <p:cNvPr id="370" name="Rechteck 36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hteck 37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hteck 37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hteck 37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37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hteck 37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hteck 37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2" name="Textplatzhalter 2"/>
          <p:cNvSpPr txBox="1">
            <a:spLocks/>
          </p:cNvSpPr>
          <p:nvPr/>
        </p:nvSpPr>
        <p:spPr>
          <a:xfrm>
            <a:off x="3571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„-X“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Sweep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Merging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Pairs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Perform</a:t>
            </a:r>
            <a:r>
              <a:rPr lang="de-DE" dirty="0" smtClean="0"/>
              <a:t> „-X“ </a:t>
            </a:r>
            <a:r>
              <a:rPr lang="de-DE" dirty="0" err="1" smtClean="0"/>
              <a:t>Sweep</a:t>
            </a:r>
            <a:endParaRPr lang="de-DE" dirty="0" smtClean="0"/>
          </a:p>
        </p:txBody>
      </p:sp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hteck 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hteck 1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hteck 3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Rechteck 4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echteck 5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Rechteck 8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Rechteck 9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echteck 10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7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3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6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2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5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8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3" name="Gruppieren 302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04" name="Rechteck 30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5" name="Textfeld 354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Buffer</a:t>
            </a:r>
            <a:r>
              <a:rPr lang="de-DE" sz="2800" dirty="0" smtClean="0"/>
              <a:t> A</a:t>
            </a:r>
            <a:endParaRPr lang="de-DE" sz="2800" dirty="0"/>
          </a:p>
        </p:txBody>
      </p:sp>
      <p:sp>
        <p:nvSpPr>
          <p:cNvPr id="368" name="Textfeld 367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Buffer</a:t>
            </a:r>
            <a:r>
              <a:rPr lang="de-DE" sz="2800" dirty="0" smtClean="0"/>
              <a:t> B</a:t>
            </a:r>
            <a:endParaRPr lang="de-DE" sz="2800" dirty="0"/>
          </a:p>
        </p:txBody>
      </p:sp>
      <p:grpSp>
        <p:nvGrpSpPr>
          <p:cNvPr id="343" name="Gruppieren 368"/>
          <p:cNvGrpSpPr/>
          <p:nvPr/>
        </p:nvGrpSpPr>
        <p:grpSpPr>
          <a:xfrm>
            <a:off x="6858016" y="2500306"/>
            <a:ext cx="285752" cy="3429024"/>
            <a:chOff x="4857752" y="2500306"/>
            <a:chExt cx="285752" cy="3429024"/>
          </a:xfrm>
        </p:grpSpPr>
        <p:sp>
          <p:nvSpPr>
            <p:cNvPr id="370" name="Rechteck 36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hteck 37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hteck 37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hteck 37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37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hteck 37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hteck 37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2" name="Gruppieren 381"/>
          <p:cNvGrpSpPr/>
          <p:nvPr/>
        </p:nvGrpSpPr>
        <p:grpSpPr>
          <a:xfrm>
            <a:off x="3143240" y="2500306"/>
            <a:ext cx="285752" cy="3429024"/>
            <a:chOff x="4857752" y="2500306"/>
            <a:chExt cx="285752" cy="3429024"/>
          </a:xfrm>
        </p:grpSpPr>
        <p:sp>
          <p:nvSpPr>
            <p:cNvPr id="383" name="Rechteck 382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Rechteck 383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Rechteck 384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Rechteck 385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Rechteck 386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Rechteck 387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hteck 388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Rechteck 392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hteck 393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5" name="Gruppieren 394"/>
          <p:cNvGrpSpPr/>
          <p:nvPr/>
        </p:nvGrpSpPr>
        <p:grpSpPr>
          <a:xfrm>
            <a:off x="6286512" y="2500306"/>
            <a:ext cx="285752" cy="3429024"/>
            <a:chOff x="4857752" y="2500306"/>
            <a:chExt cx="285752" cy="3429024"/>
          </a:xfrm>
        </p:grpSpPr>
        <p:sp>
          <p:nvSpPr>
            <p:cNvPr id="396" name="Rechteck 395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Rechteck 396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Rechteck 397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Rechteck 398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Rechteck 399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Rechteck 400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Rechteck 401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Rechteck 402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Rechteck 403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Rechteck 404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6" name="Rechteck 405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Rechteck 406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8" name="Gruppieren 407"/>
          <p:cNvGrpSpPr/>
          <p:nvPr/>
        </p:nvGrpSpPr>
        <p:grpSpPr>
          <a:xfrm>
            <a:off x="2571736" y="2500306"/>
            <a:ext cx="285752" cy="3429024"/>
            <a:chOff x="4857752" y="2500306"/>
            <a:chExt cx="285752" cy="3429024"/>
          </a:xfrm>
        </p:grpSpPr>
        <p:sp>
          <p:nvSpPr>
            <p:cNvPr id="409" name="Rechteck 408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Rechteck 409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Rechteck 410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2" name="Rechteck 411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3" name="Rechteck 412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Rechteck 413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5" name="Rechteck 414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Rechteck 415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Rechteck 416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Rechteck 417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Rechteck 418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Rechteck 419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1" name="Gruppieren 420"/>
          <p:cNvGrpSpPr/>
          <p:nvPr/>
        </p:nvGrpSpPr>
        <p:grpSpPr>
          <a:xfrm>
            <a:off x="5715008" y="2500306"/>
            <a:ext cx="285752" cy="3429024"/>
            <a:chOff x="4857752" y="2500306"/>
            <a:chExt cx="285752" cy="3429024"/>
          </a:xfrm>
        </p:grpSpPr>
        <p:sp>
          <p:nvSpPr>
            <p:cNvPr id="422" name="Rechteck 421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Rechteck 422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Rechteck 423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Rechteck 424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6" name="Rechteck 425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7" name="Rechteck 426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8" name="Rechteck 427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9" name="Rechteck 428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0" name="Rechteck 429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1" name="Rechteck 430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2" name="Rechteck 431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3" name="Rechteck 432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4" name="Gruppieren 433"/>
          <p:cNvGrpSpPr/>
          <p:nvPr/>
        </p:nvGrpSpPr>
        <p:grpSpPr>
          <a:xfrm>
            <a:off x="2000232" y="2500306"/>
            <a:ext cx="285752" cy="3429024"/>
            <a:chOff x="4857752" y="2500306"/>
            <a:chExt cx="285752" cy="3429024"/>
          </a:xfrm>
        </p:grpSpPr>
        <p:sp>
          <p:nvSpPr>
            <p:cNvPr id="435" name="Rechteck 4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Rechteck 4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Rechteck 4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Rechteck 4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Rechteck 4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Rechteck 4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Rechteck 4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Rechteck 4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Rechteck 4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4" name="Rechteck 4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5" name="Rechteck 4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6" name="Rechteck 4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7" name="Gruppieren 446"/>
          <p:cNvGrpSpPr/>
          <p:nvPr/>
        </p:nvGrpSpPr>
        <p:grpSpPr>
          <a:xfrm>
            <a:off x="5143504" y="2500306"/>
            <a:ext cx="285752" cy="3429024"/>
            <a:chOff x="4857752" y="2500306"/>
            <a:chExt cx="285752" cy="3429024"/>
          </a:xfrm>
        </p:grpSpPr>
        <p:sp>
          <p:nvSpPr>
            <p:cNvPr id="448" name="Rechteck 44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9" name="Rechteck 44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0" name="Rechteck 44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1" name="Rechteck 45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2" name="Rechteck 45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3" name="Rechteck 45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4" name="Rechteck 45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Rechteck 454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6" name="Rechteck 455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7" name="Rechteck 456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8" name="Rechteck 457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9" name="Rechteck 458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0" name="Gruppieren 459"/>
          <p:cNvGrpSpPr/>
          <p:nvPr/>
        </p:nvGrpSpPr>
        <p:grpSpPr>
          <a:xfrm>
            <a:off x="1428728" y="2500306"/>
            <a:ext cx="285752" cy="3429024"/>
            <a:chOff x="4857752" y="2500306"/>
            <a:chExt cx="285752" cy="3429024"/>
          </a:xfrm>
        </p:grpSpPr>
        <p:sp>
          <p:nvSpPr>
            <p:cNvPr id="461" name="Rechteck 460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2" name="Rechteck 461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3" name="Rechteck 462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4" name="Rechteck 463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5" name="Rechteck 464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6" name="Rechteck 465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7" name="Rechteck 466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Rechteck 467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Rechteck 468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Rechteck 469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Rechteck 470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Rechteck 471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3" name="Gruppieren 472"/>
          <p:cNvGrpSpPr/>
          <p:nvPr/>
        </p:nvGrpSpPr>
        <p:grpSpPr>
          <a:xfrm>
            <a:off x="4572000" y="2500306"/>
            <a:ext cx="285752" cy="3429024"/>
            <a:chOff x="4857752" y="2500306"/>
            <a:chExt cx="285752" cy="3429024"/>
          </a:xfrm>
        </p:grpSpPr>
        <p:sp>
          <p:nvSpPr>
            <p:cNvPr id="474" name="Rechteck 47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5" name="Rechteck 47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6" name="Rechteck 47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7" name="Rechteck 47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8" name="Rechteck 47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9" name="Rechteck 47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0" name="Rechteck 47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Rechteck 48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Rechteck 48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Rechteck 48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Rechteck 48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Rechteck 48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interleaved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</p:txBody>
      </p:sp>
      <p:grpSp>
        <p:nvGrpSpPr>
          <p:cNvPr id="4" name="Gruppieren 143"/>
          <p:cNvGrpSpPr/>
          <p:nvPr/>
        </p:nvGrpSpPr>
        <p:grpSpPr>
          <a:xfrm>
            <a:off x="142872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hteck 4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30"/>
          <p:cNvGrpSpPr/>
          <p:nvPr/>
        </p:nvGrpSpPr>
        <p:grpSpPr>
          <a:xfrm>
            <a:off x="114297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hteck 1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156"/>
          <p:cNvGrpSpPr/>
          <p:nvPr/>
        </p:nvGrpSpPr>
        <p:grpSpPr>
          <a:xfrm>
            <a:off x="171448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hteck 3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169"/>
          <p:cNvGrpSpPr/>
          <p:nvPr/>
        </p:nvGrpSpPr>
        <p:grpSpPr>
          <a:xfrm>
            <a:off x="200023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Rechteck 4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182"/>
          <p:cNvGrpSpPr/>
          <p:nvPr/>
        </p:nvGrpSpPr>
        <p:grpSpPr>
          <a:xfrm>
            <a:off x="228598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echteck 5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195"/>
          <p:cNvGrpSpPr/>
          <p:nvPr/>
        </p:nvGrpSpPr>
        <p:grpSpPr>
          <a:xfrm>
            <a:off x="342899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hteck 6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208"/>
          <p:cNvGrpSpPr/>
          <p:nvPr/>
        </p:nvGrpSpPr>
        <p:grpSpPr>
          <a:xfrm>
            <a:off x="314324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Rechteck 8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221"/>
          <p:cNvGrpSpPr/>
          <p:nvPr/>
        </p:nvGrpSpPr>
        <p:grpSpPr>
          <a:xfrm>
            <a:off x="285748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Rechteck 9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234"/>
          <p:cNvGrpSpPr/>
          <p:nvPr/>
        </p:nvGrpSpPr>
        <p:grpSpPr>
          <a:xfrm>
            <a:off x="257173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echteck 10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1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2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3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4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5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7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8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9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0" name="Gruppieren 302"/>
          <p:cNvGrpSpPr/>
          <p:nvPr/>
        </p:nvGrpSpPr>
        <p:grpSpPr>
          <a:xfrm>
            <a:off x="3428992" y="2500306"/>
            <a:ext cx="285752" cy="3429024"/>
            <a:chOff x="4857752" y="2500306"/>
            <a:chExt cx="285752" cy="3429024"/>
          </a:xfrm>
        </p:grpSpPr>
        <p:sp>
          <p:nvSpPr>
            <p:cNvPr id="304" name="Rechteck 303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5" name="Textfeld 354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368" name="Textfeld 367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132" name="Gruppieren 381"/>
          <p:cNvGrpSpPr/>
          <p:nvPr/>
        </p:nvGrpSpPr>
        <p:grpSpPr>
          <a:xfrm>
            <a:off x="6858016" y="2500306"/>
            <a:ext cx="285752" cy="3429024"/>
            <a:chOff x="4857752" y="2500306"/>
            <a:chExt cx="285752" cy="3429024"/>
          </a:xfrm>
        </p:grpSpPr>
        <p:sp>
          <p:nvSpPr>
            <p:cNvPr id="388" name="Rechteck 38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hteck 38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Rechteck 39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hteck 39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Rechteck 395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Rechteck 396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Rechteck 397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Rechteck 398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Rechteck 399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3" name="Gruppieren 354"/>
          <p:cNvGrpSpPr/>
          <p:nvPr/>
        </p:nvGrpSpPr>
        <p:grpSpPr>
          <a:xfrm>
            <a:off x="3143240" y="2500306"/>
            <a:ext cx="285752" cy="3429024"/>
            <a:chOff x="4857752" y="2500306"/>
            <a:chExt cx="285752" cy="3429024"/>
          </a:xfrm>
        </p:grpSpPr>
        <p:sp>
          <p:nvSpPr>
            <p:cNvPr id="415" name="Rechteck 41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Rechteck 41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Rechteck 41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Rechteck 41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Rechteck 41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Rechteck 41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1" name="Rechteck 42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2" name="Rechteck 42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Rechteck 42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Rechteck 42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Rechteck 42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6" name="Rechteck 42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0" name="Gruppieren 369"/>
          <p:cNvGrpSpPr/>
          <p:nvPr/>
        </p:nvGrpSpPr>
        <p:grpSpPr>
          <a:xfrm>
            <a:off x="4572000" y="2500306"/>
            <a:ext cx="2000264" cy="3429024"/>
            <a:chOff x="4572000" y="2500306"/>
            <a:chExt cx="2000264" cy="3429024"/>
          </a:xfrm>
        </p:grpSpPr>
        <p:grpSp>
          <p:nvGrpSpPr>
            <p:cNvPr id="131" name="Gruppieren 354"/>
            <p:cNvGrpSpPr/>
            <p:nvPr/>
          </p:nvGrpSpPr>
          <p:grpSpPr>
            <a:xfrm>
              <a:off x="6286512" y="2500306"/>
              <a:ext cx="285752" cy="3429024"/>
              <a:chOff x="4857752" y="2500306"/>
              <a:chExt cx="285752" cy="3429024"/>
            </a:xfrm>
          </p:grpSpPr>
          <p:sp>
            <p:nvSpPr>
              <p:cNvPr id="356" name="Rechteck 355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Rechteck 356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Rechteck 357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Rechteck 358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Rechteck 35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Rechteck 360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Rechteck 361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Rechteck 362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hteck 363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hteck 36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Rechteck 36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Rechteck 36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4" name="Gruppieren 354"/>
            <p:cNvGrpSpPr/>
            <p:nvPr/>
          </p:nvGrpSpPr>
          <p:grpSpPr>
            <a:xfrm>
              <a:off x="4572000" y="2500306"/>
              <a:ext cx="285752" cy="3429024"/>
              <a:chOff x="4857752" y="2500306"/>
              <a:chExt cx="285752" cy="3429024"/>
            </a:xfrm>
          </p:grpSpPr>
          <p:sp>
            <p:nvSpPr>
              <p:cNvPr id="428" name="Rechteck 427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Rechteck 428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0" name="Rechteck 429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Rechteck 430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2" name="Rechteck 431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Rechteck 43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4" name="Rechteck 433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Rechteck 434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6" name="Rechteck 435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Rechteck 436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8" name="Rechteck 437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Rechteck 438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7" name="Gruppieren 354"/>
            <p:cNvGrpSpPr/>
            <p:nvPr/>
          </p:nvGrpSpPr>
          <p:grpSpPr>
            <a:xfrm>
              <a:off x="5143504" y="2500306"/>
              <a:ext cx="285752" cy="3429024"/>
              <a:chOff x="4857752" y="2500306"/>
              <a:chExt cx="285752" cy="3429024"/>
            </a:xfrm>
          </p:grpSpPr>
          <p:sp>
            <p:nvSpPr>
              <p:cNvPr id="441" name="Rechteck 440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2" name="Rechteck 441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Rechteck 442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4" name="Rechteck 443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5" name="Rechteck 444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6" name="Rechteck 445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Rechteck 446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8" name="Rechteck 447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Rechteck 448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0" name="Rechteck 449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Rechteck 450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2" name="Rechteck 451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354"/>
            <p:cNvGrpSpPr/>
            <p:nvPr/>
          </p:nvGrpSpPr>
          <p:grpSpPr>
            <a:xfrm>
              <a:off x="5715008" y="2500306"/>
              <a:ext cx="285752" cy="3429024"/>
              <a:chOff x="4857752" y="2500306"/>
              <a:chExt cx="285752" cy="3429024"/>
            </a:xfrm>
          </p:grpSpPr>
          <p:sp>
            <p:nvSpPr>
              <p:cNvPr id="454" name="Rechteck 453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Rechteck 454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6" name="Rechteck 455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Rechteck 456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8" name="Rechteck 457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Rechteck 458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0" name="Rechteck 459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Rechteck 460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2" name="Rechteck 461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Rechteck 462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4" name="Rechteck 463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Rechteck 464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73" name="Gruppieren 354"/>
          <p:cNvGrpSpPr/>
          <p:nvPr/>
        </p:nvGrpSpPr>
        <p:grpSpPr>
          <a:xfrm>
            <a:off x="1428728" y="2500306"/>
            <a:ext cx="285752" cy="3429024"/>
            <a:chOff x="4857752" y="2500306"/>
            <a:chExt cx="285752" cy="3429024"/>
          </a:xfrm>
        </p:grpSpPr>
        <p:sp>
          <p:nvSpPr>
            <p:cNvPr id="467" name="Rechteck 466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Rechteck 467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Rechteck 468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Rechteck 469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Rechteck 470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Rechteck 471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Rechteck 472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4" name="Rechteck 473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5" name="Rechteck 474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6" name="Rechteck 475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7" name="Rechteck 476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8" name="Rechteck 477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6" name="Gruppieren 354"/>
          <p:cNvGrpSpPr/>
          <p:nvPr/>
        </p:nvGrpSpPr>
        <p:grpSpPr>
          <a:xfrm>
            <a:off x="2000232" y="2500306"/>
            <a:ext cx="285752" cy="3429024"/>
            <a:chOff x="4857752" y="2500306"/>
            <a:chExt cx="285752" cy="3429024"/>
          </a:xfrm>
        </p:grpSpPr>
        <p:sp>
          <p:nvSpPr>
            <p:cNvPr id="480" name="Rechteck 479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Rechteck 480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Rechteck 481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Rechteck 482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Rechteck 483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Rechteck 484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6" name="Rechteck 485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7" name="Rechteck 486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8" name="Rechteck 487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9" name="Rechteck 488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0" name="Rechteck 489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1" name="Rechteck 490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354"/>
          <p:cNvGrpSpPr/>
          <p:nvPr/>
        </p:nvGrpSpPr>
        <p:grpSpPr>
          <a:xfrm>
            <a:off x="2571736" y="2500306"/>
            <a:ext cx="285752" cy="3429024"/>
            <a:chOff x="4857752" y="2500306"/>
            <a:chExt cx="285752" cy="3429024"/>
          </a:xfrm>
        </p:grpSpPr>
        <p:sp>
          <p:nvSpPr>
            <p:cNvPr id="493" name="Rechteck 492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4" name="Rechteck 493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5" name="Rechteck 494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6" name="Rechteck 495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7" name="Rechteck 496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8" name="Rechteck 497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9" name="Rechteck 498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0" name="Rechteck 499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1" name="Rechteck 500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2" name="Rechteck 501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3" name="Rechteck 502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4" name="Rechteck 503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1" name="Gruppieren 370"/>
          <p:cNvGrpSpPr/>
          <p:nvPr/>
        </p:nvGrpSpPr>
        <p:grpSpPr>
          <a:xfrm>
            <a:off x="4572000" y="2500306"/>
            <a:ext cx="2000264" cy="3429024"/>
            <a:chOff x="4572000" y="2500306"/>
            <a:chExt cx="2000264" cy="3429024"/>
          </a:xfrm>
        </p:grpSpPr>
        <p:grpSp>
          <p:nvGrpSpPr>
            <p:cNvPr id="372" name="Gruppieren 354"/>
            <p:cNvGrpSpPr/>
            <p:nvPr/>
          </p:nvGrpSpPr>
          <p:grpSpPr>
            <a:xfrm>
              <a:off x="6286512" y="2500306"/>
              <a:ext cx="285752" cy="3429024"/>
              <a:chOff x="4857752" y="2500306"/>
              <a:chExt cx="285752" cy="3429024"/>
            </a:xfrm>
          </p:grpSpPr>
          <p:sp>
            <p:nvSpPr>
              <p:cNvPr id="508" name="Rechteck 507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Rechteck 508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0" name="Rechteck 509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Rechteck 510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2" name="Rechteck 511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Rechteck 51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4" name="Rechteck 513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Rechteck 514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6" name="Rechteck 515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Rechteck 516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8" name="Rechteck 517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9" name="Rechteck 518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3" name="Gruppieren 354"/>
            <p:cNvGrpSpPr/>
            <p:nvPr/>
          </p:nvGrpSpPr>
          <p:grpSpPr>
            <a:xfrm>
              <a:off x="4572000" y="2500306"/>
              <a:ext cx="285752" cy="3429024"/>
              <a:chOff x="4857752" y="2500306"/>
              <a:chExt cx="285752" cy="3429024"/>
            </a:xfrm>
          </p:grpSpPr>
          <p:sp>
            <p:nvSpPr>
              <p:cNvPr id="412" name="Rechteck 411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Rechteck 412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4" name="Rechteck 413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Rechteck 426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0" name="Rechteck 43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Rechteck 45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6" name="Rechteck 465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Rechteck 478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2" name="Rechteck 491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Rechteck 50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6" name="Rechteck 50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Rechteck 50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4" name="Gruppieren 354"/>
            <p:cNvGrpSpPr/>
            <p:nvPr/>
          </p:nvGrpSpPr>
          <p:grpSpPr>
            <a:xfrm>
              <a:off x="5143504" y="2500306"/>
              <a:ext cx="285752" cy="3429024"/>
              <a:chOff x="4857752" y="2500306"/>
              <a:chExt cx="285752" cy="3429024"/>
            </a:xfrm>
          </p:grpSpPr>
          <p:sp>
            <p:nvSpPr>
              <p:cNvPr id="395" name="Rechteck 394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Rechteck 400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2" name="Rechteck 401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Rechteck 402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4" name="Rechteck 403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Rechteck 404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6" name="Rechteck 405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Rechteck 406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8" name="Rechteck 407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Rechteck 408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0" name="Rechteck 409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Rechteck 410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5" name="Gruppieren 354"/>
            <p:cNvGrpSpPr/>
            <p:nvPr/>
          </p:nvGrpSpPr>
          <p:grpSpPr>
            <a:xfrm>
              <a:off x="5715008" y="2500306"/>
              <a:ext cx="285752" cy="3429024"/>
              <a:chOff x="4857752" y="2500306"/>
              <a:chExt cx="285752" cy="3429024"/>
            </a:xfrm>
          </p:grpSpPr>
          <p:sp>
            <p:nvSpPr>
              <p:cNvPr id="376" name="Rechteck 375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7" name="Rechteck 376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hteck 377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9" name="Rechteck 378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Rechteck 37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1" name="Rechteck 380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Rechteck 381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3" name="Rechteck 382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4" name="Rechteck 383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5" name="Rechteck 38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Rechteck 38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Rechteck 38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7396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sweep</a:t>
            </a:r>
            <a:r>
              <a:rPr lang="de-DE" dirty="0" smtClean="0"/>
              <a:t> in Y-</a:t>
            </a:r>
            <a:r>
              <a:rPr lang="de-DE" dirty="0" err="1" smtClean="0"/>
              <a:t>direction</a:t>
            </a:r>
            <a:endParaRPr lang="de-DE" dirty="0" smtClean="0"/>
          </a:p>
        </p:txBody>
      </p:sp>
      <p:grpSp>
        <p:nvGrpSpPr>
          <p:cNvPr id="121" name="Gruppieren 133"/>
          <p:cNvGrpSpPr/>
          <p:nvPr/>
        </p:nvGrpSpPr>
        <p:grpSpPr>
          <a:xfrm>
            <a:off x="4857752" y="2500306"/>
            <a:ext cx="285752" cy="3429024"/>
            <a:chOff x="4857752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5" name="Rechteck 134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2" name="Gruppieren 38"/>
          <p:cNvGrpSpPr/>
          <p:nvPr/>
        </p:nvGrpSpPr>
        <p:grpSpPr>
          <a:xfrm>
            <a:off x="457200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8" name="Rechteck 147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3" name="Gruppieren 39"/>
          <p:cNvGrpSpPr/>
          <p:nvPr/>
        </p:nvGrpSpPr>
        <p:grpSpPr>
          <a:xfrm>
            <a:off x="514350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1" name="Rechteck 160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4" name="Gruppieren 52"/>
          <p:cNvGrpSpPr/>
          <p:nvPr/>
        </p:nvGrpSpPr>
        <p:grpSpPr>
          <a:xfrm>
            <a:off x="542925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" name="Rechteck 173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5" name="Gruppieren 65"/>
          <p:cNvGrpSpPr/>
          <p:nvPr/>
        </p:nvGrpSpPr>
        <p:grpSpPr>
          <a:xfrm>
            <a:off x="5715008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Rechteck 186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en 78"/>
          <p:cNvGrpSpPr/>
          <p:nvPr/>
        </p:nvGrpSpPr>
        <p:grpSpPr>
          <a:xfrm>
            <a:off x="6000760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0" name="Rechteck 199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7" name="Gruppieren 91"/>
          <p:cNvGrpSpPr/>
          <p:nvPr/>
        </p:nvGrpSpPr>
        <p:grpSpPr>
          <a:xfrm>
            <a:off x="6286512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3" name="Rechteck 212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8" name="Gruppieren 104"/>
          <p:cNvGrpSpPr/>
          <p:nvPr/>
        </p:nvGrpSpPr>
        <p:grpSpPr>
          <a:xfrm>
            <a:off x="6572264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6" name="Rechteck 225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9" name="Gruppieren 117"/>
          <p:cNvGrpSpPr/>
          <p:nvPr/>
        </p:nvGrpSpPr>
        <p:grpSpPr>
          <a:xfrm>
            <a:off x="6858016" y="2500306"/>
            <a:ext cx="285752" cy="3429024"/>
            <a:chOff x="4572000" y="2500306"/>
            <a:chExt cx="285752" cy="34290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9" name="Rechteck 238"/>
            <p:cNvSpPr/>
            <p:nvPr/>
          </p:nvSpPr>
          <p:spPr>
            <a:xfrm>
              <a:off x="4572000" y="250030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4572000" y="278605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4572000" y="335756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4572000" y="307181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4572000" y="364331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4572000" y="535782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4572000" y="564357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4572000" y="3929066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4572000" y="4214818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4572000" y="4500570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4572000" y="4786322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572000" y="5072074"/>
              <a:ext cx="285752" cy="2857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5" name="Textfeld 354"/>
          <p:cNvSpPr txBox="1"/>
          <p:nvPr/>
        </p:nvSpPr>
        <p:spPr>
          <a:xfrm>
            <a:off x="1142976" y="19770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Read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sp>
        <p:nvSpPr>
          <p:cNvPr id="368" name="Textfeld 367"/>
          <p:cNvSpPr txBox="1"/>
          <p:nvPr/>
        </p:nvSpPr>
        <p:spPr>
          <a:xfrm>
            <a:off x="4572000" y="192880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Write </a:t>
            </a:r>
            <a:r>
              <a:rPr lang="de-DE" sz="2800" dirty="0" err="1" smtClean="0"/>
              <a:t>Buffer</a:t>
            </a:r>
            <a:endParaRPr lang="de-DE" sz="2800" dirty="0"/>
          </a:p>
        </p:txBody>
      </p:sp>
      <p:grpSp>
        <p:nvGrpSpPr>
          <p:cNvPr id="131" name="Gruppieren 381"/>
          <p:cNvGrpSpPr/>
          <p:nvPr/>
        </p:nvGrpSpPr>
        <p:grpSpPr>
          <a:xfrm>
            <a:off x="6858016" y="2500306"/>
            <a:ext cx="285752" cy="3429024"/>
            <a:chOff x="4857752" y="2500306"/>
            <a:chExt cx="285752" cy="3429024"/>
          </a:xfrm>
        </p:grpSpPr>
        <p:sp>
          <p:nvSpPr>
            <p:cNvPr id="388" name="Rechteck 387"/>
            <p:cNvSpPr/>
            <p:nvPr/>
          </p:nvSpPr>
          <p:spPr>
            <a:xfrm>
              <a:off x="4857752" y="392906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hteck 388"/>
            <p:cNvSpPr/>
            <p:nvPr/>
          </p:nvSpPr>
          <p:spPr>
            <a:xfrm>
              <a:off x="4857752" y="364331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4857752" y="335756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4857752" y="307181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4857752" y="250030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Rechteck 392"/>
            <p:cNvSpPr/>
            <p:nvPr/>
          </p:nvSpPr>
          <p:spPr>
            <a:xfrm>
              <a:off x="4857752" y="278605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hteck 393"/>
            <p:cNvSpPr/>
            <p:nvPr/>
          </p:nvSpPr>
          <p:spPr>
            <a:xfrm>
              <a:off x="4857752" y="421481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Rechteck 395"/>
            <p:cNvSpPr/>
            <p:nvPr/>
          </p:nvSpPr>
          <p:spPr>
            <a:xfrm>
              <a:off x="4857752" y="4500570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Rechteck 396"/>
            <p:cNvSpPr/>
            <p:nvPr/>
          </p:nvSpPr>
          <p:spPr>
            <a:xfrm>
              <a:off x="4857752" y="4786322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Rechteck 397"/>
            <p:cNvSpPr/>
            <p:nvPr/>
          </p:nvSpPr>
          <p:spPr>
            <a:xfrm>
              <a:off x="4857752" y="5072074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Rechteck 398"/>
            <p:cNvSpPr/>
            <p:nvPr/>
          </p:nvSpPr>
          <p:spPr>
            <a:xfrm>
              <a:off x="4857752" y="5357826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Rechteck 399"/>
            <p:cNvSpPr/>
            <p:nvPr/>
          </p:nvSpPr>
          <p:spPr>
            <a:xfrm>
              <a:off x="4857752" y="5643578"/>
              <a:ext cx="285752" cy="285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3" name="Gruppieren 369"/>
          <p:cNvGrpSpPr/>
          <p:nvPr/>
        </p:nvGrpSpPr>
        <p:grpSpPr>
          <a:xfrm>
            <a:off x="4572000" y="2500306"/>
            <a:ext cx="2000264" cy="3429024"/>
            <a:chOff x="4572000" y="2500306"/>
            <a:chExt cx="2000264" cy="3429024"/>
          </a:xfrm>
        </p:grpSpPr>
        <p:grpSp>
          <p:nvGrpSpPr>
            <p:cNvPr id="134" name="Gruppieren 354"/>
            <p:cNvGrpSpPr/>
            <p:nvPr/>
          </p:nvGrpSpPr>
          <p:grpSpPr>
            <a:xfrm>
              <a:off x="6286512" y="2500306"/>
              <a:ext cx="285752" cy="3429024"/>
              <a:chOff x="4857752" y="2500306"/>
              <a:chExt cx="285752" cy="3429024"/>
            </a:xfrm>
          </p:grpSpPr>
          <p:sp>
            <p:nvSpPr>
              <p:cNvPr id="356" name="Rechteck 355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Rechteck 356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Rechteck 357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Rechteck 358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Rechteck 35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Rechteck 360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Rechteck 361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Rechteck 362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hteck 363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hteck 36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Rechteck 36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Rechteck 36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7" name="Gruppieren 354"/>
            <p:cNvGrpSpPr/>
            <p:nvPr/>
          </p:nvGrpSpPr>
          <p:grpSpPr>
            <a:xfrm>
              <a:off x="4572000" y="2500306"/>
              <a:ext cx="285752" cy="3429024"/>
              <a:chOff x="4857752" y="2500306"/>
              <a:chExt cx="285752" cy="3429024"/>
            </a:xfrm>
          </p:grpSpPr>
          <p:sp>
            <p:nvSpPr>
              <p:cNvPr id="428" name="Rechteck 427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Rechteck 428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0" name="Rechteck 429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Rechteck 430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2" name="Rechteck 431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Rechteck 43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4" name="Rechteck 433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Rechteck 434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6" name="Rechteck 435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Rechteck 436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8" name="Rechteck 437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Rechteck 438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0" name="Gruppieren 354"/>
            <p:cNvGrpSpPr/>
            <p:nvPr/>
          </p:nvGrpSpPr>
          <p:grpSpPr>
            <a:xfrm>
              <a:off x="5143504" y="2500306"/>
              <a:ext cx="285752" cy="3429024"/>
              <a:chOff x="4857752" y="2500306"/>
              <a:chExt cx="285752" cy="3429024"/>
            </a:xfrm>
          </p:grpSpPr>
          <p:sp>
            <p:nvSpPr>
              <p:cNvPr id="441" name="Rechteck 440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2" name="Rechteck 441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Rechteck 442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4" name="Rechteck 443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5" name="Rechteck 444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6" name="Rechteck 445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Rechteck 446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8" name="Rechteck 447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Rechteck 448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0" name="Rechteck 449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Rechteck 450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2" name="Rechteck 451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3" name="Gruppieren 354"/>
            <p:cNvGrpSpPr/>
            <p:nvPr/>
          </p:nvGrpSpPr>
          <p:grpSpPr>
            <a:xfrm>
              <a:off x="5715008" y="2500306"/>
              <a:ext cx="285752" cy="3429024"/>
              <a:chOff x="4857752" y="2500306"/>
              <a:chExt cx="285752" cy="3429024"/>
            </a:xfrm>
          </p:grpSpPr>
          <p:sp>
            <p:nvSpPr>
              <p:cNvPr id="454" name="Rechteck 453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Rechteck 454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6" name="Rechteck 455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Rechteck 456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8" name="Rechteck 457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Rechteck 458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0" name="Rechteck 459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Rechteck 460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2" name="Rechteck 461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Rechteck 462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4" name="Rechteck 463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Rechteck 464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20" name="Gruppieren 519"/>
          <p:cNvGrpSpPr/>
          <p:nvPr/>
        </p:nvGrpSpPr>
        <p:grpSpPr>
          <a:xfrm>
            <a:off x="1142976" y="2500306"/>
            <a:ext cx="2571768" cy="3429024"/>
            <a:chOff x="1142976" y="2500306"/>
            <a:chExt cx="2571768" cy="3429024"/>
          </a:xfrm>
        </p:grpSpPr>
        <p:grpSp>
          <p:nvGrpSpPr>
            <p:cNvPr id="4" name="Gruppieren 143"/>
            <p:cNvGrpSpPr/>
            <p:nvPr/>
          </p:nvGrpSpPr>
          <p:grpSpPr>
            <a:xfrm>
              <a:off x="1428728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" name="Rechteck 4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3" name="Gruppieren 169"/>
            <p:cNvGrpSpPr/>
            <p:nvPr/>
          </p:nvGrpSpPr>
          <p:grpSpPr>
            <a:xfrm>
              <a:off x="2000232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4" name="Rechteck 43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9" name="Gruppieren 195"/>
            <p:cNvGrpSpPr/>
            <p:nvPr/>
          </p:nvGrpSpPr>
          <p:grpSpPr>
            <a:xfrm>
              <a:off x="3428992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0" name="Rechteck 69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hteck 74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2" name="Gruppieren 208"/>
            <p:cNvGrpSpPr/>
            <p:nvPr/>
          </p:nvGrpSpPr>
          <p:grpSpPr>
            <a:xfrm>
              <a:off x="3143240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hteck 82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uppieren 234"/>
            <p:cNvGrpSpPr/>
            <p:nvPr/>
          </p:nvGrpSpPr>
          <p:grpSpPr>
            <a:xfrm>
              <a:off x="2571736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9" name="Rechteck 108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0" name="Gruppieren 302"/>
            <p:cNvGrpSpPr/>
            <p:nvPr/>
          </p:nvGrpSpPr>
          <p:grpSpPr>
            <a:xfrm>
              <a:off x="3428992" y="2500306"/>
              <a:ext cx="285752" cy="3429024"/>
              <a:chOff x="4857752" y="2500306"/>
              <a:chExt cx="285752" cy="3429024"/>
            </a:xfrm>
          </p:grpSpPr>
          <p:sp>
            <p:nvSpPr>
              <p:cNvPr id="304" name="Rechteck 303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Rechteck 304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05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hteck 306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hteck 307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Rechteck 308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09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Rechteck 310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Rechteck 311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12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Rechteck 313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Rechteck 314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2" name="Gruppieren 354"/>
            <p:cNvGrpSpPr/>
            <p:nvPr/>
          </p:nvGrpSpPr>
          <p:grpSpPr>
            <a:xfrm>
              <a:off x="3143240" y="2500306"/>
              <a:ext cx="285752" cy="3429024"/>
              <a:chOff x="4857752" y="2500306"/>
              <a:chExt cx="285752" cy="3429024"/>
            </a:xfrm>
          </p:grpSpPr>
          <p:sp>
            <p:nvSpPr>
              <p:cNvPr id="415" name="Rechteck 414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6" name="Rechteck 415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Rechteck 416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8" name="Rechteck 417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Rechteck 418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0" name="Rechteck 419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Rechteck 420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2" name="Rechteck 421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3" name="Rechteck 422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Rechteck 423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Rechteck 424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6" name="Rechteck 425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6" name="Gruppieren 354"/>
            <p:cNvGrpSpPr/>
            <p:nvPr/>
          </p:nvGrpSpPr>
          <p:grpSpPr>
            <a:xfrm>
              <a:off x="1428728" y="2500306"/>
              <a:ext cx="285752" cy="3429024"/>
              <a:chOff x="4857752" y="2500306"/>
              <a:chExt cx="285752" cy="3429024"/>
            </a:xfrm>
          </p:grpSpPr>
          <p:sp>
            <p:nvSpPr>
              <p:cNvPr id="467" name="Rechteck 466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8" name="Rechteck 467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9" name="Rechteck 468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0" name="Rechteck 469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1" name="Rechteck 470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2" name="Rechteck 471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3" name="Rechteck 472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4" name="Rechteck 473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5" name="Rechteck 474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6" name="Rechteck 475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7" name="Rechteck 476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8" name="Rechteck 477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9" name="Gruppieren 354"/>
            <p:cNvGrpSpPr/>
            <p:nvPr/>
          </p:nvGrpSpPr>
          <p:grpSpPr>
            <a:xfrm>
              <a:off x="2000232" y="2500306"/>
              <a:ext cx="285752" cy="3429024"/>
              <a:chOff x="4857752" y="2500306"/>
              <a:chExt cx="285752" cy="3429024"/>
            </a:xfrm>
          </p:grpSpPr>
          <p:sp>
            <p:nvSpPr>
              <p:cNvPr id="480" name="Rechteck 479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1" name="Rechteck 480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2" name="Rechteck 481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3" name="Rechteck 482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4" name="Rechteck 483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5" name="Rechteck 484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6" name="Rechteck 485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7" name="Rechteck 486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8" name="Rechteck 487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9" name="Rechteck 488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0" name="Rechteck 489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1" name="Rechteck 490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2" name="Gruppieren 354"/>
            <p:cNvGrpSpPr/>
            <p:nvPr/>
          </p:nvGrpSpPr>
          <p:grpSpPr>
            <a:xfrm>
              <a:off x="2571736" y="2500306"/>
              <a:ext cx="285752" cy="3429024"/>
              <a:chOff x="4857752" y="2500306"/>
              <a:chExt cx="285752" cy="3429024"/>
            </a:xfrm>
          </p:grpSpPr>
          <p:sp>
            <p:nvSpPr>
              <p:cNvPr id="493" name="Rechteck 492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4" name="Rechteck 493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5" name="Rechteck 494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6" name="Rechteck 495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Rechteck 496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8" name="Rechteck 497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Rechteck 498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0" name="Rechteck 499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Rechteck 500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2" name="Rechteck 501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Rechteck 502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4" name="Rechteck 503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8" name="Gruppieren 354"/>
            <p:cNvGrpSpPr/>
            <p:nvPr/>
          </p:nvGrpSpPr>
          <p:grpSpPr>
            <a:xfrm>
              <a:off x="2857488" y="2500306"/>
              <a:ext cx="285752" cy="3429024"/>
              <a:chOff x="4857752" y="2500306"/>
              <a:chExt cx="285752" cy="3429024"/>
            </a:xfrm>
          </p:grpSpPr>
          <p:sp>
            <p:nvSpPr>
              <p:cNvPr id="508" name="Rechteck 507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Rechteck 508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0" name="Rechteck 509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Rechteck 510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2" name="Rechteck 511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Rechteck 51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4" name="Rechteck 513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Rechteck 514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6" name="Rechteck 515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Rechteck 516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8" name="Rechteck 517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9" name="Rechteck 518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1" name="Gruppieren 354"/>
            <p:cNvGrpSpPr/>
            <p:nvPr/>
          </p:nvGrpSpPr>
          <p:grpSpPr>
            <a:xfrm>
              <a:off x="1142976" y="2500306"/>
              <a:ext cx="285752" cy="3429024"/>
              <a:chOff x="4857752" y="2500306"/>
              <a:chExt cx="285752" cy="3429024"/>
            </a:xfrm>
          </p:grpSpPr>
          <p:sp>
            <p:nvSpPr>
              <p:cNvPr id="412" name="Rechteck 411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Rechteck 412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4" name="Rechteck 413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Rechteck 426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0" name="Rechteck 43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Rechteck 452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6" name="Rechteck 465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Rechteck 478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2" name="Rechteck 491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Rechteck 50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6" name="Rechteck 50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Rechteck 50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2" name="Gruppieren 354"/>
            <p:cNvGrpSpPr/>
            <p:nvPr/>
          </p:nvGrpSpPr>
          <p:grpSpPr>
            <a:xfrm>
              <a:off x="1714480" y="2500306"/>
              <a:ext cx="285752" cy="3429024"/>
              <a:chOff x="4857752" y="2500306"/>
              <a:chExt cx="285752" cy="3429024"/>
            </a:xfrm>
          </p:grpSpPr>
          <p:sp>
            <p:nvSpPr>
              <p:cNvPr id="395" name="Rechteck 394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Rechteck 400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2" name="Rechteck 401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Rechteck 402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4" name="Rechteck 403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Rechteck 404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6" name="Rechteck 405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Rechteck 406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8" name="Rechteck 407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Rechteck 408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0" name="Rechteck 409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Rechteck 410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3" name="Gruppieren 354"/>
            <p:cNvGrpSpPr/>
            <p:nvPr/>
          </p:nvGrpSpPr>
          <p:grpSpPr>
            <a:xfrm>
              <a:off x="2285984" y="2500306"/>
              <a:ext cx="285752" cy="3429024"/>
              <a:chOff x="4857752" y="2500306"/>
              <a:chExt cx="285752" cy="3429024"/>
            </a:xfrm>
          </p:grpSpPr>
          <p:sp>
            <p:nvSpPr>
              <p:cNvPr id="376" name="Rechteck 375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7" name="Rechteck 376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hteck 377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9" name="Rechteck 378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Rechteck 379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1" name="Rechteck 380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Rechteck 381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3" name="Rechteck 382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4" name="Rechteck 383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5" name="Rechteck 384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Rechteck 385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Rechteck 386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04" name="Gruppieren 703"/>
          <p:cNvGrpSpPr/>
          <p:nvPr/>
        </p:nvGrpSpPr>
        <p:grpSpPr>
          <a:xfrm>
            <a:off x="1142976" y="2500306"/>
            <a:ext cx="2571768" cy="3429024"/>
            <a:chOff x="1142976" y="2500306"/>
            <a:chExt cx="2571768" cy="3429024"/>
          </a:xfrm>
        </p:grpSpPr>
        <p:grpSp>
          <p:nvGrpSpPr>
            <p:cNvPr id="705" name="Gruppieren 143"/>
            <p:cNvGrpSpPr/>
            <p:nvPr/>
          </p:nvGrpSpPr>
          <p:grpSpPr>
            <a:xfrm>
              <a:off x="1428728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75" name="Rechteck 4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6" name="Rechteck 5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7" name="Rechteck 6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8" name="Rechteck 7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9" name="Rechteck 8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0" name="Rechteck 9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1" name="Rechteck 10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2" name="Rechteck 11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3" name="Rechteck 12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4" name="Rechteck 13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5" name="Rechteck 14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6" name="Rechteck 15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6" name="Gruppieren 169"/>
            <p:cNvGrpSpPr/>
            <p:nvPr/>
          </p:nvGrpSpPr>
          <p:grpSpPr>
            <a:xfrm>
              <a:off x="2000232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63" name="Rechteck 862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4" name="Rechteck 863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5" name="Rechteck 864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6" name="Rechteck 865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7" name="Rechteck 866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8" name="Rechteck 867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9" name="Rechteck 868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0" name="Rechteck 869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1" name="Rechteck 870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2" name="Rechteck 871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3" name="Rechteck 872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4" name="Rechteck 873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7" name="Gruppieren 195"/>
            <p:cNvGrpSpPr/>
            <p:nvPr/>
          </p:nvGrpSpPr>
          <p:grpSpPr>
            <a:xfrm>
              <a:off x="3428992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51" name="Rechteck 850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2" name="Rechteck 851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3" name="Rechteck 852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4" name="Rechteck 853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5" name="Rechteck 854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6" name="Rechteck 855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7" name="Rechteck 856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8" name="Rechteck 857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9" name="Rechteck 858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0" name="Rechteck 859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1" name="Rechteck 860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2" name="Rechteck 861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8" name="Gruppieren 208"/>
            <p:cNvGrpSpPr/>
            <p:nvPr/>
          </p:nvGrpSpPr>
          <p:grpSpPr>
            <a:xfrm>
              <a:off x="3143240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9" name="Rechteck 838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0" name="Rechteck 839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1" name="Rechteck 840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2" name="Rechteck 841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3" name="Rechteck 842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4" name="Rechteck 843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5" name="Rechteck 844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6" name="Rechteck 845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7" name="Rechteck 846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8" name="Rechteck 847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9" name="Rechteck 848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0" name="Rechteck 849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9" name="Gruppieren 234"/>
            <p:cNvGrpSpPr/>
            <p:nvPr/>
          </p:nvGrpSpPr>
          <p:grpSpPr>
            <a:xfrm>
              <a:off x="2571736" y="2500306"/>
              <a:ext cx="285752" cy="3429024"/>
              <a:chOff x="4572000" y="2500306"/>
              <a:chExt cx="285752" cy="342902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27" name="Rechteck 826"/>
              <p:cNvSpPr/>
              <p:nvPr/>
            </p:nvSpPr>
            <p:spPr>
              <a:xfrm>
                <a:off x="4572000" y="250030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8" name="Rechteck 827"/>
              <p:cNvSpPr/>
              <p:nvPr/>
            </p:nvSpPr>
            <p:spPr>
              <a:xfrm>
                <a:off x="4572000" y="278605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9" name="Rechteck 828"/>
              <p:cNvSpPr/>
              <p:nvPr/>
            </p:nvSpPr>
            <p:spPr>
              <a:xfrm>
                <a:off x="4572000" y="335756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0" name="Rechteck 829"/>
              <p:cNvSpPr/>
              <p:nvPr/>
            </p:nvSpPr>
            <p:spPr>
              <a:xfrm>
                <a:off x="4572000" y="307181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1" name="Rechteck 830"/>
              <p:cNvSpPr/>
              <p:nvPr/>
            </p:nvSpPr>
            <p:spPr>
              <a:xfrm>
                <a:off x="4572000" y="364331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2" name="Rechteck 831"/>
              <p:cNvSpPr/>
              <p:nvPr/>
            </p:nvSpPr>
            <p:spPr>
              <a:xfrm>
                <a:off x="4572000" y="535782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3" name="Rechteck 832"/>
              <p:cNvSpPr/>
              <p:nvPr/>
            </p:nvSpPr>
            <p:spPr>
              <a:xfrm>
                <a:off x="4572000" y="564357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4" name="Rechteck 833"/>
              <p:cNvSpPr/>
              <p:nvPr/>
            </p:nvSpPr>
            <p:spPr>
              <a:xfrm>
                <a:off x="4572000" y="3929066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5" name="Rechteck 834"/>
              <p:cNvSpPr/>
              <p:nvPr/>
            </p:nvSpPr>
            <p:spPr>
              <a:xfrm>
                <a:off x="4572000" y="4214818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6" name="Rechteck 835"/>
              <p:cNvSpPr/>
              <p:nvPr/>
            </p:nvSpPr>
            <p:spPr>
              <a:xfrm>
                <a:off x="4572000" y="4500570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7" name="Rechteck 836"/>
              <p:cNvSpPr/>
              <p:nvPr/>
            </p:nvSpPr>
            <p:spPr>
              <a:xfrm>
                <a:off x="4572000" y="4786322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8" name="Rechteck 837"/>
              <p:cNvSpPr/>
              <p:nvPr/>
            </p:nvSpPr>
            <p:spPr>
              <a:xfrm>
                <a:off x="4572000" y="5072074"/>
                <a:ext cx="285752" cy="28575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0" name="Gruppieren 302"/>
            <p:cNvGrpSpPr/>
            <p:nvPr/>
          </p:nvGrpSpPr>
          <p:grpSpPr>
            <a:xfrm>
              <a:off x="3428992" y="2500306"/>
              <a:ext cx="285752" cy="3429024"/>
              <a:chOff x="4857752" y="2500306"/>
              <a:chExt cx="285752" cy="3429024"/>
            </a:xfrm>
          </p:grpSpPr>
          <p:sp>
            <p:nvSpPr>
              <p:cNvPr id="815" name="Rechteck 814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6" name="Rechteck 815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7" name="Rechteck 816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8" name="Rechteck 817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9" name="Rechteck 818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0" name="Rechteck 819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1" name="Rechteck 820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2" name="Rechteck 821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3" name="Rechteck 822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4" name="Rechteck 823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5" name="Rechteck 824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6" name="Rechteck 825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1" name="Gruppieren 354"/>
            <p:cNvGrpSpPr/>
            <p:nvPr/>
          </p:nvGrpSpPr>
          <p:grpSpPr>
            <a:xfrm>
              <a:off x="3143240" y="2500306"/>
              <a:ext cx="285752" cy="3429024"/>
              <a:chOff x="4857752" y="2500306"/>
              <a:chExt cx="285752" cy="3429024"/>
            </a:xfrm>
          </p:grpSpPr>
          <p:sp>
            <p:nvSpPr>
              <p:cNvPr id="803" name="Rechteck 802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4" name="Rechteck 803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5" name="Rechteck 804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6" name="Rechteck 805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7" name="Rechteck 806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8" name="Rechteck 807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9" name="Rechteck 808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0" name="Rechteck 809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1" name="Rechteck 810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2" name="Rechteck 811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3" name="Rechteck 812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4" name="Rechteck 813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2" name="Gruppieren 354"/>
            <p:cNvGrpSpPr/>
            <p:nvPr/>
          </p:nvGrpSpPr>
          <p:grpSpPr>
            <a:xfrm>
              <a:off x="1428728" y="2500306"/>
              <a:ext cx="285752" cy="3429024"/>
              <a:chOff x="4857752" y="2500306"/>
              <a:chExt cx="285752" cy="3429024"/>
            </a:xfrm>
          </p:grpSpPr>
          <p:sp>
            <p:nvSpPr>
              <p:cNvPr id="791" name="Rechteck 790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2" name="Rechteck 791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3" name="Rechteck 792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4" name="Rechteck 793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5" name="Rechteck 794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6" name="Rechteck 795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7" name="Rechteck 796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8" name="Rechteck 797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9" name="Rechteck 798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0" name="Rechteck 799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1" name="Rechteck 800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2" name="Rechteck 801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3" name="Gruppieren 354"/>
            <p:cNvGrpSpPr/>
            <p:nvPr/>
          </p:nvGrpSpPr>
          <p:grpSpPr>
            <a:xfrm>
              <a:off x="2000232" y="2500306"/>
              <a:ext cx="285752" cy="3429024"/>
              <a:chOff x="4857752" y="2500306"/>
              <a:chExt cx="285752" cy="3429024"/>
            </a:xfrm>
          </p:grpSpPr>
          <p:sp>
            <p:nvSpPr>
              <p:cNvPr id="779" name="Rechteck 778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0" name="Rechteck 779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1" name="Rechteck 780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2" name="Rechteck 781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3" name="Rechteck 782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4" name="Rechteck 783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5" name="Rechteck 784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6" name="Rechteck 785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7" name="Rechteck 786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8" name="Rechteck 787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9" name="Rechteck 788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0" name="Rechteck 789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4" name="Gruppieren 354"/>
            <p:cNvGrpSpPr/>
            <p:nvPr/>
          </p:nvGrpSpPr>
          <p:grpSpPr>
            <a:xfrm>
              <a:off x="2571736" y="2500306"/>
              <a:ext cx="285752" cy="3429024"/>
              <a:chOff x="4857752" y="2500306"/>
              <a:chExt cx="285752" cy="3429024"/>
            </a:xfrm>
          </p:grpSpPr>
          <p:sp>
            <p:nvSpPr>
              <p:cNvPr id="767" name="Rechteck 766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8" name="Rechteck 767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9" name="Rechteck 768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0" name="Rechteck 769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1" name="Rechteck 770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2" name="Rechteck 771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3" name="Rechteck 772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4" name="Rechteck 773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5" name="Rechteck 774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6" name="Rechteck 775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7" name="Rechteck 776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8" name="Rechteck 777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5" name="Gruppieren 354"/>
            <p:cNvGrpSpPr/>
            <p:nvPr/>
          </p:nvGrpSpPr>
          <p:grpSpPr>
            <a:xfrm>
              <a:off x="2857488" y="2500306"/>
              <a:ext cx="285752" cy="3429024"/>
              <a:chOff x="4857752" y="2500306"/>
              <a:chExt cx="285752" cy="3429024"/>
            </a:xfrm>
          </p:grpSpPr>
          <p:sp>
            <p:nvSpPr>
              <p:cNvPr id="755" name="Rechteck 754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6" name="Rechteck 755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7" name="Rechteck 756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8" name="Rechteck 757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9" name="Rechteck 758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0" name="Rechteck 759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1" name="Rechteck 760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2" name="Rechteck 761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3" name="Rechteck 762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4" name="Rechteck 763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5" name="Rechteck 764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6" name="Rechteck 765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6" name="Gruppieren 354"/>
            <p:cNvGrpSpPr/>
            <p:nvPr/>
          </p:nvGrpSpPr>
          <p:grpSpPr>
            <a:xfrm>
              <a:off x="1142976" y="2500306"/>
              <a:ext cx="285752" cy="3429024"/>
              <a:chOff x="4857752" y="2500306"/>
              <a:chExt cx="285752" cy="3429024"/>
            </a:xfrm>
          </p:grpSpPr>
          <p:sp>
            <p:nvSpPr>
              <p:cNvPr id="743" name="Rechteck 742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4" name="Rechteck 743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5" name="Rechteck 744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6" name="Rechteck 745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Rechteck 746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8" name="Rechteck 747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9" name="Rechteck 748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0" name="Rechteck 749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1" name="Rechteck 750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2" name="Rechteck 751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3" name="Rechteck 752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4" name="Rechteck 753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7" name="Gruppieren 354"/>
            <p:cNvGrpSpPr/>
            <p:nvPr/>
          </p:nvGrpSpPr>
          <p:grpSpPr>
            <a:xfrm>
              <a:off x="1714480" y="2500306"/>
              <a:ext cx="285752" cy="3429024"/>
              <a:chOff x="4857752" y="2500306"/>
              <a:chExt cx="285752" cy="3429024"/>
            </a:xfrm>
          </p:grpSpPr>
          <p:sp>
            <p:nvSpPr>
              <p:cNvPr id="731" name="Rechteck 730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2" name="Rechteck 731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3" name="Rechteck 732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4" name="Rechteck 733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5" name="Rechteck 734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6" name="Rechteck 735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7" name="Rechteck 736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8" name="Rechteck 737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9" name="Rechteck 738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0" name="Rechteck 739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1" name="Rechteck 740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2" name="Rechteck 741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8" name="Gruppieren 354"/>
            <p:cNvGrpSpPr/>
            <p:nvPr/>
          </p:nvGrpSpPr>
          <p:grpSpPr>
            <a:xfrm>
              <a:off x="2285984" y="2500306"/>
              <a:ext cx="285752" cy="3429024"/>
              <a:chOff x="4857752" y="2500306"/>
              <a:chExt cx="285752" cy="3429024"/>
            </a:xfrm>
          </p:grpSpPr>
          <p:sp>
            <p:nvSpPr>
              <p:cNvPr id="719" name="Rechteck 718"/>
              <p:cNvSpPr/>
              <p:nvPr/>
            </p:nvSpPr>
            <p:spPr>
              <a:xfrm>
                <a:off x="4857752" y="392906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0" name="Rechteck 719"/>
              <p:cNvSpPr/>
              <p:nvPr/>
            </p:nvSpPr>
            <p:spPr>
              <a:xfrm>
                <a:off x="4857752" y="364331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1" name="Rechteck 720"/>
              <p:cNvSpPr/>
              <p:nvPr/>
            </p:nvSpPr>
            <p:spPr>
              <a:xfrm>
                <a:off x="4857752" y="335756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2" name="Rechteck 721"/>
              <p:cNvSpPr/>
              <p:nvPr/>
            </p:nvSpPr>
            <p:spPr>
              <a:xfrm>
                <a:off x="4857752" y="307181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3" name="Rechteck 722"/>
              <p:cNvSpPr/>
              <p:nvPr/>
            </p:nvSpPr>
            <p:spPr>
              <a:xfrm>
                <a:off x="4857752" y="250030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Rechteck 723"/>
              <p:cNvSpPr/>
              <p:nvPr/>
            </p:nvSpPr>
            <p:spPr>
              <a:xfrm>
                <a:off x="4857752" y="278605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5" name="Rechteck 724"/>
              <p:cNvSpPr/>
              <p:nvPr/>
            </p:nvSpPr>
            <p:spPr>
              <a:xfrm>
                <a:off x="4857752" y="421481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6" name="Rechteck 725"/>
              <p:cNvSpPr/>
              <p:nvPr/>
            </p:nvSpPr>
            <p:spPr>
              <a:xfrm>
                <a:off x="4857752" y="4500570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7" name="Rechteck 726"/>
              <p:cNvSpPr/>
              <p:nvPr/>
            </p:nvSpPr>
            <p:spPr>
              <a:xfrm>
                <a:off x="4857752" y="4786322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8" name="Rechteck 727"/>
              <p:cNvSpPr/>
              <p:nvPr/>
            </p:nvSpPr>
            <p:spPr>
              <a:xfrm>
                <a:off x="4857752" y="5072074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9" name="Rechteck 728"/>
              <p:cNvSpPr/>
              <p:nvPr/>
            </p:nvSpPr>
            <p:spPr>
              <a:xfrm>
                <a:off x="4857752" y="5357826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0" name="Rechteck 729"/>
              <p:cNvSpPr/>
              <p:nvPr/>
            </p:nvSpPr>
            <p:spPr>
              <a:xfrm>
                <a:off x="4857752" y="5643578"/>
                <a:ext cx="285752" cy="2857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760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O:\Papers and Talks\2008\VMV2008\LeBunny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861843" y="1142984"/>
            <a:ext cx="3282157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58" y="1142984"/>
            <a:ext cx="8443914" cy="4954591"/>
          </a:xfrm>
        </p:spPr>
        <p:txBody>
          <a:bodyPr>
            <a:normAutofit/>
          </a:bodyPr>
          <a:lstStyle/>
          <a:p>
            <a:pPr eaLnBrk="0"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 </a:t>
            </a:r>
            <a:r>
              <a:rPr lang="de-DE" dirty="0" err="1" smtClean="0"/>
              <a:t>points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 		</a:t>
            </a:r>
            <a:r>
              <a:rPr lang="pt-BR" dirty="0" smtClean="0"/>
              <a:t>                    ,</a:t>
            </a:r>
            <a:endParaRPr lang="de-DE" dirty="0" smtClean="0"/>
          </a:p>
          <a:p>
            <a:pPr eaLnBrk="0">
              <a:buNone/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 </a:t>
            </a:r>
            <a:r>
              <a:rPr lang="de-DE" i="1" dirty="0" err="1" smtClean="0"/>
              <a:t>features</a:t>
            </a:r>
            <a:r>
              <a:rPr lang="de-DE" i="1" dirty="0" smtClean="0"/>
              <a:t>,</a:t>
            </a:r>
          </a:p>
          <a:p>
            <a:pPr eaLnBrk="0">
              <a:buNone/>
            </a:pPr>
            <a:r>
              <a:rPr lang="de-DE" dirty="0" smtClean="0"/>
              <a:t> 		                         ,</a:t>
            </a:r>
          </a:p>
          <a:p>
            <a:pPr eaLnBrk="0">
              <a:buNone/>
            </a:pPr>
            <a:r>
              <a:rPr lang="de-DE" dirty="0" err="1" smtClean="0"/>
              <a:t>compute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		                                                       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74" name="Formel" r:id="rId6" imgW="114120" imgH="2156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55638" y="1714500"/>
          <a:ext cx="2609850" cy="604838"/>
        </p:xfrm>
        <a:graphic>
          <a:graphicData uri="http://schemas.openxmlformats.org/presentationml/2006/ole">
            <p:oleObj spid="_x0000_s28675" name="Equation" r:id="rId7" imgW="1041120" imgH="2412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19138" y="2857500"/>
          <a:ext cx="3008312" cy="633413"/>
        </p:xfrm>
        <a:graphic>
          <a:graphicData uri="http://schemas.openxmlformats.org/presentationml/2006/ole">
            <p:oleObj spid="_x0000_s28676" name="Equation" r:id="rId8" imgW="1206360" imgH="25380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19138" y="4000500"/>
          <a:ext cx="6021387" cy="636588"/>
        </p:xfrm>
        <a:graphic>
          <a:graphicData uri="http://schemas.openxmlformats.org/presentationml/2006/ole">
            <p:oleObj spid="_x0000_s28677" name="Equation" r:id="rId9" imgW="240012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2D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CPU: </a:t>
            </a:r>
            <a:r>
              <a:rPr lang="de-DE" sz="2400" dirty="0" err="1" smtClean="0"/>
              <a:t>single</a:t>
            </a:r>
            <a:r>
              <a:rPr lang="de-DE" sz="2400" dirty="0" smtClean="0"/>
              <a:t> </a:t>
            </a:r>
            <a:r>
              <a:rPr lang="de-DE" sz="2400" dirty="0" err="1" smtClean="0"/>
              <a:t>thread</a:t>
            </a:r>
            <a:r>
              <a:rPr lang="de-DE" sz="2400" dirty="0" smtClean="0"/>
              <a:t> on Core2Duo 6600 @ 2.4GHz</a:t>
            </a:r>
          </a:p>
          <a:p>
            <a:pPr>
              <a:buNone/>
            </a:pPr>
            <a:r>
              <a:rPr lang="de-DE" sz="2400" dirty="0" smtClean="0"/>
              <a:t>GPU: NVIDIA </a:t>
            </a:r>
            <a:r>
              <a:rPr lang="de-DE" sz="2400" dirty="0" err="1" smtClean="0"/>
              <a:t>GeForce</a:t>
            </a:r>
            <a:r>
              <a:rPr lang="de-DE" sz="2400" dirty="0" smtClean="0"/>
              <a:t> 8800GTX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57160" y="1142984"/>
          <a:ext cx="8429680" cy="37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Resolution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CPU time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GPU time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Pixel rate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Speed-</a:t>
                      </a:r>
                      <a:r>
                        <a:rPr lang="de-DE" sz="2400" dirty="0" err="1" smtClean="0"/>
                        <a:t>up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128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1.04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2.50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6.23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0.42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256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4.60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4.21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14.84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1.09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512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20.02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7.42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33.68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2.70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1024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91.83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15.14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66.02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6.06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2048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696.6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41.68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95.96M/s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16.72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4096</a:t>
                      </a:r>
                      <a:r>
                        <a:rPr lang="de-DE" sz="2400" baseline="30000" dirty="0" smtClean="0"/>
                        <a:t>2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2751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186.5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85.79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14.74 x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28596" y="500063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CPU: </a:t>
            </a:r>
            <a:r>
              <a:rPr lang="de-DE" sz="2800" dirty="0" err="1" smtClean="0"/>
              <a:t>single</a:t>
            </a:r>
            <a:r>
              <a:rPr lang="de-DE" sz="2800" dirty="0" smtClean="0"/>
              <a:t> </a:t>
            </a:r>
            <a:r>
              <a:rPr lang="de-DE" sz="2800" dirty="0" err="1" smtClean="0"/>
              <a:t>thread</a:t>
            </a:r>
            <a:r>
              <a:rPr lang="de-DE" sz="2800" dirty="0" smtClean="0"/>
              <a:t> on Core2Duo 6600 @ 2.4 GHz</a:t>
            </a:r>
          </a:p>
          <a:p>
            <a:r>
              <a:rPr lang="de-DE" sz="2800" dirty="0" smtClean="0"/>
              <a:t>GPU: NVIDIA </a:t>
            </a:r>
            <a:r>
              <a:rPr lang="de-DE" sz="2800" dirty="0" err="1" smtClean="0"/>
              <a:t>GeForce</a:t>
            </a:r>
            <a:r>
              <a:rPr lang="de-DE" sz="2800" dirty="0" smtClean="0"/>
              <a:t> 8800 GTX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Errors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rasterization</a:t>
            </a:r>
            <a:r>
              <a:rPr lang="de-DE" dirty="0" smtClean="0"/>
              <a:t>, half  </a:t>
            </a:r>
            <a:r>
              <a:rPr lang="de-DE" dirty="0" err="1" smtClean="0"/>
              <a:t>pixel</a:t>
            </a:r>
            <a:r>
              <a:rPr lang="de-DE" dirty="0" smtClean="0"/>
              <a:t> diagonal</a:t>
            </a:r>
          </a:p>
          <a:p>
            <a:r>
              <a:rPr lang="de-DE" dirty="0" err="1" smtClean="0"/>
              <a:t>Additionally</a:t>
            </a:r>
            <a:r>
              <a:rPr lang="de-DE" dirty="0" smtClean="0"/>
              <a:t>: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endParaRPr lang="de-DE" dirty="0" smtClean="0"/>
          </a:p>
          <a:p>
            <a:pPr lvl="1"/>
            <a:r>
              <a:rPr lang="de-DE" dirty="0" smtClean="0"/>
              <a:t>&lt; 0.091033 Pixels</a:t>
            </a:r>
          </a:p>
          <a:p>
            <a:pPr lvl="1"/>
            <a:r>
              <a:rPr lang="de-DE" dirty="0" smtClean="0"/>
              <a:t>Relative </a:t>
            </a:r>
            <a:r>
              <a:rPr lang="de-DE" dirty="0" err="1" smtClean="0"/>
              <a:t>error</a:t>
            </a:r>
            <a:r>
              <a:rPr lang="de-DE" dirty="0" smtClean="0"/>
              <a:t>: </a:t>
            </a:r>
            <a:r>
              <a:rPr lang="de-DE" dirty="0" err="1" smtClean="0"/>
              <a:t>about</a:t>
            </a:r>
            <a:r>
              <a:rPr lang="de-DE" dirty="0" smtClean="0"/>
              <a:t> 0.3%</a:t>
            </a:r>
          </a:p>
          <a:p>
            <a:pPr lvl="1"/>
            <a:r>
              <a:rPr lang="de-DE" dirty="0" err="1" smtClean="0"/>
              <a:t>Negligible</a:t>
            </a:r>
            <a:r>
              <a:rPr lang="de-DE" dirty="0" smtClean="0"/>
              <a:t> in </a:t>
            </a:r>
            <a:r>
              <a:rPr lang="de-DE" dirty="0" err="1" smtClean="0"/>
              <a:t>practice</a:t>
            </a:r>
            <a:endParaRPr lang="de-DE" dirty="0" smtClean="0"/>
          </a:p>
          <a:p>
            <a:r>
              <a:rPr lang="de-DE" dirty="0" smtClean="0"/>
              <a:t>Error </a:t>
            </a:r>
            <a:r>
              <a:rPr lang="de-DE" dirty="0" err="1" smtClean="0"/>
              <a:t>likelihood</a:t>
            </a:r>
            <a:r>
              <a:rPr lang="de-DE" dirty="0" smtClean="0"/>
              <a:t> (</a:t>
            </a:r>
            <a:r>
              <a:rPr lang="de-DE" dirty="0" err="1" smtClean="0"/>
              <a:t>classification</a:t>
            </a:r>
            <a:r>
              <a:rPr lang="de-DE" dirty="0" smtClean="0"/>
              <a:t>):</a:t>
            </a:r>
            <a:endParaRPr lang="de-DE" dirty="0" smtClean="0"/>
          </a:p>
          <a:p>
            <a:pPr lvl="1"/>
            <a:r>
              <a:rPr lang="de-DE" dirty="0" smtClean="0"/>
              <a:t>0.56 per Million </a:t>
            </a:r>
            <a:r>
              <a:rPr lang="de-DE" dirty="0" err="1" smtClean="0"/>
              <a:t>pixels</a:t>
            </a:r>
            <a:r>
              <a:rPr lang="de-DE" dirty="0" smtClean="0"/>
              <a:t> (</a:t>
            </a:r>
            <a:r>
              <a:rPr lang="de-DE" dirty="0" err="1" smtClean="0"/>
              <a:t>randomly</a:t>
            </a:r>
            <a:r>
              <a:rPr lang="de-DE" dirty="0" smtClean="0"/>
              <a:t> </a:t>
            </a:r>
            <a:r>
              <a:rPr lang="de-DE" dirty="0" err="1" smtClean="0"/>
              <a:t>seeded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Decreases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Errors</a:t>
            </a:r>
            <a:endParaRPr lang="de-DE" dirty="0"/>
          </a:p>
        </p:txBody>
      </p:sp>
      <p:pic>
        <p:nvPicPr>
          <p:cNvPr id="5" name="Grafik 4" descr="err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91" y="1142984"/>
            <a:ext cx="7929618" cy="4972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Generalization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dirty="0" err="1" smtClean="0"/>
              <a:t>Canonic</a:t>
            </a:r>
            <a:r>
              <a:rPr lang="de-DE" dirty="0" smtClean="0"/>
              <a:t> Extension</a:t>
            </a:r>
          </a:p>
          <a:p>
            <a:pPr lvl="1">
              <a:buFontTx/>
              <a:buChar char="-"/>
            </a:pPr>
            <a:r>
              <a:rPr lang="de-DE" dirty="0" err="1" smtClean="0"/>
              <a:t>straight-forward</a:t>
            </a:r>
            <a:r>
              <a:rPr lang="de-DE" dirty="0" smtClean="0"/>
              <a:t> (in </a:t>
            </a:r>
            <a:r>
              <a:rPr lang="de-DE" dirty="0" err="1" smtClean="0"/>
              <a:t>principle</a:t>
            </a:r>
            <a:r>
              <a:rPr lang="de-DE" dirty="0" smtClean="0"/>
              <a:t>)</a:t>
            </a:r>
          </a:p>
          <a:p>
            <a:pPr lvl="1">
              <a:buFontTx/>
              <a:buChar char="-"/>
            </a:pPr>
            <a:r>
              <a:rPr lang="de-DE" dirty="0" smtClean="0"/>
              <a:t>Rendering </a:t>
            </a:r>
            <a:r>
              <a:rPr lang="de-DE" dirty="0" err="1" smtClean="0"/>
              <a:t>to</a:t>
            </a:r>
            <a:r>
              <a:rPr lang="de-DE" dirty="0" smtClean="0"/>
              <a:t> 3D </a:t>
            </a:r>
            <a:r>
              <a:rPr lang="de-DE" dirty="0" err="1" smtClean="0"/>
              <a:t>Textures</a:t>
            </a:r>
            <a:r>
              <a:rPr lang="de-DE" dirty="0" smtClean="0"/>
              <a:t> limited </a:t>
            </a:r>
            <a:r>
              <a:rPr lang="de-DE" dirty="0" err="1" smtClean="0"/>
              <a:t>to</a:t>
            </a:r>
            <a:r>
              <a:rPr lang="de-DE" dirty="0" smtClean="0"/>
              <a:t> Z-</a:t>
            </a:r>
            <a:r>
              <a:rPr lang="de-DE" dirty="0" err="1" smtClean="0"/>
              <a:t>slices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smtClean="0"/>
              <a:t>Memory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problem</a:t>
            </a:r>
            <a:r>
              <a:rPr lang="de-DE" dirty="0" smtClean="0"/>
              <a:t> (</a:t>
            </a:r>
            <a:r>
              <a:rPr lang="de-DE" dirty="0" err="1" smtClean="0"/>
              <a:t>Quadro</a:t>
            </a:r>
            <a:r>
              <a:rPr lang="de-DE" dirty="0" smtClean="0"/>
              <a:t> </a:t>
            </a:r>
            <a:r>
              <a:rPr lang="de-DE" dirty="0" smtClean="0"/>
              <a:t>5800</a:t>
            </a:r>
            <a:r>
              <a:rPr lang="de-DE" dirty="0" smtClean="0"/>
              <a:t>: 4GB)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Different Error </a:t>
            </a:r>
            <a:r>
              <a:rPr lang="de-DE" dirty="0" err="1" smtClean="0"/>
              <a:t>bounds</a:t>
            </a:r>
            <a:r>
              <a:rPr lang="de-DE" dirty="0" smtClean="0"/>
              <a:t>!</a:t>
            </a:r>
          </a:p>
          <a:p>
            <a:pPr lvl="1">
              <a:buFontTx/>
              <a:buChar char="-"/>
            </a:pPr>
            <a:r>
              <a:rPr lang="de-DE" dirty="0" smtClean="0"/>
              <a:t>Not </a:t>
            </a:r>
            <a:r>
              <a:rPr lang="de-DE" dirty="0" err="1" smtClean="0"/>
              <a:t>discussed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smtClean="0"/>
              <a:t>Still sub-</a:t>
            </a:r>
            <a:r>
              <a:rPr lang="de-DE" dirty="0" err="1" smtClean="0"/>
              <a:t>voxel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one.png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0" y="1186595"/>
            <a:ext cx="9144000" cy="30996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Generalization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   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     </a:t>
            </a:r>
            <a:r>
              <a:rPr lang="de-DE" dirty="0" err="1" smtClean="0"/>
              <a:t>voxel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femural</a:t>
            </a:r>
            <a:r>
              <a:rPr lang="de-DE" dirty="0" smtClean="0"/>
              <a:t> </a:t>
            </a:r>
            <a:r>
              <a:rPr lang="de-DE" dirty="0" err="1" smtClean="0"/>
              <a:t>bone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Spacing</a:t>
            </a:r>
            <a:r>
              <a:rPr lang="de-DE" dirty="0" smtClean="0"/>
              <a:t> 0.373mm x 0.373mm x 1.0mm</a:t>
            </a:r>
          </a:p>
          <a:p>
            <a:pPr>
              <a:buNone/>
            </a:pPr>
            <a:r>
              <a:rPr lang="de-DE" dirty="0" smtClean="0"/>
              <a:t>Iso-</a:t>
            </a:r>
            <a:r>
              <a:rPr lang="de-DE" dirty="0" err="1" smtClean="0"/>
              <a:t>surfaces</a:t>
            </a:r>
            <a:r>
              <a:rPr lang="de-DE" dirty="0" smtClean="0"/>
              <a:t> 15mm (</a:t>
            </a:r>
            <a:r>
              <a:rPr lang="de-DE" dirty="0" err="1" smtClean="0"/>
              <a:t>green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30mm (</a:t>
            </a:r>
            <a:r>
              <a:rPr lang="de-DE" dirty="0" err="1" smtClean="0"/>
              <a:t>red</a:t>
            </a:r>
            <a:r>
              <a:rPr lang="de-DE" dirty="0" smtClean="0"/>
              <a:t>) </a:t>
            </a:r>
            <a:r>
              <a:rPr lang="de-DE" dirty="0" err="1" smtClean="0"/>
              <a:t>away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1860ms (65.2MVoxels/s), Quadro5600, 1.5GB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28596" y="3500438"/>
          <a:ext cx="792162" cy="506412"/>
        </p:xfrm>
        <a:graphic>
          <a:graphicData uri="http://schemas.openxmlformats.org/presentationml/2006/ole">
            <p:oleObj spid="_x0000_s32770" name="Equation" r:id="rId4" imgW="31716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3D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CPU: </a:t>
            </a:r>
            <a:r>
              <a:rPr lang="de-DE" sz="2400" dirty="0" err="1" smtClean="0"/>
              <a:t>single</a:t>
            </a:r>
            <a:r>
              <a:rPr lang="de-DE" sz="2400" dirty="0" smtClean="0"/>
              <a:t> </a:t>
            </a:r>
            <a:r>
              <a:rPr lang="de-DE" sz="2400" dirty="0" err="1" smtClean="0"/>
              <a:t>thread</a:t>
            </a:r>
            <a:r>
              <a:rPr lang="de-DE" sz="2400" dirty="0" smtClean="0"/>
              <a:t> on Core2Duo 6600 @ 2.4GHz</a:t>
            </a:r>
          </a:p>
          <a:p>
            <a:pPr>
              <a:buNone/>
            </a:pPr>
            <a:r>
              <a:rPr lang="de-DE" sz="2400" dirty="0" smtClean="0"/>
              <a:t>GPU: NVIDIA </a:t>
            </a:r>
            <a:r>
              <a:rPr lang="de-DE" sz="2400" dirty="0" err="1" smtClean="0"/>
              <a:t>GeForce</a:t>
            </a:r>
            <a:r>
              <a:rPr lang="de-DE" sz="2400" dirty="0" smtClean="0"/>
              <a:t> 8800GTX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57160" y="1142984"/>
          <a:ext cx="8429680" cy="265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Resolution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CPU time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GPU time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Pixel rate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Speed-</a:t>
                      </a:r>
                      <a:r>
                        <a:rPr lang="de-DE" sz="2400" dirty="0" err="1" smtClean="0"/>
                        <a:t>up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32</a:t>
                      </a:r>
                      <a:r>
                        <a:rPr lang="de-DE" sz="2400" baseline="30000" dirty="0" smtClean="0"/>
                        <a:t>3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9.67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3.71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8.42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2.61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64</a:t>
                      </a:r>
                      <a:r>
                        <a:rPr lang="de-DE" sz="2400" baseline="30000" dirty="0" smtClean="0"/>
                        <a:t>3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84.18 </a:t>
                      </a:r>
                      <a:r>
                        <a:rPr lang="de-DE" sz="2400" baseline="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8.21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30.45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10.25 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128</a:t>
                      </a:r>
                      <a:r>
                        <a:rPr lang="de-DE" sz="2400" baseline="30000" dirty="0" smtClean="0"/>
                        <a:t>3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1020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30.85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64.83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33.08x</a:t>
                      </a:r>
                      <a:endParaRPr lang="de-DE" sz="2400" dirty="0"/>
                    </a:p>
                  </a:txBody>
                  <a:tcPr/>
                </a:tc>
              </a:tr>
              <a:tr h="530682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256</a:t>
                      </a:r>
                      <a:r>
                        <a:rPr lang="de-DE" sz="2400" baseline="30000" dirty="0" smtClean="0"/>
                        <a:t>3</a:t>
                      </a:r>
                      <a:endParaRPr lang="de-DE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9195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213.0 </a:t>
                      </a:r>
                      <a:r>
                        <a:rPr lang="de-DE" sz="2400" dirty="0" err="1" smtClean="0"/>
                        <a:t>ms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75.12 M/s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43.17 x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500063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CPU: </a:t>
            </a:r>
            <a:r>
              <a:rPr lang="de-DE" sz="2800" dirty="0" err="1" smtClean="0"/>
              <a:t>single</a:t>
            </a:r>
            <a:r>
              <a:rPr lang="de-DE" sz="2800" dirty="0" smtClean="0"/>
              <a:t> </a:t>
            </a:r>
            <a:r>
              <a:rPr lang="de-DE" sz="2800" dirty="0" err="1" smtClean="0"/>
              <a:t>thread</a:t>
            </a:r>
            <a:r>
              <a:rPr lang="de-DE" sz="2800" dirty="0" smtClean="0"/>
              <a:t> on Core2Duo 6600 @ 2.4 GHz</a:t>
            </a:r>
          </a:p>
          <a:p>
            <a:r>
              <a:rPr lang="de-DE" sz="2800" dirty="0" smtClean="0"/>
              <a:t>GPU: NVIDIA </a:t>
            </a:r>
            <a:r>
              <a:rPr lang="de-DE" sz="2800" dirty="0" err="1" smtClean="0"/>
              <a:t>GeForce</a:t>
            </a:r>
            <a:r>
              <a:rPr lang="de-DE" sz="2800" dirty="0" smtClean="0"/>
              <a:t> 8800 GTX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speed-up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2D </a:t>
            </a:r>
            <a:r>
              <a:rPr lang="de-DE" dirty="0" err="1" smtClean="0"/>
              <a:t>resolutions</a:t>
            </a:r>
            <a:endParaRPr lang="de-DE" dirty="0" smtClean="0"/>
          </a:p>
          <a:p>
            <a:pPr lvl="1"/>
            <a:r>
              <a:rPr lang="de-DE" dirty="0" smtClean="0"/>
              <a:t>Sweet </a:t>
            </a:r>
            <a:r>
              <a:rPr lang="de-DE" dirty="0" err="1" smtClean="0"/>
              <a:t>spot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2048x2048</a:t>
            </a:r>
          </a:p>
          <a:p>
            <a:pPr lvl="1"/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„</a:t>
            </a:r>
            <a:r>
              <a:rPr lang="de-DE" dirty="0" err="1" smtClean="0"/>
              <a:t>packed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larger </a:t>
            </a:r>
            <a:r>
              <a:rPr lang="de-DE" dirty="0" err="1" smtClean="0"/>
              <a:t>image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Amazing</a:t>
            </a:r>
            <a:r>
              <a:rPr lang="de-DE" dirty="0" smtClean="0"/>
              <a:t> </a:t>
            </a:r>
            <a:r>
              <a:rPr lang="de-DE" dirty="0" err="1" smtClean="0"/>
              <a:t>speed-up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3D</a:t>
            </a:r>
          </a:p>
          <a:p>
            <a:pPr lvl="1"/>
            <a:r>
              <a:rPr lang="de-DE" dirty="0" smtClean="0"/>
              <a:t>Caching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overwhelming</a:t>
            </a:r>
            <a:r>
              <a:rPr lang="de-DE" dirty="0" smtClean="0"/>
              <a:t> on CPU</a:t>
            </a:r>
          </a:p>
          <a:p>
            <a:pPr lvl="1"/>
            <a:r>
              <a:rPr lang="de-DE" dirty="0" smtClean="0"/>
              <a:t>Limited VRAM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problem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4GB)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More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sometimes</a:t>
            </a:r>
            <a:r>
              <a:rPr lang="de-DE" dirty="0" smtClean="0"/>
              <a:t> tolerable</a:t>
            </a:r>
          </a:p>
          <a:p>
            <a:pPr>
              <a:buFontTx/>
              <a:buChar char="-"/>
            </a:pPr>
            <a:r>
              <a:rPr lang="de-DE" dirty="0" smtClean="0"/>
              <a:t>LOD </a:t>
            </a:r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computation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err="1" smtClean="0"/>
              <a:t>One</a:t>
            </a:r>
            <a:r>
              <a:rPr lang="de-DE" dirty="0" smtClean="0"/>
              <a:t> additional pass </a:t>
            </a:r>
            <a:r>
              <a:rPr lang="de-DE" dirty="0" err="1" smtClean="0"/>
              <a:t>of</a:t>
            </a:r>
            <a:r>
              <a:rPr lang="de-DE" dirty="0" smtClean="0"/>
              <a:t> JFA (</a:t>
            </a:r>
            <a:r>
              <a:rPr lang="de-DE" sz="2400" dirty="0" err="1" smtClean="0"/>
              <a:t>Rong</a:t>
            </a:r>
            <a:r>
              <a:rPr lang="de-DE" sz="2400" dirty="0" smtClean="0"/>
              <a:t> et al. 2006</a:t>
            </a:r>
            <a:r>
              <a:rPr lang="de-DE" dirty="0" smtClean="0"/>
              <a:t>)</a:t>
            </a:r>
          </a:p>
          <a:p>
            <a:pPr lvl="1">
              <a:buFontTx/>
              <a:buChar char="-"/>
            </a:pP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r>
              <a:rPr lang="de-DE" dirty="0" smtClean="0"/>
              <a:t>, </a:t>
            </a:r>
            <a:r>
              <a:rPr lang="de-DE" dirty="0" err="1" smtClean="0"/>
              <a:t>faster</a:t>
            </a:r>
            <a:endParaRPr lang="de-DE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dirty="0" err="1" smtClean="0"/>
              <a:t>Subpixel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iso-contours</a:t>
            </a:r>
            <a:endParaRPr lang="de-DE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dirty="0" err="1" smtClean="0"/>
              <a:t>Bricked</a:t>
            </a:r>
            <a:r>
              <a:rPr lang="de-DE" dirty="0" smtClean="0"/>
              <a:t> </a:t>
            </a:r>
            <a:r>
              <a:rPr lang="de-DE" dirty="0" err="1" smtClean="0"/>
              <a:t>computation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3" descr="\\i15-srv-02\home\krausma\Desktop\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8000" dirty="0" err="1" smtClean="0"/>
              <a:t>Questions</a:t>
            </a:r>
            <a:r>
              <a:rPr lang="de-DE" sz="8000" dirty="0" smtClean="0"/>
              <a:t> ?</a:t>
            </a:r>
          </a:p>
          <a:p>
            <a:pPr algn="ctr">
              <a:buNone/>
            </a:pPr>
            <a:r>
              <a:rPr lang="de-DE" sz="4000" dirty="0" smtClean="0"/>
              <a:t>jens.schneider@in.tum.de</a:t>
            </a:r>
            <a:endParaRPr lang="de-DE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O:\Papers and Talks\2008\VMV2008\LeBunny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861843" y="1142984"/>
            <a:ext cx="3282157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7158" y="1142984"/>
            <a:ext cx="8443914" cy="4954591"/>
          </a:xfrm>
        </p:spPr>
        <p:txBody>
          <a:bodyPr>
            <a:normAutofit/>
          </a:bodyPr>
          <a:lstStyle/>
          <a:p>
            <a:pPr eaLnBrk="0">
              <a:buNone/>
            </a:pP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 </a:t>
            </a:r>
            <a:r>
              <a:rPr lang="de-DE" dirty="0" err="1" smtClean="0"/>
              <a:t>points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 		</a:t>
            </a:r>
            <a:r>
              <a:rPr lang="pt-BR" dirty="0" smtClean="0"/>
              <a:t>                    ,</a:t>
            </a:r>
            <a:endParaRPr lang="de-DE" dirty="0" smtClean="0"/>
          </a:p>
          <a:p>
            <a:pPr eaLnBrk="0">
              <a:buNone/>
            </a:pP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 </a:t>
            </a:r>
            <a:r>
              <a:rPr lang="de-DE" i="1" dirty="0" err="1" smtClean="0"/>
              <a:t>features</a:t>
            </a:r>
            <a:r>
              <a:rPr lang="de-DE" i="1" dirty="0" smtClean="0"/>
              <a:t>,</a:t>
            </a:r>
          </a:p>
          <a:p>
            <a:pPr eaLnBrk="0">
              <a:buNone/>
            </a:pPr>
            <a:r>
              <a:rPr lang="de-DE" dirty="0" smtClean="0"/>
              <a:t> 		                         ,</a:t>
            </a:r>
          </a:p>
          <a:p>
            <a:pPr eaLnBrk="0">
              <a:buNone/>
            </a:pPr>
            <a:r>
              <a:rPr lang="de-DE" dirty="0" err="1" smtClean="0"/>
              <a:t>compute</a:t>
            </a:r>
            <a:endParaRPr lang="de-DE" dirty="0" smtClean="0"/>
          </a:p>
          <a:p>
            <a:pPr eaLnBrk="0">
              <a:buNone/>
            </a:pPr>
            <a:r>
              <a:rPr lang="de-DE" dirty="0" smtClean="0"/>
              <a:t>		                                                        </a:t>
            </a:r>
          </a:p>
          <a:p>
            <a:pPr eaLnBrk="0">
              <a:buNone/>
            </a:pPr>
            <a:r>
              <a:rPr lang="de-DE" dirty="0" smtClean="0"/>
              <a:t>i.e.,           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Euclidean</a:t>
            </a:r>
            <a:endParaRPr lang="de-DE" dirty="0" smtClean="0"/>
          </a:p>
          <a:p>
            <a:pPr eaLnBrk="0">
              <a:buNone/>
            </a:pP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  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 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2291" name="Formel" r:id="rId6" imgW="114120" imgH="2156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655638" y="1714500"/>
          <a:ext cx="2609850" cy="604838"/>
        </p:xfrm>
        <a:graphic>
          <a:graphicData uri="http://schemas.openxmlformats.org/presentationml/2006/ole">
            <p:oleObj spid="_x0000_s12292" name="Equation" r:id="rId7" imgW="1041120" imgH="2412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19138" y="2857500"/>
          <a:ext cx="3008312" cy="633413"/>
        </p:xfrm>
        <a:graphic>
          <a:graphicData uri="http://schemas.openxmlformats.org/presentationml/2006/ole">
            <p:oleObj spid="_x0000_s12293" name="Equation" r:id="rId8" imgW="1206360" imgH="25380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19138" y="4000500"/>
          <a:ext cx="6021387" cy="636588"/>
        </p:xfrm>
        <a:graphic>
          <a:graphicData uri="http://schemas.openxmlformats.org/presentationml/2006/ole">
            <p:oleObj spid="_x0000_s12294" name="Equation" r:id="rId9" imgW="2400120" imgH="253800" progId="Equation.DSMT4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1071538" y="4716476"/>
          <a:ext cx="1014412" cy="569912"/>
        </p:xfrm>
        <a:graphic>
          <a:graphicData uri="http://schemas.openxmlformats.org/presentationml/2006/ole">
            <p:oleObj spid="_x0000_s12296" name="Equation" r:id="rId10" imgW="406080" imgH="22860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428992" y="5284805"/>
          <a:ext cx="414338" cy="573087"/>
        </p:xfrm>
        <a:graphic>
          <a:graphicData uri="http://schemas.openxmlformats.org/presentationml/2006/ole">
            <p:oleObj spid="_x0000_s12297" name="Equation" r:id="rId11" imgW="164880" imgH="22860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358082" y="5286388"/>
          <a:ext cx="381000" cy="508000"/>
        </p:xfrm>
        <a:graphic>
          <a:graphicData uri="http://schemas.openxmlformats.org/presentationml/2006/ole">
            <p:oleObj spid="_x0000_s12298" name="Equation" r:id="rId12" imgW="15228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Variations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-</a:t>
            </a:r>
          </a:p>
          <a:p>
            <a:pPr>
              <a:buNone/>
            </a:pPr>
            <a:r>
              <a:rPr lang="de-DE" dirty="0" smtClean="0"/>
              <a:t>	i.e.,    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feature‘s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  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55650" y="1785938"/>
          <a:ext cx="6562725" cy="636587"/>
        </p:xfrm>
        <a:graphic>
          <a:graphicData uri="http://schemas.openxmlformats.org/presentationml/2006/ole">
            <p:oleObj spid="_x0000_s19459" name="Equation" r:id="rId4" imgW="2616120" imgH="2538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371580" y="2428868"/>
          <a:ext cx="414338" cy="382588"/>
        </p:xfrm>
        <a:graphic>
          <a:graphicData uri="http://schemas.openxmlformats.org/presentationml/2006/ole">
            <p:oleObj spid="_x0000_s19460" name="Equation" r:id="rId5" imgW="164880" imgH="15228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8086752" y="2357430"/>
          <a:ext cx="414338" cy="573087"/>
        </p:xfrm>
        <a:graphic>
          <a:graphicData uri="http://schemas.openxmlformats.org/presentationml/2006/ole">
            <p:oleObj spid="_x0000_s19461" name="Equation" r:id="rId6" imgW="164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Variations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-</a:t>
            </a:r>
          </a:p>
          <a:p>
            <a:pPr>
              <a:buNone/>
            </a:pPr>
            <a:r>
              <a:rPr lang="de-DE" dirty="0" smtClean="0"/>
              <a:t>	i.e.,    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feature‘s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  .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-</a:t>
            </a:r>
          </a:p>
          <a:p>
            <a:pPr>
              <a:buNone/>
            </a:pPr>
            <a:r>
              <a:rPr lang="de-DE" dirty="0" smtClean="0"/>
              <a:t>	i.e.,    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IDs (</a:t>
            </a:r>
            <a:r>
              <a:rPr lang="de-DE" dirty="0" err="1" smtClean="0"/>
              <a:t>aka</a:t>
            </a:r>
            <a:r>
              <a:rPr lang="de-DE" dirty="0" smtClean="0"/>
              <a:t>. </a:t>
            </a:r>
            <a:r>
              <a:rPr lang="de-DE" dirty="0" err="1" smtClean="0"/>
              <a:t>Voronoi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r>
              <a:rPr lang="de-DE" dirty="0" smtClean="0"/>
              <a:t>)</a:t>
            </a:r>
            <a:endParaRPr lang="de-DE" sz="1200" dirty="0" smtClean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55650" y="1785938"/>
          <a:ext cx="6562725" cy="636587"/>
        </p:xfrm>
        <a:graphic>
          <a:graphicData uri="http://schemas.openxmlformats.org/presentationml/2006/ole">
            <p:oleObj spid="_x0000_s30722" name="Equation" r:id="rId4" imgW="2616120" imgH="2538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371580" y="2428868"/>
          <a:ext cx="414338" cy="382588"/>
        </p:xfrm>
        <a:graphic>
          <a:graphicData uri="http://schemas.openxmlformats.org/presentationml/2006/ole">
            <p:oleObj spid="_x0000_s30723" name="Equation" r:id="rId5" imgW="164880" imgH="152280" progId="Equation.DSMT4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55650" y="3214686"/>
          <a:ext cx="6562725" cy="636587"/>
        </p:xfrm>
        <a:graphic>
          <a:graphicData uri="http://schemas.openxmlformats.org/presentationml/2006/ole">
            <p:oleObj spid="_x0000_s30726" name="Equation" r:id="rId6" imgW="2616120" imgH="253800" progId="Equation.DSMT4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371580" y="3832230"/>
          <a:ext cx="414338" cy="382588"/>
        </p:xfrm>
        <a:graphic>
          <a:graphicData uri="http://schemas.openxmlformats.org/presentationml/2006/ole">
            <p:oleObj spid="_x0000_s30727" name="Equation" r:id="rId7" imgW="164880" imgH="152280" progId="Equation.DSMT4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8086752" y="2355847"/>
          <a:ext cx="414338" cy="573087"/>
        </p:xfrm>
        <a:graphic>
          <a:graphicData uri="http://schemas.openxmlformats.org/presentationml/2006/ole">
            <p:oleObj spid="_x0000_s30728" name="Equation" r:id="rId8" imgW="164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Euclidean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Transforms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Variations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-</a:t>
            </a:r>
          </a:p>
          <a:p>
            <a:pPr>
              <a:buNone/>
            </a:pPr>
            <a:r>
              <a:rPr lang="de-DE" dirty="0" smtClean="0"/>
              <a:t>	i.e.,    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feature‘s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   .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smtClean="0"/>
              <a:t>-</a:t>
            </a:r>
          </a:p>
          <a:p>
            <a:pPr>
              <a:buNone/>
            </a:pPr>
            <a:r>
              <a:rPr lang="de-DE" dirty="0" smtClean="0"/>
              <a:t>	i.e.,     </a:t>
            </a:r>
            <a:r>
              <a:rPr lang="de-DE" dirty="0" err="1" smtClean="0"/>
              <a:t>stores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IDs (</a:t>
            </a:r>
            <a:r>
              <a:rPr lang="de-DE" dirty="0" err="1" smtClean="0"/>
              <a:t>aka</a:t>
            </a:r>
            <a:r>
              <a:rPr lang="de-DE" dirty="0" smtClean="0"/>
              <a:t>. </a:t>
            </a:r>
            <a:r>
              <a:rPr lang="de-DE" dirty="0" err="1" smtClean="0"/>
              <a:t>Voronoi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r>
              <a:rPr lang="de-DE" dirty="0" smtClean="0"/>
              <a:t>)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dirty="0" err="1" smtClean="0"/>
              <a:t>Generalization</a:t>
            </a:r>
            <a:r>
              <a:rPr lang="de-DE" dirty="0" smtClean="0"/>
              <a:t>:</a:t>
            </a:r>
          </a:p>
          <a:p>
            <a:pPr>
              <a:buFontTx/>
              <a:buChar char="-"/>
            </a:pPr>
            <a:r>
              <a:rPr lang="de-DE" dirty="0" smtClean="0"/>
              <a:t>Features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curves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55650" y="1785938"/>
          <a:ext cx="6562725" cy="636587"/>
        </p:xfrm>
        <a:graphic>
          <a:graphicData uri="http://schemas.openxmlformats.org/presentationml/2006/ole">
            <p:oleObj spid="_x0000_s119810" name="Equation" r:id="rId4" imgW="2616120" imgH="2538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371580" y="2428868"/>
          <a:ext cx="414338" cy="382588"/>
        </p:xfrm>
        <a:graphic>
          <a:graphicData uri="http://schemas.openxmlformats.org/presentationml/2006/ole">
            <p:oleObj spid="_x0000_s119811" name="Equation" r:id="rId5" imgW="164880" imgH="152280" progId="Equation.DSMT4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55650" y="3214686"/>
          <a:ext cx="6562725" cy="636587"/>
        </p:xfrm>
        <a:graphic>
          <a:graphicData uri="http://schemas.openxmlformats.org/presentationml/2006/ole">
            <p:oleObj spid="_x0000_s119812" name="Equation" r:id="rId6" imgW="2616120" imgH="253800" progId="Equation.DSMT4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371580" y="3832230"/>
          <a:ext cx="414338" cy="382588"/>
        </p:xfrm>
        <a:graphic>
          <a:graphicData uri="http://schemas.openxmlformats.org/presentationml/2006/ole">
            <p:oleObj spid="_x0000_s119813" name="Equation" r:id="rId7" imgW="164880" imgH="152280" progId="Equation.DSMT4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8086752" y="2355847"/>
          <a:ext cx="414338" cy="573087"/>
        </p:xfrm>
        <a:graphic>
          <a:graphicData uri="http://schemas.openxmlformats.org/presentationml/2006/ole">
            <p:oleObj spid="_x0000_s119814" name="Equation" r:id="rId8" imgW="164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Generalized</a:t>
            </a:r>
            <a:r>
              <a:rPr lang="de-DE" dirty="0" smtClean="0"/>
              <a:t>“ </a:t>
            </a:r>
            <a:r>
              <a:rPr lang="de-DE" dirty="0" err="1" smtClean="0"/>
              <a:t>Voronoi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4" name="Grafik 3" descr="sc000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4" y="1142984"/>
            <a:ext cx="6659264" cy="478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03A3D5C7B705F695C7D5F7B693D317D5E4E5C737562736574" val="iVBORw0KGgoAAAANSUhEUgAAATgAAAA5BAMAAABQeipIAAAAMFBMVEX///8AAADu7u7c3NyYmJgyMjKIiIiqqqpERERmZmYiIiJ2dna6uroODg7MzMxUVFTEPlPuAAAGhElEQVRoBc1ZTWwbRRR+9X8ce9MHSRtS3Kx74VIggQJFQhBzAy41oCJ+DvGFC5cYFUUCIcUSQlxANZwKl1gIISEkGjjwUwkZcaIIVFPEhQJ2KzggEcWIIwfmZ9/M2/Vmd03rqHPIvHm/n8fz3rxxAPZqFBEPyFhNRFzbq6BJ46S3exWp69QWv09qs3d6qUVckdEKO3sXM3Gk/GO4KZWLXfn3OhtTZ4cHJaTqdYZLwSl2B3OSeGEPwd39Oi6Fh2suvOoySdXNYl+s32G8CZPH8eRuyee81FlkuF+EPG4INM9MGJF1n0d1jizDR+XwZrs+A9C5ESB1g2UloVJ36nGHm0TbpzPArm8dWNTYV/4+QO0mgNJmQCdmWRNFW4+TboxqUNwR4SJGFk1RkztWRhemT0foh4huOdXCA+vr66fexkMh4ghWmn9vIXoZvEDc/CbANJ6F7Bpxks5fCSs5XsYTSU2UXgnFKYoYJdxP0qnT4rwJrFWXOEnnhnd0HFxMaqL0Shh9vJm8uCYs2rNwfqwAUrmFnslQlaLE9ix4qA2TV12hsbwAn4cqRjFR1W6hUUOx+8kHCx5qxORqxwq49kSoYgTTMYnQHO/QseCh7plc7ZiDj0afgxAvtlg2dOcQohPKYsHj5HrH6oc2QxUtM/3QU7/o8aFmFkxStdUNY1VjqDHA6R1rxh2bfJ1qLs7q4PvMl9nxakoMKBInB1e6oGzKMS26U8d/vvYuLFdHGRCkNLL7hhBEzMnBFTaUm1yM/0ZlJRiOypwo4ROqc/cNZ5dUVPWOCMY36ynaJcORZc7Vqyr+wNjxpN253ytvAtzb+01DIEuSl8RB0kcousxtsS6GfJgyN6ww5zNzbEGq/pmCQ3o2U3Gnf3TPe6fYUzNyv9luq5J3UXG5KXNTeJHxt0yaMKafNMGzq4A7r7mQ9rt3Yq43vzcoq5etn0llzqkvukzSMgWGMf1knlT+AujN7whh6wLXcGIaA64r6MaJAEMsC+rzpf6oz/e5sKGasYGpO5pY4yqmJToDgPNS4j81qZiWivsSdK8bYIhl2Yv/9JJPlnvSFeu7PvCN97pcp0DN5CXxharuSTa7bLTGyf7SArMkchnf2N7evuLSOvnc9MpWej9k9N3SkPs3bXrWwThdjjVjCGq4wlZjkCX61vI7MIOr0rIt+xvRGXkjj78SGT8XDoboDGPKdoiJYh0dsmJT1ntUl+ButVGO47+7mY/wi2Fttf75Z0Q3jtHEub7VWdb96sgV82fyGzEMXFrnmY2TkHK+7f1kVWsqWR39I5xlP4CvXLGraCoMXCboMNoFk07ju2Y1VHdDDg8bjiTydCpZkjCFy4wWJS3k8poJOPQZRC+2FlxS6KkDk7VvQSWw2WqThCwAcv7LLixby1TmrRWjIutc0XQRaY2qahjaRd0UFZYk5P1Yxw8urM4tR3a/kTfEtNmojC7HNXShVDdHMRX1pdTnt/zgoNcn3Gau6Qpl1mMQ5m4VZW5F2tUPADzcr9MdF3m3HoFBANzWhvThG2O+Vbmt6UrEFdgXgpJoZNIXoX7aU7JybmXoILiqrY+k06MXNTG8Wd+tAaZ/aYMvq8dBUfSDM6spc+NYud/OWwXBZdQn5Kq7ljndlXDVEdoGr6mDOxSFpOzmxMHTw8pHTCUjCA7awcsuZ17UAQcJ+jkbfHjoEsBUpS99lE0rYuQsSViUEXDeBU0q6ftrOH9liZZ8HqcTht7h7x4s1f9W9k1TiA04liQsxAg40Td0mbytejnzUZkExnpD4H6ntfCWNm9tkhsC5yXJI+fM+FiqjIIr9Sqf2p26R/xouL7+PHkbc6bg1M0p85QtTST3kqTndbViUnk5Cg5yHaMzmrrjoaPg1M0pa5EPuVXth+Q8SViEEHDgfEbwrhk4r5tTgbNzkO36wfEkiQHHxFdJ0s6A180pd/tmQTzG1DBysEniieQUtnNMfJWkCd6UDbA39h2Gxz3SyMEmCamJebLgzKO5bboPgJmDt28EwbEk2TNw3ntQ/G+Gnd7U8GcCkKFuTCfJc6aSnPtEqkx256AnuhAxDEi1sn+m6BcNnSSUhxGlxNpePVWruMLJsS9w/tmuIIJjgF3NYknCdCa8c/oV0ZCFk9okFtzpUcPGkoTJJwxO/M/nSxbNTx4dLvQ9DksSo5O6bTh3+YhZToL4prPbk7yJH3UpIksSYkFb7rf5bcCwry2x24dP2xv8/wX8DxAjRpoicYZPAAAAAElFTkSuQmCC"/>
  <p:tag name="POWERPOINTLATEX_MANUALPREVIEW" val="True"/>
  <p:tag name="POWERPOINTLATEX_REFCOUNTER#503A3D5C7B705F695C7D5F7B693D317D5E4E5C737562736574" val="2"/>
  <p:tag name="POWERPOINTLATEX_CACHECONTENT#503A3D5C7B705F695C7D5F7B693D317D5E4E5C7375627365745C6D61746862627B527D5E6E" val="iVBORw0KGgoAAAANSUhEUgAAAYIAAAA5BAMAAADJrjG4AAAAMFBMVEX///8AAADu7u7c3NyYmJgyMjKIiIiqqqpERERmZmYiIiJ2dna6uroODg7MzMxUVFTEPlPuAAAIZElEQVRoBdUaS4hbVfQ0mSTzecn01pl2nDadFzdurHZstRVEJ+7UzTw/9Q8TF25EmEhlQBEmUGVAKhNdqQgTpAii2NGFn6KkSBcqSqPixl/GogvBMikKFVx47v+8l5uXTK1jehfvnnt+95z77jn33JcAbFYbZmw7n6vMGJvfrEkv6jzJs408V5grTn15URVvnrLEFJvhsw2ub96cF3emzJ1shWscrvPnpdiGjrd2cLsLl6Lxwubh+to4B57oNw+uP8r2um0qTz7rE0rBT7Emjl8huH4AD7JDnVJL7qnaFHHuSciwRTT5wX4w29qQYWJvW0QISrNddvwSQO0ygMQ2i7pwKFH5Dryj+XNKQ2KfbNf6G1a5xupxMkWyw14HKF4O4K3ECfRKS81Vl8/XB/K+FCjiMSnbIYXpVRHU0KaYlmIm+fO1zzIfRpZj+N2kREPbN/lcXbKcguL4cYDGjBxeebjCti8sLBx+me2UmF6fSbpNHEID7LTGZlYARthxSM1rTO/9n7X83XcH7FiAnrwoxI7AKje1hl7IdhJV8/Y0m5WIHp8ew50d0zy2VVOHljEG0KGCrzEb6JOYh6dfAziV/0ha+hXUVlCezWklJbWdc2xKo3rqPRYfl4Q+PI8aq2PwWU+Ko0xvYRDNILIy/+SEoCUYDj2RnsW4wkQH0LI4hYntiIVOPkIv+MgxPQkfOBm7IQP0gC/B9Cy01jlzhueIIVErClkmTksEi2xZIHp8EAudEoQu1n6Qzd/jZOyG1B4MboPBHZxZGJ81eSRnIri8sUAgFjptIHSx9jl2R/y2c2pBpPZgZBfwmMD6kG+mk+a4sSdPSdaPnKeXRix0shO6XPtg54qT0SKTt97/g2xvWqTxIDOGseAjocCvS63T8Dd22AZNyqiKg19ie3gSC53chC7Xvtxtl2Z4xpQNjTVNvwMPDV9tIrq8Gx+Yl9Qr3WL2Tk2lVSMaDxALnYyW7p0WDNkuN8xcwP74RJUIPlFJPSjVkbC6VaSigXXJtKbtTjJSBhAFnUBroZvD0gcXBUe6i/5SfsapiXog3kEwixdWBnuakl0fB3ho/kfnwY2tsb1iLpv/XJYO6aWMErUHJg4EY2PfIcVYYb6ECuyrqGzs2K7xL/kXAG5o/CTt1EKa7uHOlts6/jhYNclFa1C99iC9CxKTHPcQn+jg5AyHsZnjoJUnFoyOk4FkjD61hZAcwzpx5Bv/Mxp+fKeqSIsKuseeKg3aqdqD0ctgNDyF4DXHwRD7mgivmvgmyDBoLEzNAVtf8iEZtiG3MQ+ymGncTXtQWIHqbDuLPg5ywZRPqBWTYwkyDGY0y+9Y6U6sI7FymnLkulR+lBfhksM4yaI8SAS3PDbpR6RwOChWKvFrMNGkxJIo7td0elb9PGUx1fNLuBVFyRXeyYku1TfVhXCjHkGYofAgceBV5k73WWXcA3uNBAfS9/n4vO6NUDtWR5xpg/oG8z3uH1Fo82sYaZWN5DZPxCiRtiD3QFg5/rBFWmiaPX/27NkzvsX0CpVVek9uhQF5mpf4mxgxF6U11uxVFxVrk+EeHGP3/tXBxyKvtS+keXqTZNZhlM1xFVVed2ERrVqG/ajB7r2sOp18YhcV16E14yS3uhyUTiFEXtUi+TYrVzvgHuzZYUQOMlV7GUxnYFjsQyddeIAe7nGzyI/KTsk4ZJmNNy19mgm47VD/rfdCpZsHibyfEenCziqhpMwiUXTXce7zxreWqSh05+SPBBZ9Mztyxo7ioW4eQKdtNBCdNX4eQh1hePtWrSWOyjTjVa9tGR0pJLotFX4mMGb1TjWFvuF02kajkVlDWuMHq/Z4aYgdmrKfV4SkzUU2uq3KdLhAsCnMsihIxAEk877H4yzasvpgjRLEOPY8GDa1ZFKaXjAIqSwweZVEt55nfy3sQZfzAM9S3EbV41rc9tMyk1tECIo9k0fMkg/Is63IfPACEx6JuNcbTKyGPYBGMzQ1Gch3wPfZsGOrFWUmJ/w9g6YuwuNghksF2wFuawa4XKLF1kVXwFrEg9VFJdfWKQ9wGyVp+az4WqzZJtEjwtSm+EmUK/GwnE1+DcGykrd0p8KoBwV7jkT4lQd8G5VnIzSsp1gbSiBkXeSmKay1cFpcgIdxgUbnxPc0wWHpTjVRDwY6rqX2ALfRSFup1fE4kLWpc2qNtBYWRTC1MJdm/TQGg2yWriVCfdQDqHaqQfRXR9xGUNFvWOtKm89dGqP6Hu4H1sLWzu/5h7Qml82aVTJ0Et1KO+/aPFDFFWGRIP/KtbbO4dIypCZ8iZXP5E1FNnFmL0VpeCN3NGjs/uIWLzgnZMvmVDMekOjW6rFv8wALwzqha/B8kF9aCvL3zgCav/QMC1XwVVF1m0XTMrzf0D2Zbc1VJl+U4pUV2dt7soru20+Y9g5naffAa+Tfa1tO8wsIbp9kAw02pS9XcgB/+VhYeJyDF9DMGqvbgVCRsNlZ01V089lVE1mn3QNI1zRH7C90F2CrW0RbqG8HggsDOT0n+TWdRjfR5PAAcu9rHzqmVqLhX4PaQnUcSH2pcUjVJWjoJLrJpC4PCHkzQGOhuh2IObeMAX66EM3Q5ZdahTVdP3lQxnSn25bdcJeCrQc2ujUb9n3ggfmiVTU1KOawHdcsRj0g0d1fHqhPLPizKAm7ROs7beWALtxldD9qkumJdzlLH7wDaGAtis14Ikb2MaQ/XMro1lkGE2anbGplNwkqYp0CsP9DNvFIHYFoW2N1iSLRTXj64R3Im3KJn0J4YEZbrqEvACS6CVM/eID/AviYmBQGr2pNNhWGRLfhSVzdGv/5CjP834BPa52+l5XZ23VtFolujYIqf3OhEseQNhnotIzJthLtvzDsH1A1tYSCEklgAAAAAElFTkSuQmCC"/>
  <p:tag name="POWERPOINTLATEX_CACHECONTENT#533A3D5C7B465F6A5C7D5F7B6A3D317D5E6B2C5C2C465F6A5C73756273657465712050" val="iVBORw0KGgoAAAANSUhEUgAAAcgAAABABAMAAABsG/rYAAAAMFBMVEX///8AAADc3NyIiIgyMjKYmJh2dnbu7u5UVFQODg5mZma6urrMzMyqqqpEREQiIiIGK1eRAAAJQklEQVRoBdVaXYhkRxWuvT3dd6Zv98yc7JidjnG2eyQkwRB3IERENNPxwQcFt30Iyz6E6RAiPmU6KBs2Iel+ElFk7yIIQXQGEVEEp9+E+DCjhjwoZCYP/oQsmXYjPiTgdiRR0BDr1u+pulXV3e5ON7kPXafOz3fq3FtV59S9TcgUr+i7U3Q2I1cbsDYjz1N0+0zr9il6m5Wr/kdn5XmKftvLU3Q2K1fNzVl5nqJf2Jqis1vnKvpcelsI7ejs9W0lT2BP0R8iIhqsfGY/NN7KH4erdalQAkl9qNojOBw13gKoLXWOpsnLaXeUxcnJP96ElfOEPDiRh4oOgJCn1vVVRzAtkL1Tp0nybnWSXOnDRPAeUlpeQvKnaz958UJtP/kY4o0ml2BHKZUAXSuKTcgcdEWvfyd5o95fRbIRpBdzhB0hRTWYlU9J5SQ9R8nnbmuckZyx2gbaSaJrjwJ89hq9HhkADqQIVwRYe7n4BdL6yFjQTMmLORIilqO5OFRbeusqM3tzeGOkOVboq5mYcatwBxfGPTwlE1gWNs3jx7dJ4VD0xmo8mMo2vviPD/j1H8XjRAJ8ENVUTKtqbZtJOmj6WTbObh+4HReWQU72pdNIPQExPWJ4cwvxxyI9mNI2GahpaU8QteEdiOXSuJNblUdvlhKetWaQSzIaUpDRZloqyATgep3Zjf/jwRQAUROu/1psd/h2Z+JFOYHmgUc36HKrKtQ5MeavGWQHbgi7RNw01lVBlmpRGy/WcZx4MIVpq3bOC3IKNrmsyFdRBfZ5P6rxdtxfM8i+muwVvH+pIOdWSQX8o3I69WBy3ZJy6LA9kBtOFdiiLMtKJJ7wRptBtuG8cJYsI68qyA5dNmmXfAfJRpIeTG63gVeFDbUhd/4CnM1kC+yXErG9em1Lq28G2YS6kCc3kKIKsk+rXPok8VNGam7Sg8mUk+AOMpBPrszfR3RkkBEdxiSXGSSoyV48RigqyN1lEsNhgmVIzU16MJmysYfnzPkkpewlnksaMhMkV3K6QYYRZMJLgMI2IYUtZKaCHB7T6bo3d4hko0gfJrPbwPPFRqqINElIA9ij68g1SvZt3XDfCLIEbLKfokEalwoy23Q2th43hCM6Pkxmlu4FrFWaJG3oZnoLuM4OGOZERpBz/I69YmupID+g4RfSb9ryUN+HmdlU5CJzAizKpB0Dr3TKAL/Ia/YezvMsjhHkKZ59f27p6GLAFozR92FmpiVcO+awVJqch6tMGNHa6IU/WXoltXItAeoaQfbhmIryG3RF3lNkOC7pw8zsF0MJhKg0uVurc29HWQX4edHhLFoWyT1YMBzNEVZps0Q/n9ugK3waO8xHs3yYmeUSLqtyUDJN/g7k+kjSLMpVY8sosM2ykgnQZd69lkoa1EkTXl1ff2l4xfYX/78rPoCZ+VjK3U7secAyxrMPwNuKW2xmgWyqfkY88FP6E31ZnGRE80VDZYArJHEruoZG1jG0ctIgw4tJrcJBptx05TGM/9oQ5HEQs4N0FU/EBFbogfmCLk5jaXsgS2PJGLv1Y1KIRfXuyIEXwdof6HW3JYo+DZMOpi/LwwyqBOwQ2d4XuHHznKCq8ANBTdr4MSlSGR9abeQiT9o2m5BeqKjPq8e/Apxk5vix7UgqFnkOzrr3w7cld7I2gElfRLDDhQdwHk8yrLNkLUosy9NVgC9hrkhpj0pe9KO6JMkrALqjuKOJECYt9gOYC+rFkuVFv3GyBO7u779mHFkPWJokP3Yo3wN/+42DPZoVwKTGu10/QoOPRilU9wQZ+aJXqhbRPlvXnA2+5ZjbLxNXcQ7Z1haKellRFuHHzBQ7gZ2npTdAhqmOBfFE05XaluBfDIH9DPi25QgC765fd+wWBe8p1o+ZuSzIWkYPQlE9axPt1IUodmw84Tw5ROWjv0BqIq0Wzqzc711Db5B+TGY6eEeMPN+kuBaj4r68+a6PTuGKp60rnor5f4D4Z2t14ToWb8tY997cuJprbV+QfkwOPVfbEz7shqZJk7VbF/1y8OxiGvEeql0LPE1KrU+ea3xf0CNq10vkwBekH1NAD1br0qHZFs3REDKUt6NjFqammbOHTiGL+HmR+H2yIIeuzpNOCMr0BunHFFAFWPuKE1W+a5VCvRJ7x5LHWla7GpxcBwUpUppQKe8Q+gmLX+MH+dBfTQ9+TKl3GaDmqqoX5JtloagK0KL4ViD4/BQi0dwtClKkNKHX2CYHcoMfO8gif3eoXfkxlc43viVqeLOMs9NkGb7Hdx7x0Ufaj3OeREHyk580vkhIa1l0UJCXU+tZMRU5XefBesfox5R+aBu7PhNswBZSoSeW0/eyD0JP48xONSZ6M7D+W4C31o2av7cp3Oggo39G5mzhGjLIAhg5LIQpoD3N+ksAb69jYec4br73+n1/tmKn9frDWM1JyydJn0F2GRVzuiVMdJDPH5L0PCGPPKGur2Y6MkjSe+FY2NAmiKnVHBR9ZZVdXSR6g3536tH1+xjijUvKIKPs2+u1a68iu0hNPR0kfceVVVspGwP7Yfu5CpLgF89BTOQoTwpLvgi5+FLWfOLFOu9N9iuDdFgV5Qtr/bYuOkM/+OzldXWQ1W5eijgaEzFPnAwEOa8qC/Ukizv0U75jTDrIwpZDrFkaU/NOngoEuSA+raOPsHQ888ayFQPUQS4eBsesMYNqt1gYCLKhyif1JKnzBVSrq7HoIHOfGJQOIzQm60b6LzWUwkvQNLvJ3oFaeDmg1hnJwkFaw+QqOsgL0sbdakwmZ28Y1SYmq0i36U1wG1D3WfduSEkRlVhsmA+qDPIE29J1kCNeeGlMhv2k8baUJXvp81a2C9b5G2GnO7JTRmdxNsyhuvv87yIqyHJX2rhbjemWnwy3CPI8ZePrNEm/SuwpqXOYKsi/hNcVwlSA0yCMtzzaIf1LksoVlVSvFvcwVZD/1Qh5CmPmpSfJqaa37+fx507rbfSZ3lmt4crm8bO9lZdZRZIHQhyMidhTIZNfOt7itu4gu5vc/RH8W09W4srmu9kKVZWDd9AI06tzcoI4v5COrt6zJrhRHXu+iWyOMDHi7OjC8Ifo8aFxONMkkgdIL2bAZgaimP4tYnkGfqfqkn7lUmfMqTqeorMi7JRd5fkUh3Dyrqq19d7fT97NjD08VHtrViP4HxiDBe+7Js1qAAAAAElFTkSuQmCC"/>
  <p:tag name="POWERPOINTLATEX_CACHECONTENT#5C50686928705F69293A3D5C6D626F787B6D696E7D5F7B6A5C696E5C7B312C5C646F74732C6B5C7D7D205C6D617468726D7B6D696E7D5F7B665C696E465F6A7D5C7C705F692D665C7C5F32" val="iVBORw0KGgoAAAANSUhEUgAAAugAAAA4BAMAAABd1RClAAAAMFBMVEX///8AAABmZmYODg7u7u7MzMyYmJiIiIh2dnYyMjJUVFRERES6uroiIiKqqqrc3Nz+L9OxAAAOXElEQVR4Ae1cfYwkRRWv3fmenZ3eurk79u5YmBX+8h934Dw/QOmFC/FAk9mAQcTEneSyhwmEbTR3xqjM5hIDMSQ7oh5+ILsRg54m7gSUD0mcRWKCxOTG8yNoLsxG/hFzuCMGo4jnq/eqqqtneqa7d+aOZKX+qK569eq9ql9XvfeqenYZ65HKvvT4pi952xHfENP/63CmZf0E5OTXQgg7VPRlih/wJW87YqUKU6r7L7yok01OQo+xXcHd4n/swTO32KNhe5GdIsyn3hjKpFI7QMzYxcGyxpd78OR292jYXuShgP4X/h2Bij/oo7xwJSS+0wWuvumWvaWlhre+PWvDAD27wz5bBXj8QU8sfLbG+fePzmsAU73X8/h+zbX1wr+f2XrfwXqG1DwM0FfXrJpYx/6gQ8MY98DcXu45tcTenk3hG0q8HJ55qJwhNQ8B9BxvZPilMPieoKe5x7vW+mCy2hgYhQTniwML2ZKAsJqHAHqG2yN8BkYZEvT8vj4zap/q0xiuKc55IxznsLnCah4C6LNTLD1VhgmEBH28X3wz5jFEW0PlzyJ0fUtSSM1DAL2i7HAv0OMv8MnnXBDW+y3m/JTLuG1LQwB99SKJTg/Qny2d4fuaVzQUhvVFVfJ7vlWmwW8s54s2BNBLylz4g3526jA40vidUy2aQ5xv9pvM6kq/1u3RNjjocX3s8QX9RgglMHpx9hDYqUJf5DYm+jZvi8bBQc9h5CLA8AM9UQLPiKDnOe2IjLgs6J1mL+ndtl1aBgc9xdckGH6gt3lRgs6W6Mwy0j8+Ge//TrYF7oODnuXVPqA3ua1Aj3E846+rg9KthcsZ+3vp/ZseILPRw5dfHi2DiMSRL4KqjpQ7ckcHZajVLWo2QE/UrrCZdVnhx1HGFT/3Jr/nnI1dfFZ6iouTEJ1IRzkuYmeC5Fu7kwU7fcD+tXflpzg1U56VjsCkGWWHw1n3+JP3F+ZZ/sV76yg/xzmfB1sHj3L6qnubBwz+4RUH0myA3p6v7GfHD+eaMOTQaRrmxglNP5s+zkU8SaDnOeK5eoqEZxYZX/kZvGZvkJj3XJws8eV+Q3mhxncdeoSx1Ul2X5nlkdl6CkHPwePmb9rM3Yj9BEVuG0izAfoJNrJ37HHG2ioEDDOS/77q8FdffRlZfVZ6G70ngW7R8by5RnJvYqy0bwXK9RkiUJ7gLaNa5xNGrbto8V0PAnWE/3MZHnXaNNeJlQ7z4LdW4YHXQqI+3DSIZqcIY6k3IEvMsBh/Ggpj/WM64PCkyh5V9QF9Ha+6CHS4mVgEVr5C/O+AIt7CLHlectxzW+Ug9xxuJzdrkQSR1/YKtMf4YzY85FDGCPQM/wHQWF3stfOQBtDsgj5ahAWzBqNLe/d70HindygOX9AFol7Qq8R/NRgWcTfJKloANvAiPihLfcWGwr/OeNKLDWoUeR2tURqtGFun5ZIl0MfobnNJ3VK4ndzSs6cn3EpwKVl4cFNxRdJ8yz2qm3g6RchwpccasCGFyCQXtNCpph2hD+htLsJubV5aDJBeRNHWBChaE0UHfa2+pFI7AbkCszoGOyl6fXPkhDXop7T4HnJunCLD2KPZJVs/pLK1pMcZRXN28jjNmqQ4RXgi6G1Yc7jdKfBeqhJDYO7elfuA3u1IFej5FfBxOJJpYZ/aOlIsrQWqNBgoYknRAa3dAXpRMOI7xR425mbWXJa1RHebyeeQIQRSQlu/KJqnW9MThjynCBUE/RUIAi4SLaMiCLD4KVEOTpbr6kzQk48Vfgqdu0PGBO19IThGgUpNgH6dPoiWQHv4VMeVl8K4BXYqdtQrvSqqGvRDODvkkFmOBiCY5k16V/nDFb3Ap2dkawTNFo+7KEF3pwgZgg7PEp5bMmIG8VILCJQSHzXTJxWZnnn37RigW3/62+vNDwJHU1gsMi90ODJAlxhxr9GNCDoiKU/FnaAviiFq0PUVNA0c8qQ4uUGy7nRXAhK6snXt7CsTspEcdCjN6T3ssZYh0ylCRYIuF+1Ip1WtuXGDKOFUtIi0y22Afl1LhBSQtUUzgU7XAO7+lNYsQU5QC4xoXsKD/tpLWocsSNAz/Mkg0JcU1KyyU3aOAHrndZMJunRscx2wsk99w0zfKnvGPuZyG6A/Cjx4/WheeF0tOiqbDsVVdMEp1ymIdkbeFYshsghTV9JueefJkydxEhL0uG1sP8XlfdaWVX0roHdeN5mgS1voaEunFPV7xnhDNbugx3H5wzmRsUNwNYMrXV7txvVVDStdKnpm9C0lyXF3DtX759FBP8sLEIC2hFhlXlgg6O6gtwK6vm6SczFBj9HnhVqkw9GstIsgzwU9gauXzipnpz4DoLsfMXhRqrYI7Vl3Qtig2yUbPPrF6eHNC8m7ceouLTg06PCDB9VpK6C7xomkmKC3Ee04155aKer3lAcSweKCTh82NigMFJ/r9rif60orUlyS1nQF3lqu9h5JNM2PIrE5r1MRvkKlqCvdKs2rrhFWeprCItEzOuizYvTLrlZv9ELuPSm+BD1fWDS5+pR1cGCCzj5WFuPDsB+Mu+fDtDaP0prVYK3eWa61pI6cCWkfvbIpNOjXln4uuoy/25AZeqVnYCbX0mqJDnr8YOmRg4ZWL+jk2DLgGZO/y+i42cPeXaFwFenuSie2adz6UKboRfbVgS6F6TlYBNY1rFaUzcn+n1All36EBd36g1Wwodd0Q3eNsNJHLmK53+fRAkQHHSKKjhXsFGEQdRoJhenrcFZ5bbMzyjGG6i2W3LfTCbr+eOoBXY+6jWt6vLDJsotxHbMZOxkU0d2LV6OnFhb0j7SYMCzWDrO3vrsPcqTgCc9uruN5Qg8/rGZxim2YWj0r3cJ7Eta8hrFH2exuL1+vmvtZ2mNeBHtaGwoP6HPqnFHB4HB1FxxN7ZR2x2PSJpFCumXspRzoYacu7jRhvaUxYFLysujEoBYE+tJE8qusgpDoSCSsZmNDOS3SbKz0JF4wZEXAuJ85YNjDJPezdBfoc8q6QFRovMKYIq9OQuA+WgB1ALs+lepm1B50n86auOdH6Vi8Tq9OGEhI4xQW4dWOtZPWW2YZxcpsXQ0rCPTa2n02S7VEt3F1kx1SM3QZVW64OS8keFZ6lh9vgNEjT0NeA1n6ZvIYjDxe8xIX2xlS4tjdTc6fPIZAQD2rlnJp1y8O52qPINMGrHdKc561GPDl6PXPcf6lw/GFJb53YTN/pMlP3MGshVU+CY8j8Fiwr7+d80fvYskiBOWgYOTyg5hsoexD2tYGgB7nT1VFB5HitW+LR2jNwJtR7+k/oickpwgZ2fQY/8QB+/m9NhDgy1dZPIKTcSA1QkbRT7niNBd/E+D+UUBevne4dEjUp95FKuqnlCpHlwQl+Bsp55fCJylIizGR7wNwIe2BqzaRNtsix72VFVMfEVWR5iG44g8LFSIFgA6fXZ/YJE4BjZiAI4SE1DzicSSicxEyAh2ui27jvyHhY/qmFZr7JeNA2gH6A+Ue/XgDG+SlA5YN/15f7NFtUHJMGKKRE8cowTStXxVaUmgA6OmC5X4KWZq8OeJQuvyjUwQJBLoKq4XIWVwcohSQZpW9Aj6PeRl7qVfP6RVskbfpWAY/miKw49qj9uq+VXpbhFmxFbP7hoq8AkDP7IW9IBdDFqKtiEn7XtXPAJ1u06kB/OgxxdL3uaEsNHB5QH/KhiOWb9f2BJLlbTqWweplGlhKaY+K1SFmGOtlZ0yJYaMXsVTByX1P9MV3ZwoJLsug5LbTVclrgE5hOtHh2Ij+IlDikrElTNDH1qDr3b7dsxQzyMtvZBnZzW4i3nHtUX37DkDEn37k1dpGQWHj9HVw7rDSd4pOOk4PP5RVfNP5h1MKKxd04xMQqJiHHweESXUcCXGaoJ8UpBO+EizyFxvKpwPTyC72deKtiJd1XlKpKMSeNmVjQCMI0rwknrbB1HsyJMG3tjhv5XBoWwC9iR3ftJPKoTpF0FlvQEY/1YGCSLycmcdCvyx3puy5/TZAz+6BK/iHLvbvvYSip4Vjkyl7yQ04MMaam4o25KfFW0LiutSD0jvvXsb5igjvi0aGJIFaqZFpiU5bAJ3cwY/YKG1xM3oZpbOEEAzfF16Wn7+p6p/P8pUEb7htBuirIqLixi5wuWBGM6LWNHZ6fPW9xKB3oMk/lLIEOGX4IIgubZR98OP8awehGBNfMmMCeZ0hSaDmVO9D3uig65+wjasjiFMEUbjSx2kpoGR2Q6FKhX55hVfh65+bXNDhz8xEgin4pYTYZvJHLx3t7bUOwtCq6oepzgFXpAR9FAd7Cjb7lfsh+8CmkSHpjA1RQomOcdFBVwcT1p6Rqp0iFBB0+tGLJId6VPbZMdPvuaAHdK802Ov3833HGl18D9hdpCERYtKgJpp7jy4sLKAetdJdFb91i6rUQYoOelptro0VKVOBbt3e5E98XikK95wtMjLPkj006HDt5IjVVezUM3pNJ2VodR3q5b4rVC8Kwd2gT3Tr6yBFBf36ckaZ8ul5Kd0pQgFWOp6alXeVbUGP3Pu+rOQha2jQ2WWb/rI/XfanD0qNg012wYufO/cPlNgFemK5S1MnKSrozYmRGSlUBwmVKlDQvHSpCybkj9omE/3rkR4hi8nIUmueqqokHlalIT9ri6xU7ZbZBfroYhdTJ0medLr4ehDgR1sbUqhVUDxzLSgdt1V1oGdCxCPp/QPJOC+d4deZo6bHV0rcX3hJymu2atLPTtL0hG4KVbjy3FWSL3/eDtuhBnKhmfKFc6uP+yltLnupJ7xVUesg6TuYbk5/yhuFqmzQYbo/47ajfqHwjO+c3tzznEmHW/fO1EEyfrXbyRlYj+0MZPn/YHjl9EyUiSYLT9hR+F3e/A5WWXGrb5cuBALZyaQK1y+Eurd1CAQSD13VukBI/A8jbI0rzQ=="/>
  <p:tag name="POWERPOINTLATEX_REFCOUNTER#503A3D5C7B705F695C7D5F7B693D317D5E4E5C7375627365745C6D61746862627B527D5E6E" val="2"/>
  <p:tag name="POWERPOINTLATEX_REFCOUNTER#533A3D5C7B465F6A5C7D5F7B6A3D317D5E6B2C5C2C465F6A5C73756273657465712050" val="2"/>
  <p:tag name="POWERPOINTLATEX_REFCOUNTER#5C50686928705F69293A3D5C6D626F787B6D696E7D5F7B6A5C696E5C7B312C5C646F74732C6B5C7D7D205C6D617468726D7B6D696E7D5F7B665C696E465F6A7D5C7C705F692D665C7C5F32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CompiledInlines"/>
  <p:tag name="POWERPOINTLATEX_ENTRY.LENGTH" val="3"/>
  <p:tag name="POWERPOINTLATEX_ENTRY[2].SHAPEID" val="12316"/>
  <p:tag name="POWERPOINTLATEX_ENTRY[2].LENGTH" val="56"/>
  <p:tag name="POWERPOINTLATEX_ENTRY[2].STARTINDEX" val="131"/>
  <p:tag name="POWERPOINTLATEX_ENTRY[2].CODE" val="\Phi(p_i):=\mbox{min}_{j\in\{1,\dots,k\}} \mathrm{min}_{f\inF_j}\|p_i-f\|_2"/>
  <p:tag name="POWERPOINTLATEX_ENTRY[1].SHAPEID" val="12315"/>
  <p:tag name="POWERPOINTLATEX_ENTRY[1].LENGTH" val="35"/>
  <p:tag name="POWERPOINTLATEX_ENTRY[1].STARTINDEX" val="85"/>
  <p:tag name="POWERPOINTLATEX_ENTRY[1].CODE" val="S:=\{F_j\}_{j=1}^k,\,F_j\subseteq P"/>
  <p:tag name="POWERPOINTLATEX_ENTRY[0].SHAPEID" val="12314"/>
  <p:tag name="POWERPOINTLATEX_ENTRY[0].LENGTH" val="30"/>
  <p:tag name="POWERPOINTLATEX_ENTRY[0].STARTINDEX" val="28"/>
  <p:tag name="POWERPOINTLATEX_ENTRY[0].CODE" val="P:=\{p_i\}_{i=1}^N\subset\mathbb{R}^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CompiledInlines"/>
  <p:tag name="POWERPOINTLATEX_ENTRY.LENGTH" val="3"/>
  <p:tag name="POWERPOINTLATEX_ENTRY[2].SHAPEID" val="12316"/>
  <p:tag name="POWERPOINTLATEX_ENTRY[2].LENGTH" val="56"/>
  <p:tag name="POWERPOINTLATEX_ENTRY[2].STARTINDEX" val="131"/>
  <p:tag name="POWERPOINTLATEX_ENTRY[2].CODE" val="\Phi(p_i):=\mbox{min}_{j\in\{1,\dots,k\}} \mathrm{min}_{f\inF_j}\|p_i-f\|_2"/>
  <p:tag name="POWERPOINTLATEX_ENTRY[1].SHAPEID" val="12315"/>
  <p:tag name="POWERPOINTLATEX_ENTRY[1].LENGTH" val="35"/>
  <p:tag name="POWERPOINTLATEX_ENTRY[1].STARTINDEX" val="85"/>
  <p:tag name="POWERPOINTLATEX_ENTRY[1].CODE" val="S:=\{F_j\}_{j=1}^k,\,F_j\subseteq P"/>
  <p:tag name="POWERPOINTLATEX_ENTRY[0].SHAPEID" val="12314"/>
  <p:tag name="POWERPOINTLATEX_ENTRY[0].LENGTH" val="30"/>
  <p:tag name="POWERPOINTLATEX_ENTRY[0].STARTINDEX" val="28"/>
  <p:tag name="POWERPOINTLATEX_ENTRY[0].CODE" val="P:=\{p_i\}_{i=1}^N\subset\mathbb{R}^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CompiledInlines"/>
  <p:tag name="POWERPOINTLATEX_ENTRY.LENGTH" val="3"/>
  <p:tag name="POWERPOINTLATEX_ENTRY[2].SHAPEID" val="12316"/>
  <p:tag name="POWERPOINTLATEX_ENTRY[2].LENGTH" val="56"/>
  <p:tag name="POWERPOINTLATEX_ENTRY[2].STARTINDEX" val="131"/>
  <p:tag name="POWERPOINTLATEX_ENTRY[2].CODE" val="\Phi(p_i):=\mbox{min}_{j\in\{1,\dots,k\}} \mathrm{min}_{f\inF_j}\|p_i-f\|_2"/>
  <p:tag name="POWERPOINTLATEX_ENTRY[1].SHAPEID" val="12315"/>
  <p:tag name="POWERPOINTLATEX_ENTRY[1].LENGTH" val="35"/>
  <p:tag name="POWERPOINTLATEX_ENTRY[1].STARTINDEX" val="85"/>
  <p:tag name="POWERPOINTLATEX_ENTRY[1].CODE" val="S:=\{F_j\}_{j=1}^k,\,F_j\subseteq P"/>
  <p:tag name="POWERPOINTLATEX_ENTRY[0].SHAPEID" val="12314"/>
  <p:tag name="POWERPOINTLATEX_ENTRY[0].LENGTH" val="30"/>
  <p:tag name="POWERPOINTLATEX_ENTRY[0].STARTINDEX" val="28"/>
  <p:tag name="POWERPOINTLATEX_ENTRY[0].CODE" val="P:=\{p_i\}_{i=1}^N\subset\mathbb{R}^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CompiledInlines"/>
  <p:tag name="POWERPOINTLATEX_ENTRY.LENGTH" val="3"/>
  <p:tag name="POWERPOINTLATEX_ENTRY[2].SHAPEID" val="12316"/>
  <p:tag name="POWERPOINTLATEX_ENTRY[2].LENGTH" val="56"/>
  <p:tag name="POWERPOINTLATEX_ENTRY[2].STARTINDEX" val="131"/>
  <p:tag name="POWERPOINTLATEX_ENTRY[2].CODE" val="\Phi(p_i):=\mbox{min}_{j\in\{1,\dots,k\}} \mathrm{min}_{f\inF_j}\|p_i-f\|_2"/>
  <p:tag name="POWERPOINTLATEX_ENTRY[1].SHAPEID" val="12315"/>
  <p:tag name="POWERPOINTLATEX_ENTRY[1].LENGTH" val="35"/>
  <p:tag name="POWERPOINTLATEX_ENTRY[1].STARTINDEX" val="85"/>
  <p:tag name="POWERPOINTLATEX_ENTRY[1].CODE" val="S:=\{F_j\}_{j=1}^k,\,F_j\subseteq P"/>
  <p:tag name="POWERPOINTLATEX_ENTRY[0].SHAPEID" val="12314"/>
  <p:tag name="POWERPOINTLATEX_ENTRY[0].LENGTH" val="30"/>
  <p:tag name="POWERPOINTLATEX_ENTRY[0].STARTINDEX" val="28"/>
  <p:tag name="POWERPOINTLATEX_ENTRY[0].CODE" val="P:=\{p_i\}_{i=1}^N\subset\mathbb{R}^n"/>
</p:tagLst>
</file>

<file path=ppt/theme/theme1.xml><?xml version="1.0" encoding="utf-8"?>
<a:theme xmlns:a="http://schemas.openxmlformats.org/drawingml/2006/main" name="tum3D Color">
  <a:themeElements>
    <a:clrScheme name="TUM Colors">
      <a:dk1>
        <a:sysClr val="windowText" lastClr="000000"/>
      </a:dk1>
      <a:lt1>
        <a:sysClr val="window" lastClr="FFFFFF"/>
      </a:lt1>
      <a:dk2>
        <a:srgbClr val="0067C6"/>
      </a:dk2>
      <a:lt2>
        <a:srgbClr val="4D4D4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um3D Color">
  <a:themeElements>
    <a:clrScheme name="TUM Colors">
      <a:dk1>
        <a:sysClr val="windowText" lastClr="000000"/>
      </a:dk1>
      <a:lt1>
        <a:sysClr val="window" lastClr="FFFFFF"/>
      </a:lt1>
      <a:dk2>
        <a:srgbClr val="0067C6"/>
      </a:dk2>
      <a:lt2>
        <a:srgbClr val="4D4D4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tum3D Color</Template>
  <TotalTime>0</TotalTime>
  <Words>1360</Words>
  <Application>Microsoft Office PowerPoint</Application>
  <PresentationFormat>Bildschirmpräsentation (4:3)</PresentationFormat>
  <Paragraphs>378</Paragraphs>
  <Slides>49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49</vt:i4>
      </vt:variant>
    </vt:vector>
  </HeadingPairs>
  <TitlesOfParts>
    <vt:vector size="53" baseType="lpstr">
      <vt:lpstr>tum3D Color</vt:lpstr>
      <vt:lpstr>1_tum3D Color</vt:lpstr>
      <vt:lpstr>Formel</vt:lpstr>
      <vt:lpstr>Equation</vt:lpstr>
      <vt:lpstr>GPU-Based Real-Time Discrete Euclidean Distance Transforms with Precise Error Bounds</vt:lpstr>
      <vt:lpstr>Euclidean Distance Transforms</vt:lpstr>
      <vt:lpstr>Euclidean Distance Transforms</vt:lpstr>
      <vt:lpstr>Euclidean Distance Transforms</vt:lpstr>
      <vt:lpstr>Euclidean Distance Transforms</vt:lpstr>
      <vt:lpstr>Euclidean Distance Transforms</vt:lpstr>
      <vt:lpstr>Euclidean Distance Transforms</vt:lpstr>
      <vt:lpstr>Euclidean Distance Transforms</vt:lpstr>
      <vt:lpstr>„Generalized“ Voronoi Diagram</vt:lpstr>
      <vt:lpstr>Euclidean Distance Transforms</vt:lpstr>
      <vt:lpstr>Euclidean Distance Transforms</vt:lpstr>
      <vt:lpstr>Why GPUs?</vt:lpstr>
      <vt:lpstr>Why GPUs ?</vt:lpstr>
      <vt:lpstr>Limitations of current GPUs</vt:lpstr>
      <vt:lpstr>Vector Propagation (Danielsson 1980)</vt:lpstr>
      <vt:lpstr>Vector Propagation (Danielsson 1980)</vt:lpstr>
      <vt:lpstr>Vector Propagation (Danielsson 1980)</vt:lpstr>
      <vt:lpstr>Vector Propagation (Danielsson 1980)</vt:lpstr>
      <vt:lpstr>Vector Propagation (Danielsson 1980)</vt:lpstr>
      <vt:lpstr>Vector Propagation (Danielsson 1980)</vt:lpstr>
      <vt:lpstr>Vector Propagation (Danielsson 1980)</vt:lpstr>
      <vt:lpstr>Modified Vector Propagation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Merging Sweep Pairs</vt:lpstr>
      <vt:lpstr>Merging Sweep Pairs</vt:lpstr>
      <vt:lpstr>Merging Sweep Pairs</vt:lpstr>
      <vt:lpstr>Implementation</vt:lpstr>
      <vt:lpstr>Implementation</vt:lpstr>
      <vt:lpstr>Performance 2D</vt:lpstr>
      <vt:lpstr>Errors</vt:lpstr>
      <vt:lpstr>Errors</vt:lpstr>
      <vt:lpstr>Generalization to 3D</vt:lpstr>
      <vt:lpstr>Generalization to 3D</vt:lpstr>
      <vt:lpstr>Performance 3D</vt:lpstr>
      <vt:lpstr>Conclusions</vt:lpstr>
      <vt:lpstr>Future Work</vt:lpstr>
      <vt:lpstr>Folie 48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schneider</dc:creator>
  <cp:lastModifiedBy>schneider</cp:lastModifiedBy>
  <cp:revision>106</cp:revision>
  <dcterms:created xsi:type="dcterms:W3CDTF">2009-01-29T10:02:06Z</dcterms:created>
  <dcterms:modified xsi:type="dcterms:W3CDTF">2009-02-05T10:25:30Z</dcterms:modified>
</cp:coreProperties>
</file>